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3"/>
  </p:notesMasterIdLst>
  <p:sldIdLst>
    <p:sldId id="256" r:id="rId2"/>
    <p:sldId id="263" r:id="rId3"/>
    <p:sldId id="274" r:id="rId4"/>
    <p:sldId id="275" r:id="rId5"/>
    <p:sldId id="258" r:id="rId6"/>
    <p:sldId id="259" r:id="rId7"/>
    <p:sldId id="294" r:id="rId8"/>
    <p:sldId id="260" r:id="rId9"/>
    <p:sldId id="264" r:id="rId10"/>
    <p:sldId id="268" r:id="rId11"/>
    <p:sldId id="261" r:id="rId12"/>
    <p:sldId id="265" r:id="rId13"/>
    <p:sldId id="266" r:id="rId14"/>
    <p:sldId id="269" r:id="rId15"/>
    <p:sldId id="270" r:id="rId16"/>
    <p:sldId id="271" r:id="rId17"/>
    <p:sldId id="267" r:id="rId18"/>
    <p:sldId id="295" r:id="rId19"/>
    <p:sldId id="272" r:id="rId20"/>
    <p:sldId id="276" r:id="rId21"/>
    <p:sldId id="279" r:id="rId22"/>
    <p:sldId id="273" r:id="rId23"/>
    <p:sldId id="277" r:id="rId24"/>
    <p:sldId id="278" r:id="rId25"/>
    <p:sldId id="280" r:id="rId26"/>
    <p:sldId id="300" r:id="rId27"/>
    <p:sldId id="281" r:id="rId28"/>
    <p:sldId id="282" r:id="rId29"/>
    <p:sldId id="283" r:id="rId30"/>
    <p:sldId id="286" r:id="rId31"/>
    <p:sldId id="284" r:id="rId32"/>
    <p:sldId id="287" r:id="rId33"/>
    <p:sldId id="288" r:id="rId34"/>
    <p:sldId id="285" r:id="rId35"/>
    <p:sldId id="296" r:id="rId36"/>
    <p:sldId id="302" r:id="rId37"/>
    <p:sldId id="289" r:id="rId38"/>
    <p:sldId id="291" r:id="rId39"/>
    <p:sldId id="298" r:id="rId40"/>
    <p:sldId id="299" r:id="rId41"/>
    <p:sldId id="292" r:id="rId42"/>
    <p:sldId id="293" r:id="rId43"/>
    <p:sldId id="297" r:id="rId44"/>
    <p:sldId id="257" r:id="rId45"/>
    <p:sldId id="303" r:id="rId46"/>
    <p:sldId id="304" r:id="rId47"/>
    <p:sldId id="305" r:id="rId48"/>
    <p:sldId id="306" r:id="rId49"/>
    <p:sldId id="307" r:id="rId50"/>
    <p:sldId id="308" r:id="rId51"/>
    <p:sldId id="309"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80" autoAdjust="0"/>
  </p:normalViewPr>
  <p:slideViewPr>
    <p:cSldViewPr snapToGrid="0">
      <p:cViewPr varScale="1">
        <p:scale>
          <a:sx n="68" d="100"/>
          <a:sy n="68" d="100"/>
        </p:scale>
        <p:origin x="816"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18DCAE-827C-4DB0-ACEC-E8D4557AD4AE}" type="doc">
      <dgm:prSet loTypeId="urn:microsoft.com/office/officeart/2005/8/layout/cycle2" loCatId="cycle" qsTypeId="urn:microsoft.com/office/officeart/2005/8/quickstyle/simple3" qsCatId="simple" csTypeId="urn:microsoft.com/office/officeart/2005/8/colors/colorful1" csCatId="colorful" phldr="1"/>
      <dgm:spPr/>
      <dgm:t>
        <a:bodyPr/>
        <a:lstStyle/>
        <a:p>
          <a:endParaRPr lang="en-US"/>
        </a:p>
      </dgm:t>
    </dgm:pt>
    <dgm:pt modelId="{2FC1AE72-5449-45B6-B1BC-1A697AF6E5AE}">
      <dgm:prSet phldrT="[Text]"/>
      <dgm:spPr/>
      <dgm:t>
        <a:bodyPr/>
        <a:lstStyle/>
        <a:p>
          <a:r>
            <a:rPr lang="en-US" dirty="0"/>
            <a:t>Spiritual</a:t>
          </a:r>
        </a:p>
      </dgm:t>
    </dgm:pt>
    <dgm:pt modelId="{57847ED9-B702-4757-8E3B-B711D1CCB48A}" type="parTrans" cxnId="{D2CEEF43-7633-47F2-89BC-E4E89FB7DA22}">
      <dgm:prSet/>
      <dgm:spPr/>
      <dgm:t>
        <a:bodyPr/>
        <a:lstStyle/>
        <a:p>
          <a:endParaRPr lang="en-US"/>
        </a:p>
      </dgm:t>
    </dgm:pt>
    <dgm:pt modelId="{AA0940F6-2182-4E27-9CAF-BA7482368E58}" type="sibTrans" cxnId="{D2CEEF43-7633-47F2-89BC-E4E89FB7DA22}">
      <dgm:prSet/>
      <dgm:spPr/>
      <dgm:t>
        <a:bodyPr/>
        <a:lstStyle/>
        <a:p>
          <a:endParaRPr lang="en-US"/>
        </a:p>
      </dgm:t>
    </dgm:pt>
    <dgm:pt modelId="{EFBB5747-1A73-43FD-B2B8-330F9324BB41}">
      <dgm:prSet phldrT="[Text]"/>
      <dgm:spPr/>
      <dgm:t>
        <a:bodyPr/>
        <a:lstStyle/>
        <a:p>
          <a:r>
            <a:rPr lang="en-US" dirty="0"/>
            <a:t>Physical</a:t>
          </a:r>
        </a:p>
      </dgm:t>
    </dgm:pt>
    <dgm:pt modelId="{71865154-F452-48A7-B1A4-CC30C4E71DD1}" type="parTrans" cxnId="{9A112A34-F6AB-45B2-BEA9-F44BA4BE00B9}">
      <dgm:prSet/>
      <dgm:spPr/>
      <dgm:t>
        <a:bodyPr/>
        <a:lstStyle/>
        <a:p>
          <a:endParaRPr lang="en-US"/>
        </a:p>
      </dgm:t>
    </dgm:pt>
    <dgm:pt modelId="{6DFFBA84-821A-455A-BB05-8E7409CAC497}" type="sibTrans" cxnId="{9A112A34-F6AB-45B2-BEA9-F44BA4BE00B9}">
      <dgm:prSet/>
      <dgm:spPr/>
      <dgm:t>
        <a:bodyPr/>
        <a:lstStyle/>
        <a:p>
          <a:endParaRPr lang="en-US"/>
        </a:p>
      </dgm:t>
    </dgm:pt>
    <dgm:pt modelId="{6A685B15-5B40-4F34-9689-5DDB87E3BF62}">
      <dgm:prSet phldrT="[Text]"/>
      <dgm:spPr/>
      <dgm:t>
        <a:bodyPr/>
        <a:lstStyle/>
        <a:p>
          <a:r>
            <a:rPr lang="en-US" dirty="0"/>
            <a:t>Emotional</a:t>
          </a:r>
        </a:p>
      </dgm:t>
    </dgm:pt>
    <dgm:pt modelId="{5FEFB8BE-7B19-44BD-BAC0-2DF15F359B98}" type="parTrans" cxnId="{745C09A4-575C-4542-B32E-A9DE25ACE400}">
      <dgm:prSet/>
      <dgm:spPr/>
      <dgm:t>
        <a:bodyPr/>
        <a:lstStyle/>
        <a:p>
          <a:endParaRPr lang="en-US"/>
        </a:p>
      </dgm:t>
    </dgm:pt>
    <dgm:pt modelId="{557B7A55-504C-4880-AAA8-4FF6877EBB34}" type="sibTrans" cxnId="{745C09A4-575C-4542-B32E-A9DE25ACE400}">
      <dgm:prSet/>
      <dgm:spPr/>
      <dgm:t>
        <a:bodyPr/>
        <a:lstStyle/>
        <a:p>
          <a:endParaRPr lang="en-US"/>
        </a:p>
      </dgm:t>
    </dgm:pt>
    <dgm:pt modelId="{2CABBF61-EFAA-4E93-8C96-697831D583A3}">
      <dgm:prSet phldrT="[Text]"/>
      <dgm:spPr/>
      <dgm:t>
        <a:bodyPr/>
        <a:lstStyle/>
        <a:p>
          <a:r>
            <a:rPr lang="en-US" dirty="0"/>
            <a:t>Mental</a:t>
          </a:r>
        </a:p>
      </dgm:t>
    </dgm:pt>
    <dgm:pt modelId="{B9A52297-A784-4A35-9F4E-06D4C836E2D1}" type="parTrans" cxnId="{221576AD-E5F8-4A16-809A-53F1CB79FEF3}">
      <dgm:prSet/>
      <dgm:spPr/>
      <dgm:t>
        <a:bodyPr/>
        <a:lstStyle/>
        <a:p>
          <a:endParaRPr lang="en-US"/>
        </a:p>
      </dgm:t>
    </dgm:pt>
    <dgm:pt modelId="{83BF216E-C77C-49DB-B680-880BBC6D6421}" type="sibTrans" cxnId="{221576AD-E5F8-4A16-809A-53F1CB79FEF3}">
      <dgm:prSet/>
      <dgm:spPr/>
      <dgm:t>
        <a:bodyPr/>
        <a:lstStyle/>
        <a:p>
          <a:endParaRPr lang="en-US"/>
        </a:p>
      </dgm:t>
    </dgm:pt>
    <dgm:pt modelId="{50D0E64F-1512-4184-9EE6-71E9A997F4B1}">
      <dgm:prSet phldrT="[Text]"/>
      <dgm:spPr/>
      <dgm:t>
        <a:bodyPr/>
        <a:lstStyle/>
        <a:p>
          <a:r>
            <a:rPr lang="en-US" dirty="0"/>
            <a:t>Social</a:t>
          </a:r>
        </a:p>
      </dgm:t>
    </dgm:pt>
    <dgm:pt modelId="{303C9F17-1F60-4350-B5AE-C7AE46BC6A5F}" type="parTrans" cxnId="{FD35C172-5C48-457B-8B8A-28D421AB3388}">
      <dgm:prSet/>
      <dgm:spPr/>
      <dgm:t>
        <a:bodyPr/>
        <a:lstStyle/>
        <a:p>
          <a:endParaRPr lang="en-US"/>
        </a:p>
      </dgm:t>
    </dgm:pt>
    <dgm:pt modelId="{B41C6496-356F-41C5-A4A2-D843CF57F600}" type="sibTrans" cxnId="{FD35C172-5C48-457B-8B8A-28D421AB3388}">
      <dgm:prSet/>
      <dgm:spPr/>
      <dgm:t>
        <a:bodyPr/>
        <a:lstStyle/>
        <a:p>
          <a:endParaRPr lang="en-US"/>
        </a:p>
      </dgm:t>
    </dgm:pt>
    <dgm:pt modelId="{4907C749-A0CA-4440-9C47-994CB566DA3D}" type="pres">
      <dgm:prSet presAssocID="{BB18DCAE-827C-4DB0-ACEC-E8D4557AD4AE}" presName="cycle" presStyleCnt="0">
        <dgm:presLayoutVars>
          <dgm:dir/>
          <dgm:resizeHandles val="exact"/>
        </dgm:presLayoutVars>
      </dgm:prSet>
      <dgm:spPr/>
    </dgm:pt>
    <dgm:pt modelId="{F76CE5F0-8544-4D4C-B2A4-3C8974ACF52E}" type="pres">
      <dgm:prSet presAssocID="{2FC1AE72-5449-45B6-B1BC-1A697AF6E5AE}" presName="node" presStyleLbl="node1" presStyleIdx="0" presStyleCnt="5">
        <dgm:presLayoutVars>
          <dgm:bulletEnabled val="1"/>
        </dgm:presLayoutVars>
      </dgm:prSet>
      <dgm:spPr/>
    </dgm:pt>
    <dgm:pt modelId="{E9413E9A-1A67-40CE-BEBA-0A120FC5AEF0}" type="pres">
      <dgm:prSet presAssocID="{AA0940F6-2182-4E27-9CAF-BA7482368E58}" presName="sibTrans" presStyleLbl="sibTrans2D1" presStyleIdx="0" presStyleCnt="5"/>
      <dgm:spPr/>
    </dgm:pt>
    <dgm:pt modelId="{349D4E4A-1EE9-485E-930C-BAA694780F9F}" type="pres">
      <dgm:prSet presAssocID="{AA0940F6-2182-4E27-9CAF-BA7482368E58}" presName="connectorText" presStyleLbl="sibTrans2D1" presStyleIdx="0" presStyleCnt="5"/>
      <dgm:spPr/>
    </dgm:pt>
    <dgm:pt modelId="{1619E112-340A-4264-86A0-DA6FDBC4CF2A}" type="pres">
      <dgm:prSet presAssocID="{EFBB5747-1A73-43FD-B2B8-330F9324BB41}" presName="node" presStyleLbl="node1" presStyleIdx="1" presStyleCnt="5">
        <dgm:presLayoutVars>
          <dgm:bulletEnabled val="1"/>
        </dgm:presLayoutVars>
      </dgm:prSet>
      <dgm:spPr/>
    </dgm:pt>
    <dgm:pt modelId="{CDC5B783-6F70-4E26-A45E-FA62AAD559AD}" type="pres">
      <dgm:prSet presAssocID="{6DFFBA84-821A-455A-BB05-8E7409CAC497}" presName="sibTrans" presStyleLbl="sibTrans2D1" presStyleIdx="1" presStyleCnt="5"/>
      <dgm:spPr/>
    </dgm:pt>
    <dgm:pt modelId="{29CC0701-4E6A-499F-A10A-6863BDDD5282}" type="pres">
      <dgm:prSet presAssocID="{6DFFBA84-821A-455A-BB05-8E7409CAC497}" presName="connectorText" presStyleLbl="sibTrans2D1" presStyleIdx="1" presStyleCnt="5"/>
      <dgm:spPr/>
    </dgm:pt>
    <dgm:pt modelId="{F73EC145-A2FA-4BB0-A08F-8DEFEE095B75}" type="pres">
      <dgm:prSet presAssocID="{6A685B15-5B40-4F34-9689-5DDB87E3BF62}" presName="node" presStyleLbl="node1" presStyleIdx="2" presStyleCnt="5">
        <dgm:presLayoutVars>
          <dgm:bulletEnabled val="1"/>
        </dgm:presLayoutVars>
      </dgm:prSet>
      <dgm:spPr/>
    </dgm:pt>
    <dgm:pt modelId="{646EBD34-B7B4-44EC-8CB2-93A224568C70}" type="pres">
      <dgm:prSet presAssocID="{557B7A55-504C-4880-AAA8-4FF6877EBB34}" presName="sibTrans" presStyleLbl="sibTrans2D1" presStyleIdx="2" presStyleCnt="5"/>
      <dgm:spPr/>
    </dgm:pt>
    <dgm:pt modelId="{290DA6B2-6B3B-4CE1-A8E1-B18D14CC6993}" type="pres">
      <dgm:prSet presAssocID="{557B7A55-504C-4880-AAA8-4FF6877EBB34}" presName="connectorText" presStyleLbl="sibTrans2D1" presStyleIdx="2" presStyleCnt="5"/>
      <dgm:spPr/>
    </dgm:pt>
    <dgm:pt modelId="{A42AA49C-6592-41F4-A2D4-06385166EAC6}" type="pres">
      <dgm:prSet presAssocID="{2CABBF61-EFAA-4E93-8C96-697831D583A3}" presName="node" presStyleLbl="node1" presStyleIdx="3" presStyleCnt="5">
        <dgm:presLayoutVars>
          <dgm:bulletEnabled val="1"/>
        </dgm:presLayoutVars>
      </dgm:prSet>
      <dgm:spPr/>
    </dgm:pt>
    <dgm:pt modelId="{FC845CB8-16B4-4D24-ACB6-3F3EAB3DAD17}" type="pres">
      <dgm:prSet presAssocID="{83BF216E-C77C-49DB-B680-880BBC6D6421}" presName="sibTrans" presStyleLbl="sibTrans2D1" presStyleIdx="3" presStyleCnt="5"/>
      <dgm:spPr/>
    </dgm:pt>
    <dgm:pt modelId="{9DED7EF4-E031-4294-AADD-E5BB0B97CDFB}" type="pres">
      <dgm:prSet presAssocID="{83BF216E-C77C-49DB-B680-880BBC6D6421}" presName="connectorText" presStyleLbl="sibTrans2D1" presStyleIdx="3" presStyleCnt="5"/>
      <dgm:spPr/>
    </dgm:pt>
    <dgm:pt modelId="{B7F153D8-685F-449F-8994-E1145190A70C}" type="pres">
      <dgm:prSet presAssocID="{50D0E64F-1512-4184-9EE6-71E9A997F4B1}" presName="node" presStyleLbl="node1" presStyleIdx="4" presStyleCnt="5">
        <dgm:presLayoutVars>
          <dgm:bulletEnabled val="1"/>
        </dgm:presLayoutVars>
      </dgm:prSet>
      <dgm:spPr/>
    </dgm:pt>
    <dgm:pt modelId="{35923502-41B4-4295-BE95-1030DE3FA309}" type="pres">
      <dgm:prSet presAssocID="{B41C6496-356F-41C5-A4A2-D843CF57F600}" presName="sibTrans" presStyleLbl="sibTrans2D1" presStyleIdx="4" presStyleCnt="5"/>
      <dgm:spPr/>
    </dgm:pt>
    <dgm:pt modelId="{72EECFE9-0257-403E-B2B2-9856A0C0106C}" type="pres">
      <dgm:prSet presAssocID="{B41C6496-356F-41C5-A4A2-D843CF57F600}" presName="connectorText" presStyleLbl="sibTrans2D1" presStyleIdx="4" presStyleCnt="5"/>
      <dgm:spPr/>
    </dgm:pt>
  </dgm:ptLst>
  <dgm:cxnLst>
    <dgm:cxn modelId="{51075D08-9438-4500-BFE1-14B1148AA95F}" type="presOf" srcId="{83BF216E-C77C-49DB-B680-880BBC6D6421}" destId="{FC845CB8-16B4-4D24-ACB6-3F3EAB3DAD17}" srcOrd="0" destOrd="0" presId="urn:microsoft.com/office/officeart/2005/8/layout/cycle2"/>
    <dgm:cxn modelId="{ACB18318-16AF-4239-9CBF-C1CE4A4581BD}" type="presOf" srcId="{6DFFBA84-821A-455A-BB05-8E7409CAC497}" destId="{29CC0701-4E6A-499F-A10A-6863BDDD5282}" srcOrd="1" destOrd="0" presId="urn:microsoft.com/office/officeart/2005/8/layout/cycle2"/>
    <dgm:cxn modelId="{4D27FD2C-8EC4-475C-802F-908FC3FE7E63}" type="presOf" srcId="{BB18DCAE-827C-4DB0-ACEC-E8D4557AD4AE}" destId="{4907C749-A0CA-4440-9C47-994CB566DA3D}" srcOrd="0" destOrd="0" presId="urn:microsoft.com/office/officeart/2005/8/layout/cycle2"/>
    <dgm:cxn modelId="{9A112A34-F6AB-45B2-BEA9-F44BA4BE00B9}" srcId="{BB18DCAE-827C-4DB0-ACEC-E8D4557AD4AE}" destId="{EFBB5747-1A73-43FD-B2B8-330F9324BB41}" srcOrd="1" destOrd="0" parTransId="{71865154-F452-48A7-B1A4-CC30C4E71DD1}" sibTransId="{6DFFBA84-821A-455A-BB05-8E7409CAC497}"/>
    <dgm:cxn modelId="{D2CEEF43-7633-47F2-89BC-E4E89FB7DA22}" srcId="{BB18DCAE-827C-4DB0-ACEC-E8D4557AD4AE}" destId="{2FC1AE72-5449-45B6-B1BC-1A697AF6E5AE}" srcOrd="0" destOrd="0" parTransId="{57847ED9-B702-4757-8E3B-B711D1CCB48A}" sibTransId="{AA0940F6-2182-4E27-9CAF-BA7482368E58}"/>
    <dgm:cxn modelId="{A483E448-9BBC-42E0-9B18-CB0E59F0156D}" type="presOf" srcId="{AA0940F6-2182-4E27-9CAF-BA7482368E58}" destId="{E9413E9A-1A67-40CE-BEBA-0A120FC5AEF0}" srcOrd="0" destOrd="0" presId="urn:microsoft.com/office/officeart/2005/8/layout/cycle2"/>
    <dgm:cxn modelId="{3032104B-C66B-4094-BD7C-11CADE71D899}" type="presOf" srcId="{B41C6496-356F-41C5-A4A2-D843CF57F600}" destId="{72EECFE9-0257-403E-B2B2-9856A0C0106C}" srcOrd="1" destOrd="0" presId="urn:microsoft.com/office/officeart/2005/8/layout/cycle2"/>
    <dgm:cxn modelId="{FD35C172-5C48-457B-8B8A-28D421AB3388}" srcId="{BB18DCAE-827C-4DB0-ACEC-E8D4557AD4AE}" destId="{50D0E64F-1512-4184-9EE6-71E9A997F4B1}" srcOrd="4" destOrd="0" parTransId="{303C9F17-1F60-4350-B5AE-C7AE46BC6A5F}" sibTransId="{B41C6496-356F-41C5-A4A2-D843CF57F600}"/>
    <dgm:cxn modelId="{1B026280-C01A-4928-A4E4-8F7C695442C9}" type="presOf" srcId="{557B7A55-504C-4880-AAA8-4FF6877EBB34}" destId="{646EBD34-B7B4-44EC-8CB2-93A224568C70}" srcOrd="0" destOrd="0" presId="urn:microsoft.com/office/officeart/2005/8/layout/cycle2"/>
    <dgm:cxn modelId="{A713D8A2-834F-43DE-98C1-C0835ED82B71}" type="presOf" srcId="{2CABBF61-EFAA-4E93-8C96-697831D583A3}" destId="{A42AA49C-6592-41F4-A2D4-06385166EAC6}" srcOrd="0" destOrd="0" presId="urn:microsoft.com/office/officeart/2005/8/layout/cycle2"/>
    <dgm:cxn modelId="{745C09A4-575C-4542-B32E-A9DE25ACE400}" srcId="{BB18DCAE-827C-4DB0-ACEC-E8D4557AD4AE}" destId="{6A685B15-5B40-4F34-9689-5DDB87E3BF62}" srcOrd="2" destOrd="0" parTransId="{5FEFB8BE-7B19-44BD-BAC0-2DF15F359B98}" sibTransId="{557B7A55-504C-4880-AAA8-4FF6877EBB34}"/>
    <dgm:cxn modelId="{B518C1A5-CC1C-4D58-973F-EA86CAB6D8F1}" type="presOf" srcId="{EFBB5747-1A73-43FD-B2B8-330F9324BB41}" destId="{1619E112-340A-4264-86A0-DA6FDBC4CF2A}" srcOrd="0" destOrd="0" presId="urn:microsoft.com/office/officeart/2005/8/layout/cycle2"/>
    <dgm:cxn modelId="{5CA9BBA8-403B-4085-95B9-86CDEF211204}" type="presOf" srcId="{50D0E64F-1512-4184-9EE6-71E9A997F4B1}" destId="{B7F153D8-685F-449F-8994-E1145190A70C}" srcOrd="0" destOrd="0" presId="urn:microsoft.com/office/officeart/2005/8/layout/cycle2"/>
    <dgm:cxn modelId="{221576AD-E5F8-4A16-809A-53F1CB79FEF3}" srcId="{BB18DCAE-827C-4DB0-ACEC-E8D4557AD4AE}" destId="{2CABBF61-EFAA-4E93-8C96-697831D583A3}" srcOrd="3" destOrd="0" parTransId="{B9A52297-A784-4A35-9F4E-06D4C836E2D1}" sibTransId="{83BF216E-C77C-49DB-B680-880BBC6D6421}"/>
    <dgm:cxn modelId="{586C2DC5-1005-407A-A4DF-4BEA7CB5DA9D}" type="presOf" srcId="{2FC1AE72-5449-45B6-B1BC-1A697AF6E5AE}" destId="{F76CE5F0-8544-4D4C-B2A4-3C8974ACF52E}" srcOrd="0" destOrd="0" presId="urn:microsoft.com/office/officeart/2005/8/layout/cycle2"/>
    <dgm:cxn modelId="{1CA7ECCA-8ACE-42C0-83E7-D8E3C91E0990}" type="presOf" srcId="{83BF216E-C77C-49DB-B680-880BBC6D6421}" destId="{9DED7EF4-E031-4294-AADD-E5BB0B97CDFB}" srcOrd="1" destOrd="0" presId="urn:microsoft.com/office/officeart/2005/8/layout/cycle2"/>
    <dgm:cxn modelId="{476A20D2-C5A7-4F6D-8B19-A4473D0B2033}" type="presOf" srcId="{B41C6496-356F-41C5-A4A2-D843CF57F600}" destId="{35923502-41B4-4295-BE95-1030DE3FA309}" srcOrd="0" destOrd="0" presId="urn:microsoft.com/office/officeart/2005/8/layout/cycle2"/>
    <dgm:cxn modelId="{F13CDCD3-1672-4E53-9FD3-D1BB050ABFB5}" type="presOf" srcId="{6A685B15-5B40-4F34-9689-5DDB87E3BF62}" destId="{F73EC145-A2FA-4BB0-A08F-8DEFEE095B75}" srcOrd="0" destOrd="0" presId="urn:microsoft.com/office/officeart/2005/8/layout/cycle2"/>
    <dgm:cxn modelId="{D70990DA-4EC8-492F-9BA4-1781860F60BD}" type="presOf" srcId="{557B7A55-504C-4880-AAA8-4FF6877EBB34}" destId="{290DA6B2-6B3B-4CE1-A8E1-B18D14CC6993}" srcOrd="1" destOrd="0" presId="urn:microsoft.com/office/officeart/2005/8/layout/cycle2"/>
    <dgm:cxn modelId="{6459CBED-BBF7-48FC-AA76-B0E5673340C1}" type="presOf" srcId="{AA0940F6-2182-4E27-9CAF-BA7482368E58}" destId="{349D4E4A-1EE9-485E-930C-BAA694780F9F}" srcOrd="1" destOrd="0" presId="urn:microsoft.com/office/officeart/2005/8/layout/cycle2"/>
    <dgm:cxn modelId="{BBE744F3-8B36-47B4-9F38-C756BE83863A}" type="presOf" srcId="{6DFFBA84-821A-455A-BB05-8E7409CAC497}" destId="{CDC5B783-6F70-4E26-A45E-FA62AAD559AD}" srcOrd="0" destOrd="0" presId="urn:microsoft.com/office/officeart/2005/8/layout/cycle2"/>
    <dgm:cxn modelId="{3570636A-8640-4A74-A0A0-560AF5E6771B}" type="presParOf" srcId="{4907C749-A0CA-4440-9C47-994CB566DA3D}" destId="{F76CE5F0-8544-4D4C-B2A4-3C8974ACF52E}" srcOrd="0" destOrd="0" presId="urn:microsoft.com/office/officeart/2005/8/layout/cycle2"/>
    <dgm:cxn modelId="{046A8F7A-7799-4ED4-BCD2-C100A3087CC4}" type="presParOf" srcId="{4907C749-A0CA-4440-9C47-994CB566DA3D}" destId="{E9413E9A-1A67-40CE-BEBA-0A120FC5AEF0}" srcOrd="1" destOrd="0" presId="urn:microsoft.com/office/officeart/2005/8/layout/cycle2"/>
    <dgm:cxn modelId="{D4BB7656-E248-4925-B322-508E3E6D4515}" type="presParOf" srcId="{E9413E9A-1A67-40CE-BEBA-0A120FC5AEF0}" destId="{349D4E4A-1EE9-485E-930C-BAA694780F9F}" srcOrd="0" destOrd="0" presId="urn:microsoft.com/office/officeart/2005/8/layout/cycle2"/>
    <dgm:cxn modelId="{84C7A2F1-C12F-4C65-92FF-6508BB576662}" type="presParOf" srcId="{4907C749-A0CA-4440-9C47-994CB566DA3D}" destId="{1619E112-340A-4264-86A0-DA6FDBC4CF2A}" srcOrd="2" destOrd="0" presId="urn:microsoft.com/office/officeart/2005/8/layout/cycle2"/>
    <dgm:cxn modelId="{00EE8313-5A86-4D01-A1CB-E3D46654C9E2}" type="presParOf" srcId="{4907C749-A0CA-4440-9C47-994CB566DA3D}" destId="{CDC5B783-6F70-4E26-A45E-FA62AAD559AD}" srcOrd="3" destOrd="0" presId="urn:microsoft.com/office/officeart/2005/8/layout/cycle2"/>
    <dgm:cxn modelId="{070456D6-8354-431C-AEC8-F79319CCC852}" type="presParOf" srcId="{CDC5B783-6F70-4E26-A45E-FA62AAD559AD}" destId="{29CC0701-4E6A-499F-A10A-6863BDDD5282}" srcOrd="0" destOrd="0" presId="urn:microsoft.com/office/officeart/2005/8/layout/cycle2"/>
    <dgm:cxn modelId="{9BBAEB8E-BC45-40A1-9C10-3955B5261499}" type="presParOf" srcId="{4907C749-A0CA-4440-9C47-994CB566DA3D}" destId="{F73EC145-A2FA-4BB0-A08F-8DEFEE095B75}" srcOrd="4" destOrd="0" presId="urn:microsoft.com/office/officeart/2005/8/layout/cycle2"/>
    <dgm:cxn modelId="{16BCADA8-E3CF-4849-8A8A-6E19B41A83BC}" type="presParOf" srcId="{4907C749-A0CA-4440-9C47-994CB566DA3D}" destId="{646EBD34-B7B4-44EC-8CB2-93A224568C70}" srcOrd="5" destOrd="0" presId="urn:microsoft.com/office/officeart/2005/8/layout/cycle2"/>
    <dgm:cxn modelId="{3AD7CBA4-B94B-4FBC-9D1E-4B07A13A05E9}" type="presParOf" srcId="{646EBD34-B7B4-44EC-8CB2-93A224568C70}" destId="{290DA6B2-6B3B-4CE1-A8E1-B18D14CC6993}" srcOrd="0" destOrd="0" presId="urn:microsoft.com/office/officeart/2005/8/layout/cycle2"/>
    <dgm:cxn modelId="{BC3244AE-6F7F-4302-A732-B52B15820641}" type="presParOf" srcId="{4907C749-A0CA-4440-9C47-994CB566DA3D}" destId="{A42AA49C-6592-41F4-A2D4-06385166EAC6}" srcOrd="6" destOrd="0" presId="urn:microsoft.com/office/officeart/2005/8/layout/cycle2"/>
    <dgm:cxn modelId="{3BE5AD24-4BD1-45B7-996F-2B63F52E64C4}" type="presParOf" srcId="{4907C749-A0CA-4440-9C47-994CB566DA3D}" destId="{FC845CB8-16B4-4D24-ACB6-3F3EAB3DAD17}" srcOrd="7" destOrd="0" presId="urn:microsoft.com/office/officeart/2005/8/layout/cycle2"/>
    <dgm:cxn modelId="{16DF75F9-A042-4AEE-8920-028C512E85CE}" type="presParOf" srcId="{FC845CB8-16B4-4D24-ACB6-3F3EAB3DAD17}" destId="{9DED7EF4-E031-4294-AADD-E5BB0B97CDFB}" srcOrd="0" destOrd="0" presId="urn:microsoft.com/office/officeart/2005/8/layout/cycle2"/>
    <dgm:cxn modelId="{7C5C8A90-5173-4F33-8FAF-6CE2AC3F070C}" type="presParOf" srcId="{4907C749-A0CA-4440-9C47-994CB566DA3D}" destId="{B7F153D8-685F-449F-8994-E1145190A70C}" srcOrd="8" destOrd="0" presId="urn:microsoft.com/office/officeart/2005/8/layout/cycle2"/>
    <dgm:cxn modelId="{C9D11636-B9B9-4A9E-AE38-636A6A7E34E3}" type="presParOf" srcId="{4907C749-A0CA-4440-9C47-994CB566DA3D}" destId="{35923502-41B4-4295-BE95-1030DE3FA309}" srcOrd="9" destOrd="0" presId="urn:microsoft.com/office/officeart/2005/8/layout/cycle2"/>
    <dgm:cxn modelId="{640A386B-32EA-413D-BC14-48794427A700}" type="presParOf" srcId="{35923502-41B4-4295-BE95-1030DE3FA309}" destId="{72EECFE9-0257-403E-B2B2-9856A0C0106C}"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6CE5F0-8544-4D4C-B2A4-3C8974ACF52E}">
      <dsp:nvSpPr>
        <dsp:cNvPr id="0" name=""/>
        <dsp:cNvSpPr/>
      </dsp:nvSpPr>
      <dsp:spPr>
        <a:xfrm>
          <a:off x="3712616" y="450"/>
          <a:ext cx="1171079" cy="1171079"/>
        </a:xfrm>
        <a:prstGeom prst="ellipse">
          <a:avLst/>
        </a:prstGeom>
        <a:gradFill rotWithShape="0">
          <a:gsLst>
            <a:gs pos="0">
              <a:schemeClr val="accent2">
                <a:hueOff val="0"/>
                <a:satOff val="0"/>
                <a:lumOff val="0"/>
                <a:alphaOff val="0"/>
                <a:tint val="65000"/>
                <a:lumMod val="110000"/>
              </a:schemeClr>
            </a:gs>
            <a:gs pos="88000">
              <a:schemeClr val="accent2">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Spiritual</a:t>
          </a:r>
        </a:p>
      </dsp:txBody>
      <dsp:txXfrm>
        <a:off x="3884117" y="171951"/>
        <a:ext cx="828077" cy="828077"/>
      </dsp:txXfrm>
    </dsp:sp>
    <dsp:sp modelId="{E9413E9A-1A67-40CE-BEBA-0A120FC5AEF0}">
      <dsp:nvSpPr>
        <dsp:cNvPr id="0" name=""/>
        <dsp:cNvSpPr/>
      </dsp:nvSpPr>
      <dsp:spPr>
        <a:xfrm rot="2160000">
          <a:off x="4846971" y="900631"/>
          <a:ext cx="312505" cy="395239"/>
        </a:xfrm>
        <a:prstGeom prst="rightArrow">
          <a:avLst>
            <a:gd name="adj1" fmla="val 60000"/>
            <a:gd name="adj2" fmla="val 50000"/>
          </a:avLst>
        </a:prstGeom>
        <a:gradFill rotWithShape="0">
          <a:gsLst>
            <a:gs pos="0">
              <a:schemeClr val="accent2">
                <a:hueOff val="0"/>
                <a:satOff val="0"/>
                <a:lumOff val="0"/>
                <a:alphaOff val="0"/>
                <a:tint val="65000"/>
                <a:lumMod val="110000"/>
              </a:schemeClr>
            </a:gs>
            <a:gs pos="88000">
              <a:schemeClr val="accent2">
                <a:hueOff val="0"/>
                <a:satOff val="0"/>
                <a:lumOff val="0"/>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4855923" y="952126"/>
        <a:ext cx="218754" cy="237143"/>
      </dsp:txXfrm>
    </dsp:sp>
    <dsp:sp modelId="{1619E112-340A-4264-86A0-DA6FDBC4CF2A}">
      <dsp:nvSpPr>
        <dsp:cNvPr id="0" name=""/>
        <dsp:cNvSpPr/>
      </dsp:nvSpPr>
      <dsp:spPr>
        <a:xfrm>
          <a:off x="5137062" y="1035370"/>
          <a:ext cx="1171079" cy="1171079"/>
        </a:xfrm>
        <a:prstGeom prst="ellipse">
          <a:avLst/>
        </a:prstGeom>
        <a:gradFill rotWithShape="0">
          <a:gsLst>
            <a:gs pos="0">
              <a:schemeClr val="accent3">
                <a:hueOff val="0"/>
                <a:satOff val="0"/>
                <a:lumOff val="0"/>
                <a:alphaOff val="0"/>
                <a:tint val="65000"/>
                <a:lumMod val="110000"/>
              </a:schemeClr>
            </a:gs>
            <a:gs pos="88000">
              <a:schemeClr val="accent3">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Physical</a:t>
          </a:r>
        </a:p>
      </dsp:txBody>
      <dsp:txXfrm>
        <a:off x="5308563" y="1206871"/>
        <a:ext cx="828077" cy="828077"/>
      </dsp:txXfrm>
    </dsp:sp>
    <dsp:sp modelId="{CDC5B783-6F70-4E26-A45E-FA62AAD559AD}">
      <dsp:nvSpPr>
        <dsp:cNvPr id="0" name=""/>
        <dsp:cNvSpPr/>
      </dsp:nvSpPr>
      <dsp:spPr>
        <a:xfrm rot="6480000">
          <a:off x="5297037" y="2252147"/>
          <a:ext cx="312505" cy="395239"/>
        </a:xfrm>
        <a:prstGeom prst="rightArrow">
          <a:avLst>
            <a:gd name="adj1" fmla="val 60000"/>
            <a:gd name="adj2" fmla="val 50000"/>
          </a:avLst>
        </a:prstGeom>
        <a:gradFill rotWithShape="0">
          <a:gsLst>
            <a:gs pos="0">
              <a:schemeClr val="accent3">
                <a:hueOff val="0"/>
                <a:satOff val="0"/>
                <a:lumOff val="0"/>
                <a:alphaOff val="0"/>
                <a:tint val="65000"/>
                <a:lumMod val="110000"/>
              </a:schemeClr>
            </a:gs>
            <a:gs pos="88000">
              <a:schemeClr val="accent3">
                <a:hueOff val="0"/>
                <a:satOff val="0"/>
                <a:lumOff val="0"/>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5358398" y="2286614"/>
        <a:ext cx="218754" cy="237143"/>
      </dsp:txXfrm>
    </dsp:sp>
    <dsp:sp modelId="{F73EC145-A2FA-4BB0-A08F-8DEFEE095B75}">
      <dsp:nvSpPr>
        <dsp:cNvPr id="0" name=""/>
        <dsp:cNvSpPr/>
      </dsp:nvSpPr>
      <dsp:spPr>
        <a:xfrm>
          <a:off x="4592972" y="2709907"/>
          <a:ext cx="1171079" cy="1171079"/>
        </a:xfrm>
        <a:prstGeom prst="ellipse">
          <a:avLst/>
        </a:prstGeom>
        <a:gradFill rotWithShape="0">
          <a:gsLst>
            <a:gs pos="0">
              <a:schemeClr val="accent4">
                <a:hueOff val="0"/>
                <a:satOff val="0"/>
                <a:lumOff val="0"/>
                <a:alphaOff val="0"/>
                <a:tint val="65000"/>
                <a:lumMod val="110000"/>
              </a:schemeClr>
            </a:gs>
            <a:gs pos="88000">
              <a:schemeClr val="accent4">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Emotional</a:t>
          </a:r>
        </a:p>
      </dsp:txBody>
      <dsp:txXfrm>
        <a:off x="4764473" y="2881408"/>
        <a:ext cx="828077" cy="828077"/>
      </dsp:txXfrm>
    </dsp:sp>
    <dsp:sp modelId="{646EBD34-B7B4-44EC-8CB2-93A224568C70}">
      <dsp:nvSpPr>
        <dsp:cNvPr id="0" name=""/>
        <dsp:cNvSpPr/>
      </dsp:nvSpPr>
      <dsp:spPr>
        <a:xfrm rot="10800000">
          <a:off x="4150747" y="3097827"/>
          <a:ext cx="312505" cy="395239"/>
        </a:xfrm>
        <a:prstGeom prst="rightArrow">
          <a:avLst>
            <a:gd name="adj1" fmla="val 60000"/>
            <a:gd name="adj2" fmla="val 50000"/>
          </a:avLst>
        </a:prstGeom>
        <a:gradFill rotWithShape="0">
          <a:gsLst>
            <a:gs pos="0">
              <a:schemeClr val="accent4">
                <a:hueOff val="0"/>
                <a:satOff val="0"/>
                <a:lumOff val="0"/>
                <a:alphaOff val="0"/>
                <a:tint val="65000"/>
                <a:lumMod val="110000"/>
              </a:schemeClr>
            </a:gs>
            <a:gs pos="88000">
              <a:schemeClr val="accent4">
                <a:hueOff val="0"/>
                <a:satOff val="0"/>
                <a:lumOff val="0"/>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4244498" y="3176875"/>
        <a:ext cx="218754" cy="237143"/>
      </dsp:txXfrm>
    </dsp:sp>
    <dsp:sp modelId="{A42AA49C-6592-41F4-A2D4-06385166EAC6}">
      <dsp:nvSpPr>
        <dsp:cNvPr id="0" name=""/>
        <dsp:cNvSpPr/>
      </dsp:nvSpPr>
      <dsp:spPr>
        <a:xfrm>
          <a:off x="2832260" y="2709907"/>
          <a:ext cx="1171079" cy="1171079"/>
        </a:xfrm>
        <a:prstGeom prst="ellipse">
          <a:avLst/>
        </a:prstGeom>
        <a:gradFill rotWithShape="0">
          <a:gsLst>
            <a:gs pos="0">
              <a:schemeClr val="accent5">
                <a:hueOff val="0"/>
                <a:satOff val="0"/>
                <a:lumOff val="0"/>
                <a:alphaOff val="0"/>
                <a:tint val="65000"/>
                <a:lumMod val="110000"/>
              </a:schemeClr>
            </a:gs>
            <a:gs pos="88000">
              <a:schemeClr val="accent5">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Mental</a:t>
          </a:r>
        </a:p>
      </dsp:txBody>
      <dsp:txXfrm>
        <a:off x="3003761" y="2881408"/>
        <a:ext cx="828077" cy="828077"/>
      </dsp:txXfrm>
    </dsp:sp>
    <dsp:sp modelId="{FC845CB8-16B4-4D24-ACB6-3F3EAB3DAD17}">
      <dsp:nvSpPr>
        <dsp:cNvPr id="0" name=""/>
        <dsp:cNvSpPr/>
      </dsp:nvSpPr>
      <dsp:spPr>
        <a:xfrm rot="15120000">
          <a:off x="2992235" y="2268970"/>
          <a:ext cx="312505" cy="395239"/>
        </a:xfrm>
        <a:prstGeom prst="rightArrow">
          <a:avLst>
            <a:gd name="adj1" fmla="val 60000"/>
            <a:gd name="adj2" fmla="val 50000"/>
          </a:avLst>
        </a:prstGeom>
        <a:gradFill rotWithShape="0">
          <a:gsLst>
            <a:gs pos="0">
              <a:schemeClr val="accent5">
                <a:hueOff val="0"/>
                <a:satOff val="0"/>
                <a:lumOff val="0"/>
                <a:alphaOff val="0"/>
                <a:tint val="65000"/>
                <a:lumMod val="110000"/>
              </a:schemeClr>
            </a:gs>
            <a:gs pos="88000">
              <a:schemeClr val="accent5">
                <a:hueOff val="0"/>
                <a:satOff val="0"/>
                <a:lumOff val="0"/>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3053596" y="2392599"/>
        <a:ext cx="218754" cy="237143"/>
      </dsp:txXfrm>
    </dsp:sp>
    <dsp:sp modelId="{B7F153D8-685F-449F-8994-E1145190A70C}">
      <dsp:nvSpPr>
        <dsp:cNvPr id="0" name=""/>
        <dsp:cNvSpPr/>
      </dsp:nvSpPr>
      <dsp:spPr>
        <a:xfrm>
          <a:off x="2288170" y="1035370"/>
          <a:ext cx="1171079" cy="1171079"/>
        </a:xfrm>
        <a:prstGeom prst="ellipse">
          <a:avLst/>
        </a:prstGeom>
        <a:gradFill rotWithShape="0">
          <a:gsLst>
            <a:gs pos="0">
              <a:schemeClr val="accent6">
                <a:hueOff val="0"/>
                <a:satOff val="0"/>
                <a:lumOff val="0"/>
                <a:alphaOff val="0"/>
                <a:tint val="65000"/>
                <a:lumMod val="110000"/>
              </a:schemeClr>
            </a:gs>
            <a:gs pos="88000">
              <a:schemeClr val="accent6">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Social</a:t>
          </a:r>
        </a:p>
      </dsp:txBody>
      <dsp:txXfrm>
        <a:off x="2459671" y="1206871"/>
        <a:ext cx="828077" cy="828077"/>
      </dsp:txXfrm>
    </dsp:sp>
    <dsp:sp modelId="{35923502-41B4-4295-BE95-1030DE3FA309}">
      <dsp:nvSpPr>
        <dsp:cNvPr id="0" name=""/>
        <dsp:cNvSpPr/>
      </dsp:nvSpPr>
      <dsp:spPr>
        <a:xfrm rot="19440000">
          <a:off x="3422525" y="911029"/>
          <a:ext cx="312505" cy="395239"/>
        </a:xfrm>
        <a:prstGeom prst="rightArrow">
          <a:avLst>
            <a:gd name="adj1" fmla="val 60000"/>
            <a:gd name="adj2" fmla="val 50000"/>
          </a:avLst>
        </a:prstGeom>
        <a:gradFill rotWithShape="0">
          <a:gsLst>
            <a:gs pos="0">
              <a:schemeClr val="accent6">
                <a:hueOff val="0"/>
                <a:satOff val="0"/>
                <a:lumOff val="0"/>
                <a:alphaOff val="0"/>
                <a:tint val="65000"/>
                <a:lumMod val="110000"/>
              </a:schemeClr>
            </a:gs>
            <a:gs pos="88000">
              <a:schemeClr val="accent6">
                <a:hueOff val="0"/>
                <a:satOff val="0"/>
                <a:lumOff val="0"/>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3431477" y="1017630"/>
        <a:ext cx="218754" cy="237143"/>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05D895-C497-41A2-A305-5070684C9EC0}" type="datetimeFigureOut">
              <a:rPr lang="en-US" smtClean="0"/>
              <a:t>4/19/2018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0E7731-9BEE-4D58-AFBF-23BDB11133CD}" type="slidenum">
              <a:rPr lang="en-US" smtClean="0"/>
              <a:t>‹#›</a:t>
            </a:fld>
            <a:endParaRPr lang="en-US"/>
          </a:p>
        </p:txBody>
      </p:sp>
    </p:spTree>
    <p:extLst>
      <p:ext uri="{BB962C8B-B14F-4D97-AF65-F5344CB8AC3E}">
        <p14:creationId xmlns:p14="http://schemas.microsoft.com/office/powerpoint/2010/main" val="2172271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~Counselor at Lincoln University</a:t>
            </a:r>
          </a:p>
          <a:p>
            <a:r>
              <a:rPr lang="en-US" dirty="0"/>
              <a:t>~Wife, Mother, and grandmother</a:t>
            </a:r>
          </a:p>
          <a:p>
            <a:r>
              <a:rPr lang="en-US" dirty="0"/>
              <a:t>~Have a passion for holistic health that encompasses the mind, body, and spirit. </a:t>
            </a:r>
          </a:p>
          <a:p>
            <a:r>
              <a:rPr lang="en-US" dirty="0"/>
              <a:t>~Hobbies: Alternative therapies, running, hiking, nutrition, reading, traveling &amp; shopping</a:t>
            </a:r>
          </a:p>
        </p:txBody>
      </p:sp>
      <p:sp>
        <p:nvSpPr>
          <p:cNvPr id="4" name="Slide Number Placeholder 3"/>
          <p:cNvSpPr>
            <a:spLocks noGrp="1"/>
          </p:cNvSpPr>
          <p:nvPr>
            <p:ph type="sldNum" sz="quarter" idx="10"/>
          </p:nvPr>
        </p:nvSpPr>
        <p:spPr/>
        <p:txBody>
          <a:bodyPr/>
          <a:lstStyle/>
          <a:p>
            <a:fld id="{F90E7731-9BEE-4D58-AFBF-23BDB11133CD}" type="slidenum">
              <a:rPr lang="en-US" smtClean="0"/>
              <a:t>1</a:t>
            </a:fld>
            <a:endParaRPr lang="en-US"/>
          </a:p>
        </p:txBody>
      </p:sp>
    </p:spTree>
    <p:extLst>
      <p:ext uri="{BB962C8B-B14F-4D97-AF65-F5344CB8AC3E}">
        <p14:creationId xmlns:p14="http://schemas.microsoft.com/office/powerpoint/2010/main" val="12346637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~Vast majority of literature reviewed indicates that physical activity can have a positive effect on some mental illnesses and a person’s overall well-being. </a:t>
            </a:r>
          </a:p>
          <a:p>
            <a:r>
              <a:rPr lang="en-US" dirty="0"/>
              <a:t>~Researchers predominately evaluated the effect of physical activity on depression and anxiety. </a:t>
            </a:r>
          </a:p>
          <a:p>
            <a:r>
              <a:rPr lang="en-US" dirty="0"/>
              <a:t>~A couple of studies reviewed indicated that individuals with Schizophrenia have an increased quality of life, when participating in regular physical activity. </a:t>
            </a:r>
          </a:p>
          <a:p>
            <a:r>
              <a:rPr lang="en-US" dirty="0"/>
              <a:t>~Research suggests that physical activity has a preventative effect for developing mental illness later in life. </a:t>
            </a:r>
          </a:p>
        </p:txBody>
      </p:sp>
      <p:sp>
        <p:nvSpPr>
          <p:cNvPr id="4" name="Slide Number Placeholder 3"/>
          <p:cNvSpPr>
            <a:spLocks noGrp="1"/>
          </p:cNvSpPr>
          <p:nvPr>
            <p:ph type="sldNum" sz="quarter" idx="10"/>
          </p:nvPr>
        </p:nvSpPr>
        <p:spPr/>
        <p:txBody>
          <a:bodyPr/>
          <a:lstStyle/>
          <a:p>
            <a:fld id="{F90E7731-9BEE-4D58-AFBF-23BDB11133CD}" type="slidenum">
              <a:rPr lang="en-US" smtClean="0"/>
              <a:t>20</a:t>
            </a:fld>
            <a:endParaRPr lang="en-US"/>
          </a:p>
        </p:txBody>
      </p:sp>
    </p:spTree>
    <p:extLst>
      <p:ext uri="{BB962C8B-B14F-4D97-AF65-F5344CB8AC3E}">
        <p14:creationId xmlns:p14="http://schemas.microsoft.com/office/powerpoint/2010/main" val="1433552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a consensus in how physical activity affects the mood. </a:t>
            </a:r>
          </a:p>
        </p:txBody>
      </p:sp>
      <p:sp>
        <p:nvSpPr>
          <p:cNvPr id="4" name="Slide Number Placeholder 3"/>
          <p:cNvSpPr>
            <a:spLocks noGrp="1"/>
          </p:cNvSpPr>
          <p:nvPr>
            <p:ph type="sldNum" sz="quarter" idx="10"/>
          </p:nvPr>
        </p:nvSpPr>
        <p:spPr/>
        <p:txBody>
          <a:bodyPr/>
          <a:lstStyle/>
          <a:p>
            <a:fld id="{F90E7731-9BEE-4D58-AFBF-23BDB11133CD}" type="slidenum">
              <a:rPr lang="en-US" smtClean="0"/>
              <a:t>21</a:t>
            </a:fld>
            <a:endParaRPr lang="en-US"/>
          </a:p>
        </p:txBody>
      </p:sp>
    </p:spTree>
    <p:extLst>
      <p:ext uri="{BB962C8B-B14F-4D97-AF65-F5344CB8AC3E}">
        <p14:creationId xmlns:p14="http://schemas.microsoft.com/office/powerpoint/2010/main" val="3458356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~Social interaction could be beneficial for individuals feeling isolated, or help keep those prone to psychotic episodes grounded in reality. </a:t>
            </a:r>
          </a:p>
          <a:p>
            <a:r>
              <a:rPr lang="en-US" dirty="0"/>
              <a:t>~A sense of accomplishment can improve feelings of self-efficacy and self-worth. </a:t>
            </a:r>
          </a:p>
        </p:txBody>
      </p:sp>
      <p:sp>
        <p:nvSpPr>
          <p:cNvPr id="4" name="Slide Number Placeholder 3"/>
          <p:cNvSpPr>
            <a:spLocks noGrp="1"/>
          </p:cNvSpPr>
          <p:nvPr>
            <p:ph type="sldNum" sz="quarter" idx="10"/>
          </p:nvPr>
        </p:nvSpPr>
        <p:spPr/>
        <p:txBody>
          <a:bodyPr/>
          <a:lstStyle/>
          <a:p>
            <a:fld id="{F90E7731-9BEE-4D58-AFBF-23BDB11133CD}" type="slidenum">
              <a:rPr lang="en-US" smtClean="0"/>
              <a:t>22</a:t>
            </a:fld>
            <a:endParaRPr lang="en-US"/>
          </a:p>
        </p:txBody>
      </p:sp>
    </p:spTree>
    <p:extLst>
      <p:ext uri="{BB962C8B-B14F-4D97-AF65-F5344CB8AC3E}">
        <p14:creationId xmlns:p14="http://schemas.microsoft.com/office/powerpoint/2010/main" val="26175946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~Resale shops for equipment and clothing. Walking, Running, and Hiking are free. </a:t>
            </a:r>
          </a:p>
          <a:p>
            <a:r>
              <a:rPr lang="en-US" dirty="0"/>
              <a:t>~Increase motivation by setting the bar low and progressing with accomplishments. </a:t>
            </a:r>
          </a:p>
          <a:p>
            <a:r>
              <a:rPr lang="en-US" dirty="0"/>
              <a:t>~Share research knowledge. </a:t>
            </a:r>
          </a:p>
        </p:txBody>
      </p:sp>
      <p:sp>
        <p:nvSpPr>
          <p:cNvPr id="4" name="Slide Number Placeholder 3"/>
          <p:cNvSpPr>
            <a:spLocks noGrp="1"/>
          </p:cNvSpPr>
          <p:nvPr>
            <p:ph type="sldNum" sz="quarter" idx="10"/>
          </p:nvPr>
        </p:nvSpPr>
        <p:spPr/>
        <p:txBody>
          <a:bodyPr/>
          <a:lstStyle/>
          <a:p>
            <a:fld id="{F90E7731-9BEE-4D58-AFBF-23BDB11133CD}" type="slidenum">
              <a:rPr lang="en-US" smtClean="0"/>
              <a:t>23</a:t>
            </a:fld>
            <a:endParaRPr lang="en-US"/>
          </a:p>
        </p:txBody>
      </p:sp>
    </p:spTree>
    <p:extLst>
      <p:ext uri="{BB962C8B-B14F-4D97-AF65-F5344CB8AC3E}">
        <p14:creationId xmlns:p14="http://schemas.microsoft.com/office/powerpoint/2010/main" val="20811187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0E7731-9BEE-4D58-AFBF-23BDB11133CD}" type="slidenum">
              <a:rPr lang="en-US" smtClean="0"/>
              <a:t>25</a:t>
            </a:fld>
            <a:endParaRPr lang="en-US"/>
          </a:p>
        </p:txBody>
      </p:sp>
    </p:spTree>
    <p:extLst>
      <p:ext uri="{BB962C8B-B14F-4D97-AF65-F5344CB8AC3E}">
        <p14:creationId xmlns:p14="http://schemas.microsoft.com/office/powerpoint/2010/main" val="22847922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~Massage therapy has long been understood to promote well-being, as it has been used by many ancient civilizations. </a:t>
            </a:r>
          </a:p>
        </p:txBody>
      </p:sp>
      <p:sp>
        <p:nvSpPr>
          <p:cNvPr id="4" name="Slide Number Placeholder 3"/>
          <p:cNvSpPr>
            <a:spLocks noGrp="1"/>
          </p:cNvSpPr>
          <p:nvPr>
            <p:ph type="sldNum" sz="quarter" idx="10"/>
          </p:nvPr>
        </p:nvSpPr>
        <p:spPr/>
        <p:txBody>
          <a:bodyPr/>
          <a:lstStyle/>
          <a:p>
            <a:fld id="{F90E7731-9BEE-4D58-AFBF-23BDB11133CD}" type="slidenum">
              <a:rPr lang="en-US" smtClean="0"/>
              <a:t>28</a:t>
            </a:fld>
            <a:endParaRPr lang="en-US"/>
          </a:p>
        </p:txBody>
      </p:sp>
    </p:spTree>
    <p:extLst>
      <p:ext uri="{BB962C8B-B14F-4D97-AF65-F5344CB8AC3E}">
        <p14:creationId xmlns:p14="http://schemas.microsoft.com/office/powerpoint/2010/main" val="15267784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the articles reviewed showed positive findings for using massage therapy in treating mental illnesses. </a:t>
            </a:r>
          </a:p>
          <a:p>
            <a:r>
              <a:rPr lang="en-US" dirty="0"/>
              <a:t>~Researchers primarily focused on using massage to treat depression and anxiety, but some indicated benefits for clients with eating disorders or on the autism spectrum. </a:t>
            </a:r>
          </a:p>
        </p:txBody>
      </p:sp>
      <p:sp>
        <p:nvSpPr>
          <p:cNvPr id="4" name="Slide Number Placeholder 3"/>
          <p:cNvSpPr>
            <a:spLocks noGrp="1"/>
          </p:cNvSpPr>
          <p:nvPr>
            <p:ph type="sldNum" sz="quarter" idx="10"/>
          </p:nvPr>
        </p:nvSpPr>
        <p:spPr/>
        <p:txBody>
          <a:bodyPr/>
          <a:lstStyle/>
          <a:p>
            <a:fld id="{F90E7731-9BEE-4D58-AFBF-23BDB11133CD}" type="slidenum">
              <a:rPr lang="en-US" smtClean="0"/>
              <a:t>29</a:t>
            </a:fld>
            <a:endParaRPr lang="en-US"/>
          </a:p>
        </p:txBody>
      </p:sp>
    </p:spTree>
    <p:extLst>
      <p:ext uri="{BB962C8B-B14F-4D97-AF65-F5344CB8AC3E}">
        <p14:creationId xmlns:p14="http://schemas.microsoft.com/office/powerpoint/2010/main" val="14836839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0E7731-9BEE-4D58-AFBF-23BDB11133CD}" type="slidenum">
              <a:rPr lang="en-US" smtClean="0"/>
              <a:t>30</a:t>
            </a:fld>
            <a:endParaRPr lang="en-US"/>
          </a:p>
        </p:txBody>
      </p:sp>
    </p:spTree>
    <p:extLst>
      <p:ext uri="{BB962C8B-B14F-4D97-AF65-F5344CB8AC3E}">
        <p14:creationId xmlns:p14="http://schemas.microsoft.com/office/powerpoint/2010/main" val="23355322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~Old spice cologne brings back fond memories of my father. </a:t>
            </a:r>
          </a:p>
          <a:p>
            <a:r>
              <a:rPr lang="en-US" dirty="0"/>
              <a:t>~Grandma’s homemade noodles and rolls brought a smile to my face and caused my mouth to water in anticipation of consuming them. </a:t>
            </a:r>
          </a:p>
        </p:txBody>
      </p:sp>
      <p:sp>
        <p:nvSpPr>
          <p:cNvPr id="4" name="Slide Number Placeholder 3"/>
          <p:cNvSpPr>
            <a:spLocks noGrp="1"/>
          </p:cNvSpPr>
          <p:nvPr>
            <p:ph type="sldNum" sz="quarter" idx="10"/>
          </p:nvPr>
        </p:nvSpPr>
        <p:spPr/>
        <p:txBody>
          <a:bodyPr/>
          <a:lstStyle/>
          <a:p>
            <a:fld id="{F90E7731-9BEE-4D58-AFBF-23BDB11133CD}" type="slidenum">
              <a:rPr lang="en-US" smtClean="0"/>
              <a:t>36</a:t>
            </a:fld>
            <a:endParaRPr lang="en-US"/>
          </a:p>
        </p:txBody>
      </p:sp>
    </p:spTree>
    <p:extLst>
      <p:ext uri="{BB962C8B-B14F-4D97-AF65-F5344CB8AC3E}">
        <p14:creationId xmlns:p14="http://schemas.microsoft.com/office/powerpoint/2010/main" val="23867711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studies mentioned rosemary</a:t>
            </a:r>
          </a:p>
          <a:p>
            <a:r>
              <a:rPr lang="en-US" dirty="0"/>
              <a:t>~At least one study indicated an improved mood, while another suggested a combination of rosemary, lemon, lavender, and orange could increase cognitive function. </a:t>
            </a:r>
          </a:p>
          <a:p>
            <a:r>
              <a:rPr lang="en-US" dirty="0"/>
              <a:t>~Lavender was specifically mentioned in the research for affecting the body physiologically. Other oils that were studied just indicated reduced anxiety, but did not measure vitals signs or cortisol levels. </a:t>
            </a:r>
          </a:p>
          <a:p>
            <a:r>
              <a:rPr lang="en-US" dirty="0"/>
              <a:t>~May be differences in how the oils work within the genders. </a:t>
            </a:r>
          </a:p>
          <a:p>
            <a:r>
              <a:rPr lang="en-US" dirty="0"/>
              <a:t>~At least one study questioned the effectiveness of EO therapy in reducing severe anxiety. </a:t>
            </a:r>
          </a:p>
          <a:p>
            <a:endParaRPr lang="en-US" dirty="0"/>
          </a:p>
          <a:p>
            <a:endParaRPr lang="en-US" dirty="0"/>
          </a:p>
        </p:txBody>
      </p:sp>
      <p:sp>
        <p:nvSpPr>
          <p:cNvPr id="4" name="Slide Number Placeholder 3"/>
          <p:cNvSpPr>
            <a:spLocks noGrp="1"/>
          </p:cNvSpPr>
          <p:nvPr>
            <p:ph type="sldNum" sz="quarter" idx="10"/>
          </p:nvPr>
        </p:nvSpPr>
        <p:spPr/>
        <p:txBody>
          <a:bodyPr/>
          <a:lstStyle/>
          <a:p>
            <a:fld id="{F90E7731-9BEE-4D58-AFBF-23BDB11133CD}" type="slidenum">
              <a:rPr lang="en-US" smtClean="0"/>
              <a:t>39</a:t>
            </a:fld>
            <a:endParaRPr lang="en-US"/>
          </a:p>
        </p:txBody>
      </p:sp>
    </p:spTree>
    <p:extLst>
      <p:ext uri="{BB962C8B-B14F-4D97-AF65-F5344CB8AC3E}">
        <p14:creationId xmlns:p14="http://schemas.microsoft.com/office/powerpoint/2010/main" val="32258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topic could be a stand-alone presentation.  This is in no way an exhaustive review of all the articles available or in alternative treatment approaches. </a:t>
            </a:r>
          </a:p>
        </p:txBody>
      </p:sp>
      <p:sp>
        <p:nvSpPr>
          <p:cNvPr id="4" name="Slide Number Placeholder 3"/>
          <p:cNvSpPr>
            <a:spLocks noGrp="1"/>
          </p:cNvSpPr>
          <p:nvPr>
            <p:ph type="sldNum" sz="quarter" idx="10"/>
          </p:nvPr>
        </p:nvSpPr>
        <p:spPr/>
        <p:txBody>
          <a:bodyPr/>
          <a:lstStyle/>
          <a:p>
            <a:fld id="{F90E7731-9BEE-4D58-AFBF-23BDB11133CD}" type="slidenum">
              <a:rPr lang="en-US" smtClean="0"/>
              <a:t>2</a:t>
            </a:fld>
            <a:endParaRPr lang="en-US"/>
          </a:p>
        </p:txBody>
      </p:sp>
    </p:spTree>
    <p:extLst>
      <p:ext uri="{BB962C8B-B14F-4D97-AF65-F5344CB8AC3E}">
        <p14:creationId xmlns:p14="http://schemas.microsoft.com/office/powerpoint/2010/main" val="4115802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~Oils were diffused in the waiting room prior to dental procedures, as was the uplifting music. EO’s were more effective in reducing anxiety levels than both control groups. </a:t>
            </a:r>
          </a:p>
        </p:txBody>
      </p:sp>
      <p:sp>
        <p:nvSpPr>
          <p:cNvPr id="4" name="Slide Number Placeholder 3"/>
          <p:cNvSpPr>
            <a:spLocks noGrp="1"/>
          </p:cNvSpPr>
          <p:nvPr>
            <p:ph type="sldNum" sz="quarter" idx="10"/>
          </p:nvPr>
        </p:nvSpPr>
        <p:spPr/>
        <p:txBody>
          <a:bodyPr/>
          <a:lstStyle/>
          <a:p>
            <a:fld id="{F90E7731-9BEE-4D58-AFBF-23BDB11133CD}" type="slidenum">
              <a:rPr lang="en-US" smtClean="0"/>
              <a:t>40</a:t>
            </a:fld>
            <a:endParaRPr lang="en-US"/>
          </a:p>
        </p:txBody>
      </p:sp>
    </p:spTree>
    <p:extLst>
      <p:ext uri="{BB962C8B-B14F-4D97-AF65-F5344CB8AC3E}">
        <p14:creationId xmlns:p14="http://schemas.microsoft.com/office/powerpoint/2010/main" val="32759543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diffused it is likely interacting with the olfactory and limbic system. Topical use would be absorbed into the skin and circulated through the vascular system. </a:t>
            </a:r>
          </a:p>
          <a:p>
            <a:r>
              <a:rPr lang="en-US" dirty="0"/>
              <a:t>~Taking oral EO’s is tricky and requires extra research. Some argue you should never ingest oils, while others maintain if it is high grade and pure, there are some oils that are safe to ingest. The oral route would be more systemic. </a:t>
            </a:r>
          </a:p>
        </p:txBody>
      </p:sp>
      <p:sp>
        <p:nvSpPr>
          <p:cNvPr id="4" name="Slide Number Placeholder 3"/>
          <p:cNvSpPr>
            <a:spLocks noGrp="1"/>
          </p:cNvSpPr>
          <p:nvPr>
            <p:ph type="sldNum" sz="quarter" idx="10"/>
          </p:nvPr>
        </p:nvSpPr>
        <p:spPr/>
        <p:txBody>
          <a:bodyPr/>
          <a:lstStyle/>
          <a:p>
            <a:fld id="{F90E7731-9BEE-4D58-AFBF-23BDB11133CD}" type="slidenum">
              <a:rPr lang="en-US" smtClean="0"/>
              <a:t>41</a:t>
            </a:fld>
            <a:endParaRPr lang="en-US"/>
          </a:p>
        </p:txBody>
      </p:sp>
    </p:spTree>
    <p:extLst>
      <p:ext uri="{BB962C8B-B14F-4D97-AF65-F5344CB8AC3E}">
        <p14:creationId xmlns:p14="http://schemas.microsoft.com/office/powerpoint/2010/main" val="29072733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negative reactions related to the pure oils or the fillers used in cheaper oils? </a:t>
            </a:r>
          </a:p>
        </p:txBody>
      </p:sp>
      <p:sp>
        <p:nvSpPr>
          <p:cNvPr id="4" name="Slide Number Placeholder 3"/>
          <p:cNvSpPr>
            <a:spLocks noGrp="1"/>
          </p:cNvSpPr>
          <p:nvPr>
            <p:ph type="sldNum" sz="quarter" idx="10"/>
          </p:nvPr>
        </p:nvSpPr>
        <p:spPr/>
        <p:txBody>
          <a:bodyPr/>
          <a:lstStyle/>
          <a:p>
            <a:fld id="{F90E7731-9BEE-4D58-AFBF-23BDB11133CD}" type="slidenum">
              <a:rPr lang="en-US" smtClean="0"/>
              <a:t>42</a:t>
            </a:fld>
            <a:endParaRPr lang="en-US"/>
          </a:p>
        </p:txBody>
      </p:sp>
    </p:spTree>
    <p:extLst>
      <p:ext uri="{BB962C8B-B14F-4D97-AF65-F5344CB8AC3E}">
        <p14:creationId xmlns:p14="http://schemas.microsoft.com/office/powerpoint/2010/main" val="6854353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much should be used? How long does the effect last?</a:t>
            </a:r>
          </a:p>
          <a:p>
            <a:r>
              <a:rPr lang="en-US" dirty="0"/>
              <a:t>~While lavender EO has been researched fairly well, most other oils have had little or no research done. </a:t>
            </a:r>
          </a:p>
          <a:p>
            <a:r>
              <a:rPr lang="en-US" dirty="0"/>
              <a:t>~</a:t>
            </a:r>
          </a:p>
        </p:txBody>
      </p:sp>
      <p:sp>
        <p:nvSpPr>
          <p:cNvPr id="4" name="Slide Number Placeholder 3"/>
          <p:cNvSpPr>
            <a:spLocks noGrp="1"/>
          </p:cNvSpPr>
          <p:nvPr>
            <p:ph type="sldNum" sz="quarter" idx="10"/>
          </p:nvPr>
        </p:nvSpPr>
        <p:spPr/>
        <p:txBody>
          <a:bodyPr/>
          <a:lstStyle/>
          <a:p>
            <a:fld id="{F90E7731-9BEE-4D58-AFBF-23BDB11133CD}" type="slidenum">
              <a:rPr lang="en-US" smtClean="0"/>
              <a:t>43</a:t>
            </a:fld>
            <a:endParaRPr lang="en-US"/>
          </a:p>
        </p:txBody>
      </p:sp>
    </p:spTree>
    <p:extLst>
      <p:ext uri="{BB962C8B-B14F-4D97-AF65-F5344CB8AC3E}">
        <p14:creationId xmlns:p14="http://schemas.microsoft.com/office/powerpoint/2010/main" val="11156535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0E7731-9BEE-4D58-AFBF-23BDB11133CD}" type="slidenum">
              <a:rPr lang="en-US" smtClean="0"/>
              <a:t>47</a:t>
            </a:fld>
            <a:endParaRPr lang="en-US"/>
          </a:p>
        </p:txBody>
      </p:sp>
    </p:spTree>
    <p:extLst>
      <p:ext uri="{BB962C8B-B14F-4D97-AF65-F5344CB8AC3E}">
        <p14:creationId xmlns:p14="http://schemas.microsoft.com/office/powerpoint/2010/main" val="9932076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0E7731-9BEE-4D58-AFBF-23BDB11133CD}" type="slidenum">
              <a:rPr lang="en-US" smtClean="0"/>
              <a:t>50</a:t>
            </a:fld>
            <a:endParaRPr lang="en-US"/>
          </a:p>
        </p:txBody>
      </p:sp>
    </p:spTree>
    <p:extLst>
      <p:ext uri="{BB962C8B-B14F-4D97-AF65-F5344CB8AC3E}">
        <p14:creationId xmlns:p14="http://schemas.microsoft.com/office/powerpoint/2010/main" val="767333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do a pretty good job of addressing the mental, emotional, and social aspects of treating mental health, but the physical aspect is sometimes overlooked. This presentation is focusing in on the physical piece of the holistic approach. </a:t>
            </a:r>
          </a:p>
        </p:txBody>
      </p:sp>
      <p:sp>
        <p:nvSpPr>
          <p:cNvPr id="4" name="Slide Number Placeholder 3"/>
          <p:cNvSpPr>
            <a:spLocks noGrp="1"/>
          </p:cNvSpPr>
          <p:nvPr>
            <p:ph type="sldNum" sz="quarter" idx="10"/>
          </p:nvPr>
        </p:nvSpPr>
        <p:spPr/>
        <p:txBody>
          <a:bodyPr/>
          <a:lstStyle/>
          <a:p>
            <a:fld id="{F90E7731-9BEE-4D58-AFBF-23BDB11133CD}" type="slidenum">
              <a:rPr lang="en-US" smtClean="0"/>
              <a:t>3</a:t>
            </a:fld>
            <a:endParaRPr lang="en-US"/>
          </a:p>
        </p:txBody>
      </p:sp>
    </p:spTree>
    <p:extLst>
      <p:ext uri="{BB962C8B-B14F-4D97-AF65-F5344CB8AC3E}">
        <p14:creationId xmlns:p14="http://schemas.microsoft.com/office/powerpoint/2010/main" val="4086846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experience life through the senses. Smells can return us to a moment in time, whether it be pleasant or uncomfortable. I think of my deceased father when I smell the brand of aftershave he always used. Touch can convey a sense of belonging and being cared for. Integrating therapy approaches that involve the senses makes sense from a holistic approach. </a:t>
            </a:r>
          </a:p>
        </p:txBody>
      </p:sp>
      <p:sp>
        <p:nvSpPr>
          <p:cNvPr id="4" name="Slide Number Placeholder 3"/>
          <p:cNvSpPr>
            <a:spLocks noGrp="1"/>
          </p:cNvSpPr>
          <p:nvPr>
            <p:ph type="sldNum" sz="quarter" idx="10"/>
          </p:nvPr>
        </p:nvSpPr>
        <p:spPr/>
        <p:txBody>
          <a:bodyPr/>
          <a:lstStyle/>
          <a:p>
            <a:fld id="{F90E7731-9BEE-4D58-AFBF-23BDB11133CD}" type="slidenum">
              <a:rPr lang="en-US" smtClean="0"/>
              <a:t>4</a:t>
            </a:fld>
            <a:endParaRPr lang="en-US"/>
          </a:p>
        </p:txBody>
      </p:sp>
    </p:spTree>
    <p:extLst>
      <p:ext uri="{BB962C8B-B14F-4D97-AF65-F5344CB8AC3E}">
        <p14:creationId xmlns:p14="http://schemas.microsoft.com/office/powerpoint/2010/main" val="3903649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articles reviewed indicated some kind of link between gut bacteria and mental health. </a:t>
            </a:r>
          </a:p>
          <a:p>
            <a:r>
              <a:rPr lang="en-US" dirty="0"/>
              <a:t>~Researchers predominantly focused on treating depression and anxiety. A couple articles suggested preliminary, although promising research for treating autism spectrum disorder. One discussed potential treatment for OCD. </a:t>
            </a:r>
          </a:p>
          <a:p>
            <a:r>
              <a:rPr lang="en-US" dirty="0"/>
              <a:t>~Majority of research is done on rodent models that include </a:t>
            </a:r>
            <a:r>
              <a:rPr lang="en-US" dirty="0" err="1"/>
              <a:t>stess</a:t>
            </a:r>
            <a:r>
              <a:rPr lang="en-US" dirty="0"/>
              <a:t> inductions and behavioral tests. Human trials are a more recent trend. </a:t>
            </a:r>
          </a:p>
          <a:p>
            <a:r>
              <a:rPr lang="en-US" dirty="0"/>
              <a:t>~General consensus is that probiotics affect the brain through the Gut-Brain Axis, via the </a:t>
            </a:r>
            <a:r>
              <a:rPr lang="en-US" dirty="0" err="1"/>
              <a:t>vagus</a:t>
            </a:r>
            <a:r>
              <a:rPr lang="en-US" dirty="0"/>
              <a:t> nerve. </a:t>
            </a:r>
          </a:p>
        </p:txBody>
      </p:sp>
      <p:sp>
        <p:nvSpPr>
          <p:cNvPr id="4" name="Slide Number Placeholder 3"/>
          <p:cNvSpPr>
            <a:spLocks noGrp="1"/>
          </p:cNvSpPr>
          <p:nvPr>
            <p:ph type="sldNum" sz="quarter" idx="10"/>
          </p:nvPr>
        </p:nvSpPr>
        <p:spPr/>
        <p:txBody>
          <a:bodyPr/>
          <a:lstStyle/>
          <a:p>
            <a:fld id="{F90E7731-9BEE-4D58-AFBF-23BDB11133CD}" type="slidenum">
              <a:rPr lang="en-US" smtClean="0"/>
              <a:t>9</a:t>
            </a:fld>
            <a:endParaRPr lang="en-US"/>
          </a:p>
        </p:txBody>
      </p:sp>
    </p:spTree>
    <p:extLst>
      <p:ext uri="{BB962C8B-B14F-4D97-AF65-F5344CB8AC3E}">
        <p14:creationId xmlns:p14="http://schemas.microsoft.com/office/powerpoint/2010/main" val="3347847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Maintaining the balance of gut microbiota is important. We see increases of some bacteria in fecal matter in individual's with dx of depression, anxiety, and ASD. When the gut biome is manipulated with probiotics, we see evidence of improved symptoms in these same diseases. </a:t>
            </a:r>
          </a:p>
        </p:txBody>
      </p:sp>
      <p:sp>
        <p:nvSpPr>
          <p:cNvPr id="4" name="Slide Number Placeholder 3"/>
          <p:cNvSpPr>
            <a:spLocks noGrp="1"/>
          </p:cNvSpPr>
          <p:nvPr>
            <p:ph type="sldNum" sz="quarter" idx="10"/>
          </p:nvPr>
        </p:nvSpPr>
        <p:spPr/>
        <p:txBody>
          <a:bodyPr/>
          <a:lstStyle/>
          <a:p>
            <a:fld id="{F90E7731-9BEE-4D58-AFBF-23BDB11133CD}" type="slidenum">
              <a:rPr lang="en-US" smtClean="0"/>
              <a:t>11</a:t>
            </a:fld>
            <a:endParaRPr lang="en-US"/>
          </a:p>
        </p:txBody>
      </p:sp>
    </p:spTree>
    <p:extLst>
      <p:ext uri="{BB962C8B-B14F-4D97-AF65-F5344CB8AC3E}">
        <p14:creationId xmlns:p14="http://schemas.microsoft.com/office/powerpoint/2010/main" val="654216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Intervention group: Given fermented milk product containing 5 strains of probiotics. </a:t>
            </a:r>
          </a:p>
          <a:p>
            <a:endParaRPr lang="en-US" dirty="0"/>
          </a:p>
        </p:txBody>
      </p:sp>
      <p:sp>
        <p:nvSpPr>
          <p:cNvPr id="4" name="Slide Number Placeholder 3"/>
          <p:cNvSpPr>
            <a:spLocks noGrp="1"/>
          </p:cNvSpPr>
          <p:nvPr>
            <p:ph type="sldNum" sz="quarter" idx="10"/>
          </p:nvPr>
        </p:nvSpPr>
        <p:spPr/>
        <p:txBody>
          <a:bodyPr/>
          <a:lstStyle/>
          <a:p>
            <a:fld id="{F90E7731-9BEE-4D58-AFBF-23BDB11133CD}" type="slidenum">
              <a:rPr lang="en-US" smtClean="0"/>
              <a:t>12</a:t>
            </a:fld>
            <a:endParaRPr lang="en-US"/>
          </a:p>
        </p:txBody>
      </p:sp>
    </p:spTree>
    <p:extLst>
      <p:ext uri="{BB962C8B-B14F-4D97-AF65-F5344CB8AC3E}">
        <p14:creationId xmlns:p14="http://schemas.microsoft.com/office/powerpoint/2010/main" val="555100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~Provides therapist with another treatment option.</a:t>
            </a:r>
          </a:p>
          <a:p>
            <a:r>
              <a:rPr lang="en-US" dirty="0"/>
              <a:t>~</a:t>
            </a:r>
            <a:r>
              <a:rPr lang="en-US" dirty="0" err="1"/>
              <a:t>Psychobiotics</a:t>
            </a:r>
            <a:r>
              <a:rPr lang="en-US" dirty="0"/>
              <a:t> are a low risk treatment option. Physical benefits of probiotics is well documented. </a:t>
            </a:r>
          </a:p>
          <a:p>
            <a:r>
              <a:rPr lang="en-US" dirty="0"/>
              <a:t>~Good alternative for clients, who are uncomfortable using psychiatric medications, or for those that traditional treatments have been ineffective. </a:t>
            </a:r>
          </a:p>
          <a:p>
            <a:r>
              <a:rPr lang="en-US" dirty="0"/>
              <a:t>~Can be used in tandem with other therapies, including pharmaceuticals. </a:t>
            </a:r>
          </a:p>
        </p:txBody>
      </p:sp>
      <p:sp>
        <p:nvSpPr>
          <p:cNvPr id="4" name="Slide Number Placeholder 3"/>
          <p:cNvSpPr>
            <a:spLocks noGrp="1"/>
          </p:cNvSpPr>
          <p:nvPr>
            <p:ph type="sldNum" sz="quarter" idx="10"/>
          </p:nvPr>
        </p:nvSpPr>
        <p:spPr/>
        <p:txBody>
          <a:bodyPr/>
          <a:lstStyle/>
          <a:p>
            <a:fld id="{F90E7731-9BEE-4D58-AFBF-23BDB11133CD}" type="slidenum">
              <a:rPr lang="en-US" smtClean="0"/>
              <a:t>14</a:t>
            </a:fld>
            <a:endParaRPr lang="en-US"/>
          </a:p>
        </p:txBody>
      </p:sp>
    </p:spTree>
    <p:extLst>
      <p:ext uri="{BB962C8B-B14F-4D97-AF65-F5344CB8AC3E}">
        <p14:creationId xmlns:p14="http://schemas.microsoft.com/office/powerpoint/2010/main" val="3864280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~Multiple strains are more effective than a single strain, such as in yogurt. </a:t>
            </a:r>
          </a:p>
          <a:p>
            <a:r>
              <a:rPr lang="en-US" dirty="0"/>
              <a:t>~Pre-biotics should be included. This is food for the bacterium and helps promote the supply of good gut microbiota. </a:t>
            </a:r>
          </a:p>
          <a:p>
            <a:r>
              <a:rPr lang="en-US" dirty="0"/>
              <a:t>~Avoid brands with lots of fillers. </a:t>
            </a:r>
          </a:p>
          <a:p>
            <a:r>
              <a:rPr lang="en-US" dirty="0"/>
              <a:t>~Product should list strains and sub-strains, which indicated that they have been researched. </a:t>
            </a:r>
          </a:p>
          <a:p>
            <a:r>
              <a:rPr lang="en-US" dirty="0"/>
              <a:t>~Should be a part of the regular diet. Consumed daily, or nearly daily is best. </a:t>
            </a:r>
          </a:p>
          <a:p>
            <a:r>
              <a:rPr lang="en-US" dirty="0"/>
              <a:t>~New research will continue to reveal how </a:t>
            </a:r>
            <a:r>
              <a:rPr lang="en-US" dirty="0" err="1"/>
              <a:t>psychobiotics</a:t>
            </a:r>
            <a:r>
              <a:rPr lang="en-US" dirty="0"/>
              <a:t> can be utilized for treatment. </a:t>
            </a:r>
          </a:p>
        </p:txBody>
      </p:sp>
      <p:sp>
        <p:nvSpPr>
          <p:cNvPr id="4" name="Slide Number Placeholder 3"/>
          <p:cNvSpPr>
            <a:spLocks noGrp="1"/>
          </p:cNvSpPr>
          <p:nvPr>
            <p:ph type="sldNum" sz="quarter" idx="10"/>
          </p:nvPr>
        </p:nvSpPr>
        <p:spPr/>
        <p:txBody>
          <a:bodyPr/>
          <a:lstStyle/>
          <a:p>
            <a:fld id="{F90E7731-9BEE-4D58-AFBF-23BDB11133CD}" type="slidenum">
              <a:rPr lang="en-US" smtClean="0"/>
              <a:t>16</a:t>
            </a:fld>
            <a:endParaRPr lang="en-US"/>
          </a:p>
        </p:txBody>
      </p:sp>
    </p:spTree>
    <p:extLst>
      <p:ext uri="{BB962C8B-B14F-4D97-AF65-F5344CB8AC3E}">
        <p14:creationId xmlns:p14="http://schemas.microsoft.com/office/powerpoint/2010/main" val="2503344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97E2D94-6A6D-439F-B19C-94EC6BE64BC7}"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9F16A-6041-45AD-A64D-618A571F18B8}" type="slidenum">
              <a:rPr lang="en-US" smtClean="0"/>
              <a:t>‹#›</a:t>
            </a:fld>
            <a:endParaRPr lang="en-US"/>
          </a:p>
        </p:txBody>
      </p:sp>
    </p:spTree>
    <p:extLst>
      <p:ext uri="{BB962C8B-B14F-4D97-AF65-F5344CB8AC3E}">
        <p14:creationId xmlns:p14="http://schemas.microsoft.com/office/powerpoint/2010/main" val="1107132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97E2D94-6A6D-439F-B19C-94EC6BE64BC7}"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9F16A-6041-45AD-A64D-618A571F18B8}" type="slidenum">
              <a:rPr lang="en-US" smtClean="0"/>
              <a:t>‹#›</a:t>
            </a:fld>
            <a:endParaRPr lang="en-US"/>
          </a:p>
        </p:txBody>
      </p:sp>
    </p:spTree>
    <p:extLst>
      <p:ext uri="{BB962C8B-B14F-4D97-AF65-F5344CB8AC3E}">
        <p14:creationId xmlns:p14="http://schemas.microsoft.com/office/powerpoint/2010/main" val="1065975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97E2D94-6A6D-439F-B19C-94EC6BE64BC7}"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9F16A-6041-45AD-A64D-618A571F18B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25976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97E2D94-6A6D-439F-B19C-94EC6BE64BC7}"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9F16A-6041-45AD-A64D-618A571F18B8}" type="slidenum">
              <a:rPr lang="en-US" smtClean="0"/>
              <a:t>‹#›</a:t>
            </a:fld>
            <a:endParaRPr lang="en-US"/>
          </a:p>
        </p:txBody>
      </p:sp>
    </p:spTree>
    <p:extLst>
      <p:ext uri="{BB962C8B-B14F-4D97-AF65-F5344CB8AC3E}">
        <p14:creationId xmlns:p14="http://schemas.microsoft.com/office/powerpoint/2010/main" val="20466556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97E2D94-6A6D-439F-B19C-94EC6BE64BC7}"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9F16A-6041-45AD-A64D-618A571F18B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19869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97E2D94-6A6D-439F-B19C-94EC6BE64BC7}"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9F16A-6041-45AD-A64D-618A571F18B8}" type="slidenum">
              <a:rPr lang="en-US" smtClean="0"/>
              <a:t>‹#›</a:t>
            </a:fld>
            <a:endParaRPr lang="en-US"/>
          </a:p>
        </p:txBody>
      </p:sp>
    </p:spTree>
    <p:extLst>
      <p:ext uri="{BB962C8B-B14F-4D97-AF65-F5344CB8AC3E}">
        <p14:creationId xmlns:p14="http://schemas.microsoft.com/office/powerpoint/2010/main" val="2708363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7E2D94-6A6D-439F-B19C-94EC6BE64BC7}"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9F16A-6041-45AD-A64D-618A571F18B8}" type="slidenum">
              <a:rPr lang="en-US" smtClean="0"/>
              <a:t>‹#›</a:t>
            </a:fld>
            <a:endParaRPr lang="en-US"/>
          </a:p>
        </p:txBody>
      </p:sp>
    </p:spTree>
    <p:extLst>
      <p:ext uri="{BB962C8B-B14F-4D97-AF65-F5344CB8AC3E}">
        <p14:creationId xmlns:p14="http://schemas.microsoft.com/office/powerpoint/2010/main" val="84363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7E2D94-6A6D-439F-B19C-94EC6BE64BC7}"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9F16A-6041-45AD-A64D-618A571F18B8}" type="slidenum">
              <a:rPr lang="en-US" smtClean="0"/>
              <a:t>‹#›</a:t>
            </a:fld>
            <a:endParaRPr lang="en-US"/>
          </a:p>
        </p:txBody>
      </p:sp>
    </p:spTree>
    <p:extLst>
      <p:ext uri="{BB962C8B-B14F-4D97-AF65-F5344CB8AC3E}">
        <p14:creationId xmlns:p14="http://schemas.microsoft.com/office/powerpoint/2010/main" val="2727668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7E2D94-6A6D-439F-B19C-94EC6BE64BC7}"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9F16A-6041-45AD-A64D-618A571F18B8}" type="slidenum">
              <a:rPr lang="en-US" smtClean="0"/>
              <a:t>‹#›</a:t>
            </a:fld>
            <a:endParaRPr lang="en-US"/>
          </a:p>
        </p:txBody>
      </p:sp>
    </p:spTree>
    <p:extLst>
      <p:ext uri="{BB962C8B-B14F-4D97-AF65-F5344CB8AC3E}">
        <p14:creationId xmlns:p14="http://schemas.microsoft.com/office/powerpoint/2010/main" val="335009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97E2D94-6A6D-439F-B19C-94EC6BE64BC7}"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9F16A-6041-45AD-A64D-618A571F18B8}" type="slidenum">
              <a:rPr lang="en-US" smtClean="0"/>
              <a:t>‹#›</a:t>
            </a:fld>
            <a:endParaRPr lang="en-US"/>
          </a:p>
        </p:txBody>
      </p:sp>
    </p:spTree>
    <p:extLst>
      <p:ext uri="{BB962C8B-B14F-4D97-AF65-F5344CB8AC3E}">
        <p14:creationId xmlns:p14="http://schemas.microsoft.com/office/powerpoint/2010/main" val="1390577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97E2D94-6A6D-439F-B19C-94EC6BE64BC7}"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09F16A-6041-45AD-A64D-618A571F18B8}" type="slidenum">
              <a:rPr lang="en-US" smtClean="0"/>
              <a:t>‹#›</a:t>
            </a:fld>
            <a:endParaRPr lang="en-US"/>
          </a:p>
        </p:txBody>
      </p:sp>
    </p:spTree>
    <p:extLst>
      <p:ext uri="{BB962C8B-B14F-4D97-AF65-F5344CB8AC3E}">
        <p14:creationId xmlns:p14="http://schemas.microsoft.com/office/powerpoint/2010/main" val="2180896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7E2D94-6A6D-439F-B19C-94EC6BE64BC7}" type="datetimeFigureOut">
              <a:rPr lang="en-US" smtClean="0"/>
              <a:t>4/19/2018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09F16A-6041-45AD-A64D-618A571F18B8}" type="slidenum">
              <a:rPr lang="en-US" smtClean="0"/>
              <a:t>‹#›</a:t>
            </a:fld>
            <a:endParaRPr lang="en-US"/>
          </a:p>
        </p:txBody>
      </p:sp>
    </p:spTree>
    <p:extLst>
      <p:ext uri="{BB962C8B-B14F-4D97-AF65-F5344CB8AC3E}">
        <p14:creationId xmlns:p14="http://schemas.microsoft.com/office/powerpoint/2010/main" val="4211601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97E2D94-6A6D-439F-B19C-94EC6BE64BC7}" type="datetimeFigureOut">
              <a:rPr lang="en-US" smtClean="0"/>
              <a:t>4/19/2018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09F16A-6041-45AD-A64D-618A571F18B8}" type="slidenum">
              <a:rPr lang="en-US" smtClean="0"/>
              <a:t>‹#›</a:t>
            </a:fld>
            <a:endParaRPr lang="en-US"/>
          </a:p>
        </p:txBody>
      </p:sp>
    </p:spTree>
    <p:extLst>
      <p:ext uri="{BB962C8B-B14F-4D97-AF65-F5344CB8AC3E}">
        <p14:creationId xmlns:p14="http://schemas.microsoft.com/office/powerpoint/2010/main" val="1615577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E2D94-6A6D-439F-B19C-94EC6BE64BC7}" type="datetimeFigureOut">
              <a:rPr lang="en-US" smtClean="0"/>
              <a:t>4/19/2018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09F16A-6041-45AD-A64D-618A571F18B8}" type="slidenum">
              <a:rPr lang="en-US" smtClean="0"/>
              <a:t>‹#›</a:t>
            </a:fld>
            <a:endParaRPr lang="en-US"/>
          </a:p>
        </p:txBody>
      </p:sp>
    </p:spTree>
    <p:extLst>
      <p:ext uri="{BB962C8B-B14F-4D97-AF65-F5344CB8AC3E}">
        <p14:creationId xmlns:p14="http://schemas.microsoft.com/office/powerpoint/2010/main" val="3709297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7E2D94-6A6D-439F-B19C-94EC6BE64BC7}"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09F16A-6041-45AD-A64D-618A571F18B8}" type="slidenum">
              <a:rPr lang="en-US" smtClean="0"/>
              <a:t>‹#›</a:t>
            </a:fld>
            <a:endParaRPr lang="en-US"/>
          </a:p>
        </p:txBody>
      </p:sp>
    </p:spTree>
    <p:extLst>
      <p:ext uri="{BB962C8B-B14F-4D97-AF65-F5344CB8AC3E}">
        <p14:creationId xmlns:p14="http://schemas.microsoft.com/office/powerpoint/2010/main" val="1417298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97E2D94-6A6D-439F-B19C-94EC6BE64BC7}"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09F16A-6041-45AD-A64D-618A571F18B8}" type="slidenum">
              <a:rPr lang="en-US" smtClean="0"/>
              <a:t>‹#›</a:t>
            </a:fld>
            <a:endParaRPr lang="en-US"/>
          </a:p>
        </p:txBody>
      </p:sp>
    </p:spTree>
    <p:extLst>
      <p:ext uri="{BB962C8B-B14F-4D97-AF65-F5344CB8AC3E}">
        <p14:creationId xmlns:p14="http://schemas.microsoft.com/office/powerpoint/2010/main" val="3410812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97E2D94-6A6D-439F-B19C-94EC6BE64BC7}" type="datetimeFigureOut">
              <a:rPr lang="en-US" smtClean="0"/>
              <a:t>4/19/2018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009F16A-6041-45AD-A64D-618A571F18B8}" type="slidenum">
              <a:rPr lang="en-US" smtClean="0"/>
              <a:t>‹#›</a:t>
            </a:fld>
            <a:endParaRPr lang="en-US"/>
          </a:p>
        </p:txBody>
      </p:sp>
    </p:spTree>
    <p:extLst>
      <p:ext uri="{BB962C8B-B14F-4D97-AF65-F5344CB8AC3E}">
        <p14:creationId xmlns:p14="http://schemas.microsoft.com/office/powerpoint/2010/main" val="10205049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oi.org/10.2147/NDT.S6199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doi.org/10.1155/2014/152428"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oi.org/10.1053/j.gastro.2013.02.043"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patents.google.com/patent/US20120276143A1/e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doi.org/10.1590/S1807-59322005000100012"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doi.org/10.1155/2016/2826905"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doi.org/10.1016/j.physbeh.2005.06.031"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doi.org/10.1017/S1368980009992825" TargetMode="External"/><Relationship Id="rId7" Type="http://schemas.openxmlformats.org/officeDocument/2006/relationships/hyperlink" Target="https://doi.org/10.1001/archpedi.158.8.818" TargetMode="External"/><Relationship Id="rId2" Type="http://schemas.openxmlformats.org/officeDocument/2006/relationships/hyperlink" Target="https://doi.org/10.1016/j.apjtb.2015.05.007" TargetMode="External"/><Relationship Id="rId1" Type="http://schemas.openxmlformats.org/officeDocument/2006/relationships/slideLayout" Target="../slideLayouts/slideLayout2.xml"/><Relationship Id="rId6" Type="http://schemas.openxmlformats.org/officeDocument/2006/relationships/hyperlink" Target="https://doi.org/10.1073/pnas.1102999108" TargetMode="External"/><Relationship Id="rId5" Type="http://schemas.openxmlformats.org/officeDocument/2006/relationships/hyperlink" Target="https://doi.org/10.1002/hup.1016" TargetMode="External"/><Relationship Id="rId4" Type="http://schemas.openxmlformats.org/officeDocument/2006/relationships/hyperlink" Target="https://doi.org/10.1016/j.fct.2007.09.106"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doi.org/10.1089/acm.2005.11.569" TargetMode="External"/><Relationship Id="rId7" Type="http://schemas.openxmlformats.org/officeDocument/2006/relationships/hyperlink" Target="https://doi.org/10.1080/01674820412331282231" TargetMode="External"/><Relationship Id="rId2" Type="http://schemas.openxmlformats.org/officeDocument/2006/relationships/hyperlink" Target="https://doi.org/10.1155/2014/152428" TargetMode="External"/><Relationship Id="rId1" Type="http://schemas.openxmlformats.org/officeDocument/2006/relationships/slideLayout" Target="../slideLayouts/slideLayout2.xml"/><Relationship Id="rId6" Type="http://schemas.openxmlformats.org/officeDocument/2006/relationships/hyperlink" Target="https://doi.org/10.1186/s13073-016-0292-1" TargetMode="External"/><Relationship Id="rId5" Type="http://schemas.openxmlformats.org/officeDocument/2006/relationships/hyperlink" Target="https://doi.org/10.1111/nmo.12198" TargetMode="External"/><Relationship Id="rId4" Type="http://schemas.openxmlformats.org/officeDocument/2006/relationships/hyperlink" Target="https://doi.org/10.3390/molecules201018620"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www.jad-journal.com/article/S0165-0327(12)00137-1/abstract" TargetMode="External"/><Relationship Id="rId3" Type="http://schemas.openxmlformats.org/officeDocument/2006/relationships/hyperlink" Target="https://doi.org/10.1017/S1368980099000567" TargetMode="External"/><Relationship Id="rId7" Type="http://schemas.openxmlformats.org/officeDocument/2006/relationships/hyperlink" Target="https://doi.org/10.1188/08.ONF.431-442"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doi.org/10.1111/j.1473-2165.2011.00554.x" TargetMode="External"/><Relationship Id="rId5" Type="http://schemas.openxmlformats.org/officeDocument/2006/relationships/hyperlink" Target="https://doi.org/10.1089/acm.2015.0099" TargetMode="External"/><Relationship Id="rId4" Type="http://schemas.openxmlformats.org/officeDocument/2006/relationships/hyperlink" Target="https://doi.org/10.1016/j.jclinane.2016.02.032" TargetMode="External"/><Relationship Id="rId9" Type="http://schemas.openxmlformats.org/officeDocument/2006/relationships/hyperlink" Target="https://doi.org/10.1016/j.bbi.2015.03.016"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doi.org/10.3109/09638237.2011.648344" TargetMode="External"/><Relationship Id="rId3" Type="http://schemas.openxmlformats.org/officeDocument/2006/relationships/hyperlink" Target="https://doi.org/10.4103/1735-9066.185584" TargetMode="External"/><Relationship Id="rId7" Type="http://schemas.openxmlformats.org/officeDocument/2006/relationships/hyperlink" Target="http://search.ebscohost.com/login.aspx?direct=true&amp;db=psyh&amp;AN=2015-50627-001&amp;site=ehost-live" TargetMode="External"/><Relationship Id="rId2" Type="http://schemas.openxmlformats.org/officeDocument/2006/relationships/hyperlink" Target="https://doi.org/10.1111/j.1479-8301.2009.00299.x" TargetMode="External"/><Relationship Id="rId1" Type="http://schemas.openxmlformats.org/officeDocument/2006/relationships/slideLayout" Target="../slideLayouts/slideLayout2.xml"/><Relationship Id="rId6" Type="http://schemas.openxmlformats.org/officeDocument/2006/relationships/hyperlink" Target="https://doi.org/10.1016/j.physbeh.2005.06.031" TargetMode="External"/><Relationship Id="rId5" Type="http://schemas.openxmlformats.org/officeDocument/2006/relationships/hyperlink" Target="https://doi.org/10.1371/journal.pone.0179017" TargetMode="External"/><Relationship Id="rId4" Type="http://schemas.openxmlformats.org/officeDocument/2006/relationships/hyperlink" Target="https://doi.org/10.1155/2016/2826905"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doi.org/10.4037/ajcc2015767" TargetMode="External"/><Relationship Id="rId3" Type="http://schemas.openxmlformats.org/officeDocument/2006/relationships/hyperlink" Target="https://doi.org/10.1097/HNP.0b013e3181a110aa" TargetMode="External"/><Relationship Id="rId7" Type="http://schemas.openxmlformats.org/officeDocument/2006/relationships/hyperlink" Target="https://doi.org/10.1089/acm.2012.0058" TargetMode="External"/><Relationship Id="rId2" Type="http://schemas.openxmlformats.org/officeDocument/2006/relationships/hyperlink" Target="https://doi.org/10.1186/s13030-016-0063-7" TargetMode="External"/><Relationship Id="rId1" Type="http://schemas.openxmlformats.org/officeDocument/2006/relationships/slideLayout" Target="../slideLayouts/slideLayout2.xml"/><Relationship Id="rId6" Type="http://schemas.openxmlformats.org/officeDocument/2006/relationships/hyperlink" Target="https://doi.org/10.1111/aphw.12085" TargetMode="External"/><Relationship Id="rId5" Type="http://schemas.openxmlformats.org/officeDocument/2006/relationships/hyperlink" Target="https://patents.google.com/patent/US20120276143A1/en" TargetMode="External"/><Relationship Id="rId4" Type="http://schemas.openxmlformats.org/officeDocument/2006/relationships/hyperlink" Target="https://doi.org/10.1111/ejn.13444" TargetMode="External"/><Relationship Id="rId9" Type="http://schemas.openxmlformats.org/officeDocument/2006/relationships/hyperlink" Target="https://doi.org/10.1016/j.tins.2016.09.002"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doi.org/10.1186/s12888-017-1476-y" TargetMode="External"/><Relationship Id="rId3" Type="http://schemas.openxmlformats.org/officeDocument/2006/relationships/hyperlink" Target="https://doi.org/10.1016/j.tins.2016.09.002" TargetMode="External"/><Relationship Id="rId7" Type="http://schemas.openxmlformats.org/officeDocument/2006/relationships/hyperlink" Target="https://doi.org/10.1016/j.ijcard.2007.06.064"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doi.org/10.1002/pon.1921" TargetMode="External"/><Relationship Id="rId5" Type="http://schemas.openxmlformats.org/officeDocument/2006/relationships/hyperlink" Target="https://doi.org/10.1002/smi.2636" TargetMode="External"/><Relationship Id="rId4" Type="http://schemas.openxmlformats.org/officeDocument/2006/relationships/hyperlink" Target="https://doi.org/10.1038/518S13a" TargetMode="External"/><Relationship Id="rId9" Type="http://schemas.openxmlformats.org/officeDocument/2006/relationships/hyperlink" Target="https://doi.org/10.3109/09638237.2014.951481"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doi.org/10.1053/j.gastro.2013.02.043" TargetMode="External"/><Relationship Id="rId2" Type="http://schemas.openxmlformats.org/officeDocument/2006/relationships/hyperlink" Target="https://doi.org/10.1002/pri.1592" TargetMode="External"/><Relationship Id="rId1" Type="http://schemas.openxmlformats.org/officeDocument/2006/relationships/slideLayout" Target="../slideLayouts/slideLayout2.xml"/><Relationship Id="rId6" Type="http://schemas.openxmlformats.org/officeDocument/2006/relationships/hyperlink" Target="https://doi.org/10.2147/NDT.S61997" TargetMode="External"/><Relationship Id="rId5" Type="http://schemas.openxmlformats.org/officeDocument/2006/relationships/hyperlink" Target="https://doi.org/10.1002/lio2.121" TargetMode="External"/><Relationship Id="rId4" Type="http://schemas.openxmlformats.org/officeDocument/2006/relationships/hyperlink" Target="https://doi.org/10.3109/09638230902968308"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58943-5A5C-4CFC-8C2A-DBCDC5AD3FB3}"/>
              </a:ext>
            </a:extLst>
          </p:cNvPr>
          <p:cNvSpPr>
            <a:spLocks noGrp="1"/>
          </p:cNvSpPr>
          <p:nvPr>
            <p:ph type="ctrTitle"/>
          </p:nvPr>
        </p:nvSpPr>
        <p:spPr>
          <a:xfrm>
            <a:off x="1507067" y="1510901"/>
            <a:ext cx="7766936" cy="1646302"/>
          </a:xfrm>
        </p:spPr>
        <p:txBody>
          <a:bodyPr anchor="ctr"/>
          <a:lstStyle/>
          <a:p>
            <a:pPr algn="ctr"/>
            <a:r>
              <a:rPr lang="en-US" dirty="0"/>
              <a:t>Outside the Box</a:t>
            </a:r>
          </a:p>
        </p:txBody>
      </p:sp>
      <p:sp>
        <p:nvSpPr>
          <p:cNvPr id="3" name="Subtitle 2">
            <a:extLst>
              <a:ext uri="{FF2B5EF4-FFF2-40B4-BE49-F238E27FC236}">
                <a16:creationId xmlns:a16="http://schemas.microsoft.com/office/drawing/2014/main" id="{B3FE10E3-4962-4DCB-AD7B-4151874C7ED9}"/>
              </a:ext>
            </a:extLst>
          </p:cNvPr>
          <p:cNvSpPr>
            <a:spLocks noGrp="1"/>
          </p:cNvSpPr>
          <p:nvPr>
            <p:ph type="subTitle" idx="1"/>
          </p:nvPr>
        </p:nvSpPr>
        <p:spPr>
          <a:xfrm>
            <a:off x="1507067" y="3451172"/>
            <a:ext cx="7766936" cy="1096899"/>
          </a:xfrm>
        </p:spPr>
        <p:txBody>
          <a:bodyPr anchor="ctr">
            <a:noAutofit/>
          </a:bodyPr>
          <a:lstStyle/>
          <a:p>
            <a:pPr algn="ctr"/>
            <a:r>
              <a:rPr lang="en-US" sz="2800" dirty="0"/>
              <a:t>Incorporating Evidence-based, Non-pharmacological Strategies in the Clinical Setting</a:t>
            </a:r>
          </a:p>
        </p:txBody>
      </p:sp>
      <p:sp>
        <p:nvSpPr>
          <p:cNvPr id="4" name="Footer Placeholder 3">
            <a:extLst>
              <a:ext uri="{FF2B5EF4-FFF2-40B4-BE49-F238E27FC236}">
                <a16:creationId xmlns:a16="http://schemas.microsoft.com/office/drawing/2014/main" id="{4382F0CA-92DD-44A9-8F7D-79C18AE8EFD6}"/>
              </a:ext>
            </a:extLst>
          </p:cNvPr>
          <p:cNvSpPr>
            <a:spLocks noGrp="1"/>
          </p:cNvSpPr>
          <p:nvPr>
            <p:ph type="ftr" sz="quarter" idx="11"/>
          </p:nvPr>
        </p:nvSpPr>
        <p:spPr>
          <a:xfrm>
            <a:off x="1141160" y="5617292"/>
            <a:ext cx="6297612" cy="365125"/>
          </a:xfrm>
        </p:spPr>
        <p:txBody>
          <a:bodyPr/>
          <a:lstStyle/>
          <a:p>
            <a:pPr algn="r"/>
            <a:r>
              <a:rPr lang="en-US" sz="1800" dirty="0"/>
              <a:t>Leasa Weghorst M. Ed., PLPC, RN</a:t>
            </a:r>
          </a:p>
        </p:txBody>
      </p:sp>
    </p:spTree>
    <p:extLst>
      <p:ext uri="{BB962C8B-B14F-4D97-AF65-F5344CB8AC3E}">
        <p14:creationId xmlns:p14="http://schemas.microsoft.com/office/powerpoint/2010/main" val="2933781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729CC-10C8-4615-A86D-BFBF5E5A6533}"/>
              </a:ext>
            </a:extLst>
          </p:cNvPr>
          <p:cNvSpPr>
            <a:spLocks noGrp="1"/>
          </p:cNvSpPr>
          <p:nvPr>
            <p:ph type="title"/>
          </p:nvPr>
        </p:nvSpPr>
        <p:spPr/>
        <p:txBody>
          <a:bodyPr anchor="ctr"/>
          <a:lstStyle/>
          <a:p>
            <a:pPr algn="ctr"/>
            <a:r>
              <a:rPr lang="en-US" dirty="0"/>
              <a:t>Literature Review </a:t>
            </a:r>
          </a:p>
        </p:txBody>
      </p:sp>
      <p:sp>
        <p:nvSpPr>
          <p:cNvPr id="3" name="Content Placeholder 2">
            <a:extLst>
              <a:ext uri="{FF2B5EF4-FFF2-40B4-BE49-F238E27FC236}">
                <a16:creationId xmlns:a16="http://schemas.microsoft.com/office/drawing/2014/main" id="{E3C91DCC-BF36-4F0E-BE94-236F50B71571}"/>
              </a:ext>
            </a:extLst>
          </p:cNvPr>
          <p:cNvSpPr>
            <a:spLocks noGrp="1"/>
          </p:cNvSpPr>
          <p:nvPr>
            <p:ph idx="1"/>
          </p:nvPr>
        </p:nvSpPr>
        <p:spPr/>
        <p:txBody>
          <a:bodyPr/>
          <a:lstStyle/>
          <a:p>
            <a:r>
              <a:rPr lang="en-US" sz="2000" dirty="0"/>
              <a:t>The focus is on the composition of gut bacteria. One study, for example, found significant increases in undesirable bacteria associated with 2 mental health disorders.</a:t>
            </a:r>
          </a:p>
          <a:p>
            <a:pPr lvl="1"/>
            <a:r>
              <a:rPr lang="en-US" sz="2000" dirty="0"/>
              <a:t>Autism Spectrum Disorder: Clostridium</a:t>
            </a:r>
          </a:p>
          <a:p>
            <a:pPr lvl="1"/>
            <a:r>
              <a:rPr lang="en-US" sz="2000" dirty="0"/>
              <a:t>Depression: </a:t>
            </a:r>
            <a:r>
              <a:rPr lang="en-US" sz="2000" dirty="0" err="1"/>
              <a:t>Alistipes</a:t>
            </a:r>
            <a:endParaRPr lang="en-US" sz="2000" dirty="0"/>
          </a:p>
          <a:p>
            <a:pPr lvl="3"/>
            <a:r>
              <a:rPr lang="en-US" dirty="0"/>
              <a:t>Zhou, L., &amp; Foster, J. A. (2015). </a:t>
            </a:r>
            <a:r>
              <a:rPr lang="en-US" dirty="0" err="1"/>
              <a:t>Psychobiotics</a:t>
            </a:r>
            <a:r>
              <a:rPr lang="en-US" dirty="0"/>
              <a:t> and the gut–brain axis: in the pursuit of happiness. </a:t>
            </a:r>
            <a:r>
              <a:rPr lang="en-US" i="1" dirty="0"/>
              <a:t>Neuropsychiatric Disease and Treatment</a:t>
            </a:r>
            <a:r>
              <a:rPr lang="en-US" dirty="0"/>
              <a:t>, </a:t>
            </a:r>
            <a:r>
              <a:rPr lang="en-US" i="1" dirty="0"/>
              <a:t>11</a:t>
            </a:r>
            <a:r>
              <a:rPr lang="en-US" dirty="0"/>
              <a:t>, 715–723. </a:t>
            </a:r>
            <a:r>
              <a:rPr lang="en-US" dirty="0">
                <a:hlinkClick r:id="rId2"/>
              </a:rPr>
              <a:t>https://doi.org/10.2147/NDT.S61997</a:t>
            </a:r>
            <a:endParaRPr lang="en-US" dirty="0"/>
          </a:p>
          <a:p>
            <a:pPr marL="1371600" lvl="3" indent="0">
              <a:buNone/>
            </a:pPr>
            <a:endParaRPr lang="en-US" dirty="0"/>
          </a:p>
          <a:p>
            <a:r>
              <a:rPr lang="en-US" sz="2000" dirty="0"/>
              <a:t>Increasing the good bacteria helps to control the bacteria that can cause problems when in high concentrations. </a:t>
            </a:r>
          </a:p>
        </p:txBody>
      </p:sp>
    </p:spTree>
    <p:extLst>
      <p:ext uri="{BB962C8B-B14F-4D97-AF65-F5344CB8AC3E}">
        <p14:creationId xmlns:p14="http://schemas.microsoft.com/office/powerpoint/2010/main" val="190309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0641B-C5C5-4681-A95C-2FF34539B245}"/>
              </a:ext>
            </a:extLst>
          </p:cNvPr>
          <p:cNvSpPr>
            <a:spLocks noGrp="1"/>
          </p:cNvSpPr>
          <p:nvPr>
            <p:ph type="title"/>
          </p:nvPr>
        </p:nvSpPr>
        <p:spPr>
          <a:xfrm>
            <a:off x="637578" y="294677"/>
            <a:ext cx="8596668" cy="1320800"/>
          </a:xfrm>
        </p:spPr>
        <p:txBody>
          <a:bodyPr anchor="ctr"/>
          <a:lstStyle/>
          <a:p>
            <a:pPr algn="ctr"/>
            <a:r>
              <a:rPr lang="en-US" dirty="0"/>
              <a:t>Gut-Brain Axis</a:t>
            </a:r>
          </a:p>
        </p:txBody>
      </p:sp>
      <p:pic>
        <p:nvPicPr>
          <p:cNvPr id="5" name="Content Placeholder 4">
            <a:extLst>
              <a:ext uri="{FF2B5EF4-FFF2-40B4-BE49-F238E27FC236}">
                <a16:creationId xmlns:a16="http://schemas.microsoft.com/office/drawing/2014/main" id="{A3683F83-17BB-403F-B761-75B0410F048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37035" y="1615477"/>
            <a:ext cx="5792064" cy="4542915"/>
          </a:xfrm>
        </p:spPr>
      </p:pic>
      <p:sp>
        <p:nvSpPr>
          <p:cNvPr id="6" name="Rectangle 5">
            <a:extLst>
              <a:ext uri="{FF2B5EF4-FFF2-40B4-BE49-F238E27FC236}">
                <a16:creationId xmlns:a16="http://schemas.microsoft.com/office/drawing/2014/main" id="{AD9665FF-5E17-4084-8FFA-A2F0F0FC9AC8}"/>
              </a:ext>
            </a:extLst>
          </p:cNvPr>
          <p:cNvSpPr/>
          <p:nvPr/>
        </p:nvSpPr>
        <p:spPr>
          <a:xfrm>
            <a:off x="2355551" y="6040103"/>
            <a:ext cx="6096000" cy="461665"/>
          </a:xfrm>
          <a:prstGeom prst="rect">
            <a:avLst/>
          </a:prstGeom>
        </p:spPr>
        <p:txBody>
          <a:bodyPr>
            <a:spAutoFit/>
          </a:bodyPr>
          <a:lstStyle/>
          <a:p>
            <a:pPr algn="r"/>
            <a:r>
              <a:rPr lang="en-US" sz="1200" dirty="0"/>
              <a:t>Campbell, A. (2014). </a:t>
            </a:r>
            <a:r>
              <a:rPr lang="en-US" sz="1200" i="1" dirty="0"/>
              <a:t>Autoimmunity and the Gut</a:t>
            </a:r>
            <a:r>
              <a:rPr lang="en-US" sz="1200" dirty="0"/>
              <a:t> (Vol. 2014). </a:t>
            </a:r>
            <a:r>
              <a:rPr lang="en-US" sz="1200" dirty="0">
                <a:hlinkClick r:id="rId4"/>
              </a:rPr>
              <a:t>https://doi.org/10.1155/2014/152428</a:t>
            </a:r>
            <a:endParaRPr lang="en-US" sz="1200" dirty="0">
              <a:effectLst/>
            </a:endParaRPr>
          </a:p>
        </p:txBody>
      </p:sp>
    </p:spTree>
    <p:extLst>
      <p:ext uri="{BB962C8B-B14F-4D97-AF65-F5344CB8AC3E}">
        <p14:creationId xmlns:p14="http://schemas.microsoft.com/office/powerpoint/2010/main" val="1829533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1D377-418A-427A-83D7-43407FBD3B63}"/>
              </a:ext>
            </a:extLst>
          </p:cNvPr>
          <p:cNvSpPr>
            <a:spLocks noGrp="1"/>
          </p:cNvSpPr>
          <p:nvPr>
            <p:ph type="title"/>
          </p:nvPr>
        </p:nvSpPr>
        <p:spPr/>
        <p:txBody>
          <a:bodyPr anchor="ctr"/>
          <a:lstStyle/>
          <a:p>
            <a:pPr algn="ctr"/>
            <a:r>
              <a:rPr lang="en-US"/>
              <a:t>Research Review</a:t>
            </a:r>
            <a:endParaRPr lang="en-US" dirty="0"/>
          </a:p>
        </p:txBody>
      </p:sp>
      <p:sp>
        <p:nvSpPr>
          <p:cNvPr id="3" name="Content Placeholder 2">
            <a:extLst>
              <a:ext uri="{FF2B5EF4-FFF2-40B4-BE49-F238E27FC236}">
                <a16:creationId xmlns:a16="http://schemas.microsoft.com/office/drawing/2014/main" id="{6894CD44-B41A-4443-9B94-A1A0A1C9DBB3}"/>
              </a:ext>
            </a:extLst>
          </p:cNvPr>
          <p:cNvSpPr>
            <a:spLocks noGrp="1"/>
          </p:cNvSpPr>
          <p:nvPr>
            <p:ph idx="1"/>
          </p:nvPr>
        </p:nvSpPr>
        <p:spPr>
          <a:xfrm>
            <a:off x="677334" y="1786597"/>
            <a:ext cx="8596668" cy="4600135"/>
          </a:xfrm>
        </p:spPr>
        <p:txBody>
          <a:bodyPr>
            <a:normAutofit lnSpcReduction="10000"/>
          </a:bodyPr>
          <a:lstStyle/>
          <a:p>
            <a:r>
              <a:rPr lang="en-US" sz="2000" dirty="0"/>
              <a:t>Randomized, controlled study on healthy subjects divided into 3 Groups:</a:t>
            </a:r>
          </a:p>
          <a:p>
            <a:pPr lvl="1"/>
            <a:r>
              <a:rPr lang="en-US" sz="2000" dirty="0"/>
              <a:t>Intervention group: probiotics (5 strains) BID x 4 weeks. n = 12</a:t>
            </a:r>
          </a:p>
          <a:p>
            <a:pPr lvl="1"/>
            <a:r>
              <a:rPr lang="en-US" sz="2000" dirty="0"/>
              <a:t>Control group: Given non-fermented milk control product. n = 11</a:t>
            </a:r>
          </a:p>
          <a:p>
            <a:pPr lvl="1"/>
            <a:r>
              <a:rPr lang="en-US" sz="2000" dirty="0"/>
              <a:t>Control group: No intervention. n = 13</a:t>
            </a:r>
          </a:p>
          <a:p>
            <a:r>
              <a:rPr lang="en-US" sz="2000" dirty="0"/>
              <a:t>All participants were assessed with a fMRI, while completing an emotional faces attention task, before and after. </a:t>
            </a:r>
          </a:p>
          <a:p>
            <a:r>
              <a:rPr lang="en-US" sz="2000" dirty="0"/>
              <a:t>Results: Communication between gut microbiome and the brain exists and is modifiable with probiotics. </a:t>
            </a:r>
          </a:p>
          <a:p>
            <a:pPr lvl="1"/>
            <a:r>
              <a:rPr lang="en-US" sz="2000" dirty="0"/>
              <a:t>Brain regions that control processing of emotion and sensation was affected. </a:t>
            </a:r>
          </a:p>
          <a:p>
            <a:pPr lvl="3"/>
            <a:r>
              <a:rPr lang="en-US" dirty="0" err="1"/>
              <a:t>Tillisch</a:t>
            </a:r>
            <a:r>
              <a:rPr lang="en-US" dirty="0"/>
              <a:t>, K., </a:t>
            </a:r>
            <a:r>
              <a:rPr lang="en-US" dirty="0" err="1"/>
              <a:t>Labus</a:t>
            </a:r>
            <a:r>
              <a:rPr lang="en-US" dirty="0"/>
              <a:t>, J., Kilpatrick, L., Jiang, Z., Stains, J., </a:t>
            </a:r>
            <a:r>
              <a:rPr lang="en-US" dirty="0" err="1"/>
              <a:t>Ebrat</a:t>
            </a:r>
            <a:r>
              <a:rPr lang="en-US" dirty="0"/>
              <a:t>, B., … Mayer, E. A. (2013). Consumption of Fermented Milk Product With Probiotic Modulates Brain Activity. </a:t>
            </a:r>
            <a:r>
              <a:rPr lang="en-US" i="1" dirty="0"/>
              <a:t>Gastroenterology</a:t>
            </a:r>
            <a:r>
              <a:rPr lang="en-US" dirty="0"/>
              <a:t>, </a:t>
            </a:r>
            <a:r>
              <a:rPr lang="en-US" i="1" dirty="0"/>
              <a:t>144</a:t>
            </a:r>
            <a:r>
              <a:rPr lang="en-US" dirty="0"/>
              <a:t>(7), 1394–1401.e4. </a:t>
            </a:r>
            <a:r>
              <a:rPr lang="en-US" dirty="0">
                <a:hlinkClick r:id="rId3"/>
              </a:rPr>
              <a:t>https://doi.org/10.1053/j.gastro.2013.02.043</a:t>
            </a:r>
            <a:endParaRPr lang="en-US" dirty="0"/>
          </a:p>
          <a:p>
            <a:pPr lvl="3"/>
            <a:endParaRPr lang="en-US" dirty="0"/>
          </a:p>
          <a:p>
            <a:pPr lvl="3"/>
            <a:endParaRPr lang="en-US" dirty="0"/>
          </a:p>
        </p:txBody>
      </p:sp>
    </p:spTree>
    <p:extLst>
      <p:ext uri="{BB962C8B-B14F-4D97-AF65-F5344CB8AC3E}">
        <p14:creationId xmlns:p14="http://schemas.microsoft.com/office/powerpoint/2010/main" val="826242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1F902-E541-4CB1-A3FE-32E5FA032229}"/>
              </a:ext>
            </a:extLst>
          </p:cNvPr>
          <p:cNvSpPr>
            <a:spLocks noGrp="1"/>
          </p:cNvSpPr>
          <p:nvPr>
            <p:ph type="title"/>
          </p:nvPr>
        </p:nvSpPr>
        <p:spPr/>
        <p:txBody>
          <a:bodyPr anchor="ctr"/>
          <a:lstStyle/>
          <a:p>
            <a:pPr algn="ctr"/>
            <a:r>
              <a:rPr lang="en-US" dirty="0"/>
              <a:t>Research Review</a:t>
            </a:r>
          </a:p>
        </p:txBody>
      </p:sp>
      <p:sp>
        <p:nvSpPr>
          <p:cNvPr id="3" name="Content Placeholder 2">
            <a:extLst>
              <a:ext uri="{FF2B5EF4-FFF2-40B4-BE49-F238E27FC236}">
                <a16:creationId xmlns:a16="http://schemas.microsoft.com/office/drawing/2014/main" id="{5D81281C-8176-4270-BE85-B34E3C99969F}"/>
              </a:ext>
            </a:extLst>
          </p:cNvPr>
          <p:cNvSpPr>
            <a:spLocks noGrp="1"/>
          </p:cNvSpPr>
          <p:nvPr>
            <p:ph idx="1"/>
          </p:nvPr>
        </p:nvSpPr>
        <p:spPr/>
        <p:txBody>
          <a:bodyPr/>
          <a:lstStyle/>
          <a:p>
            <a:r>
              <a:rPr lang="en-US" sz="2400" dirty="0"/>
              <a:t>2 groups:</a:t>
            </a:r>
          </a:p>
          <a:p>
            <a:pPr lvl="1"/>
            <a:r>
              <a:rPr lang="en-US" sz="2400" dirty="0"/>
              <a:t>1 group of mice treated with Bifidobacterium </a:t>
            </a:r>
          </a:p>
          <a:p>
            <a:pPr lvl="1"/>
            <a:r>
              <a:rPr lang="en-US" sz="2400" dirty="0"/>
              <a:t>1 group of mice treated with escitalopram (Lexapro)</a:t>
            </a:r>
          </a:p>
          <a:p>
            <a:r>
              <a:rPr lang="en-US" sz="2400" dirty="0"/>
              <a:t>Bifidobacterium demonstrated a comparable effectiveness in reducing depressive symptoms, as the SSRI.</a:t>
            </a:r>
          </a:p>
          <a:p>
            <a:pPr lvl="3"/>
            <a:r>
              <a:rPr lang="en-US" sz="1400" dirty="0" err="1"/>
              <a:t>O’Mahony</a:t>
            </a:r>
            <a:r>
              <a:rPr lang="en-US" sz="1400" dirty="0"/>
              <a:t>, L., Kiely, B., </a:t>
            </a:r>
            <a:r>
              <a:rPr lang="en-US" sz="1400" dirty="0" err="1"/>
              <a:t>Cryan</a:t>
            </a:r>
            <a:r>
              <a:rPr lang="en-US" sz="1400" dirty="0"/>
              <a:t>, J. F., </a:t>
            </a:r>
            <a:r>
              <a:rPr lang="en-US" sz="1400" dirty="0" err="1"/>
              <a:t>Dinan</a:t>
            </a:r>
            <a:r>
              <a:rPr lang="en-US" sz="1400" dirty="0"/>
              <a:t>, T., &amp; Murphy, E. F. (2012, November 1). </a:t>
            </a:r>
            <a:r>
              <a:rPr lang="en-US" sz="1400" i="1" dirty="0"/>
              <a:t>US20120276143A1</a:t>
            </a:r>
            <a:r>
              <a:rPr lang="en-US" sz="1400" dirty="0"/>
              <a:t>. United States. Retrieved from </a:t>
            </a:r>
            <a:r>
              <a:rPr lang="en-US" sz="1400" dirty="0">
                <a:hlinkClick r:id="rId2"/>
              </a:rPr>
              <a:t>https://patents.google.com/patent/US20120276143A1/en</a:t>
            </a:r>
            <a:endParaRPr lang="en-US" sz="1400" dirty="0"/>
          </a:p>
          <a:p>
            <a:pPr lvl="3"/>
            <a:endParaRPr lang="en-US" dirty="0"/>
          </a:p>
        </p:txBody>
      </p:sp>
    </p:spTree>
    <p:extLst>
      <p:ext uri="{BB962C8B-B14F-4D97-AF65-F5344CB8AC3E}">
        <p14:creationId xmlns:p14="http://schemas.microsoft.com/office/powerpoint/2010/main" val="892887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11536-809A-4D9A-AC1C-1DE510E577D5}"/>
              </a:ext>
            </a:extLst>
          </p:cNvPr>
          <p:cNvSpPr>
            <a:spLocks noGrp="1"/>
          </p:cNvSpPr>
          <p:nvPr>
            <p:ph type="title"/>
          </p:nvPr>
        </p:nvSpPr>
        <p:spPr/>
        <p:txBody>
          <a:bodyPr anchor="ctr"/>
          <a:lstStyle/>
          <a:p>
            <a:pPr algn="ctr"/>
            <a:r>
              <a:rPr lang="en-US" dirty="0"/>
              <a:t>Worth Considering</a:t>
            </a:r>
          </a:p>
        </p:txBody>
      </p:sp>
      <p:sp>
        <p:nvSpPr>
          <p:cNvPr id="3" name="Content Placeholder 2">
            <a:extLst>
              <a:ext uri="{FF2B5EF4-FFF2-40B4-BE49-F238E27FC236}">
                <a16:creationId xmlns:a16="http://schemas.microsoft.com/office/drawing/2014/main" id="{825498CE-051A-493B-9BB9-B6FBAF053554}"/>
              </a:ext>
            </a:extLst>
          </p:cNvPr>
          <p:cNvSpPr>
            <a:spLocks noGrp="1"/>
          </p:cNvSpPr>
          <p:nvPr>
            <p:ph idx="1"/>
          </p:nvPr>
        </p:nvSpPr>
        <p:spPr/>
        <p:txBody>
          <a:bodyPr/>
          <a:lstStyle/>
          <a:p>
            <a:endParaRPr lang="en-US" dirty="0"/>
          </a:p>
          <a:p>
            <a:r>
              <a:rPr lang="en-US" sz="2400" dirty="0"/>
              <a:t>Offers another treatment option. </a:t>
            </a:r>
          </a:p>
          <a:p>
            <a:r>
              <a:rPr lang="en-US" sz="2400" dirty="0" err="1"/>
              <a:t>Psychobiotics</a:t>
            </a:r>
            <a:r>
              <a:rPr lang="en-US" sz="2400" dirty="0"/>
              <a:t> are relatively low-risk. </a:t>
            </a:r>
          </a:p>
          <a:p>
            <a:pPr lvl="1"/>
            <a:r>
              <a:rPr lang="en-US" sz="2400" dirty="0"/>
              <a:t>Physical health benefits from probiotics is well documented. </a:t>
            </a:r>
          </a:p>
          <a:p>
            <a:r>
              <a:rPr lang="en-US" sz="2400" dirty="0"/>
              <a:t>Alternative for clients preferring not to use, or are not responding to pharmaceuticals. </a:t>
            </a:r>
          </a:p>
          <a:p>
            <a:r>
              <a:rPr lang="en-US" sz="2400" dirty="0"/>
              <a:t>Can be used in tandem with other therapies. </a:t>
            </a:r>
          </a:p>
        </p:txBody>
      </p:sp>
    </p:spTree>
    <p:extLst>
      <p:ext uri="{BB962C8B-B14F-4D97-AF65-F5344CB8AC3E}">
        <p14:creationId xmlns:p14="http://schemas.microsoft.com/office/powerpoint/2010/main" val="4178485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ED53C-C809-4291-9E1B-D1ADC3EB03CF}"/>
              </a:ext>
            </a:extLst>
          </p:cNvPr>
          <p:cNvSpPr>
            <a:spLocks noGrp="1"/>
          </p:cNvSpPr>
          <p:nvPr>
            <p:ph type="title"/>
          </p:nvPr>
        </p:nvSpPr>
        <p:spPr/>
        <p:txBody>
          <a:bodyPr anchor="ctr"/>
          <a:lstStyle/>
          <a:p>
            <a:pPr algn="ctr"/>
            <a:r>
              <a:rPr lang="en-US" dirty="0"/>
              <a:t>Probiotic Sources</a:t>
            </a:r>
          </a:p>
        </p:txBody>
      </p:sp>
      <p:sp>
        <p:nvSpPr>
          <p:cNvPr id="3" name="Content Placeholder 2">
            <a:extLst>
              <a:ext uri="{FF2B5EF4-FFF2-40B4-BE49-F238E27FC236}">
                <a16:creationId xmlns:a16="http://schemas.microsoft.com/office/drawing/2014/main" id="{E02B9667-D83E-46E9-8F9D-E34625F78311}"/>
              </a:ext>
            </a:extLst>
          </p:cNvPr>
          <p:cNvSpPr>
            <a:spLocks noGrp="1"/>
          </p:cNvSpPr>
          <p:nvPr>
            <p:ph idx="1"/>
          </p:nvPr>
        </p:nvSpPr>
        <p:spPr/>
        <p:txBody>
          <a:bodyPr>
            <a:noAutofit/>
          </a:bodyPr>
          <a:lstStyle/>
          <a:p>
            <a:r>
              <a:rPr lang="en-US" sz="2200" dirty="0"/>
              <a:t>Foods we consume</a:t>
            </a:r>
          </a:p>
          <a:p>
            <a:pPr lvl="1"/>
            <a:r>
              <a:rPr lang="en-US" sz="2200" dirty="0"/>
              <a:t>Yogurt-often only advertise one strain</a:t>
            </a:r>
          </a:p>
          <a:p>
            <a:pPr lvl="1"/>
            <a:r>
              <a:rPr lang="en-US" sz="2200" dirty="0"/>
              <a:t>Kefir-generally contains multiple strains</a:t>
            </a:r>
          </a:p>
          <a:p>
            <a:pPr lvl="1"/>
            <a:r>
              <a:rPr lang="en-US" sz="2200" dirty="0"/>
              <a:t>Unpasteurized sauerkraut</a:t>
            </a:r>
          </a:p>
          <a:p>
            <a:pPr lvl="1"/>
            <a:r>
              <a:rPr lang="en-US" sz="2200" dirty="0"/>
              <a:t>Pickles made without vinegar</a:t>
            </a:r>
          </a:p>
          <a:p>
            <a:pPr lvl="1"/>
            <a:r>
              <a:rPr lang="en-US" sz="2200" dirty="0"/>
              <a:t>Some types of cheese</a:t>
            </a:r>
          </a:p>
          <a:p>
            <a:pPr lvl="1"/>
            <a:r>
              <a:rPr lang="en-US" sz="2200" dirty="0"/>
              <a:t>Kimchi, miso, kombucha</a:t>
            </a:r>
          </a:p>
          <a:p>
            <a:r>
              <a:rPr lang="en-US" sz="2200" dirty="0"/>
              <a:t>Capsule supplement</a:t>
            </a:r>
          </a:p>
          <a:p>
            <a:r>
              <a:rPr lang="en-US" sz="2200" dirty="0"/>
              <a:t>Some green energy drinks</a:t>
            </a:r>
          </a:p>
        </p:txBody>
      </p:sp>
    </p:spTree>
    <p:extLst>
      <p:ext uri="{BB962C8B-B14F-4D97-AF65-F5344CB8AC3E}">
        <p14:creationId xmlns:p14="http://schemas.microsoft.com/office/powerpoint/2010/main" val="63916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A7BAD-90FC-4D4F-9723-29A489E0EEA4}"/>
              </a:ext>
            </a:extLst>
          </p:cNvPr>
          <p:cNvSpPr>
            <a:spLocks noGrp="1"/>
          </p:cNvSpPr>
          <p:nvPr>
            <p:ph type="title"/>
          </p:nvPr>
        </p:nvSpPr>
        <p:spPr/>
        <p:txBody>
          <a:bodyPr anchor="ctr"/>
          <a:lstStyle/>
          <a:p>
            <a:pPr algn="ctr"/>
            <a:r>
              <a:rPr lang="en-US" dirty="0"/>
              <a:t>Tips to Consider</a:t>
            </a:r>
          </a:p>
        </p:txBody>
      </p:sp>
      <p:sp>
        <p:nvSpPr>
          <p:cNvPr id="3" name="Content Placeholder 2">
            <a:extLst>
              <a:ext uri="{FF2B5EF4-FFF2-40B4-BE49-F238E27FC236}">
                <a16:creationId xmlns:a16="http://schemas.microsoft.com/office/drawing/2014/main" id="{B8DF8545-AB02-4C51-8937-5F794506879F}"/>
              </a:ext>
            </a:extLst>
          </p:cNvPr>
          <p:cNvSpPr>
            <a:spLocks noGrp="1"/>
          </p:cNvSpPr>
          <p:nvPr>
            <p:ph idx="1"/>
          </p:nvPr>
        </p:nvSpPr>
        <p:spPr/>
        <p:txBody>
          <a:bodyPr>
            <a:normAutofit/>
          </a:bodyPr>
          <a:lstStyle/>
          <a:p>
            <a:r>
              <a:rPr lang="en-US" sz="2400" dirty="0"/>
              <a:t>Sources should contain multiple strains. </a:t>
            </a:r>
          </a:p>
          <a:p>
            <a:r>
              <a:rPr lang="en-US" sz="2400" dirty="0"/>
              <a:t>Should contain pre-biotics. </a:t>
            </a:r>
          </a:p>
          <a:p>
            <a:r>
              <a:rPr lang="en-US" sz="2400" dirty="0"/>
              <a:t>Avoid brands with lots of fillers. </a:t>
            </a:r>
          </a:p>
          <a:p>
            <a:r>
              <a:rPr lang="en-US" sz="2400" dirty="0"/>
              <a:t>Product should list strains and sub-strains. </a:t>
            </a:r>
          </a:p>
          <a:p>
            <a:r>
              <a:rPr lang="en-US" sz="2400" dirty="0"/>
              <a:t>Should be a part of the regular diet.</a:t>
            </a:r>
          </a:p>
          <a:p>
            <a:r>
              <a:rPr lang="en-US" sz="2400" dirty="0"/>
              <a:t>Research. </a:t>
            </a:r>
          </a:p>
        </p:txBody>
      </p:sp>
    </p:spTree>
    <p:extLst>
      <p:ext uri="{BB962C8B-B14F-4D97-AF65-F5344CB8AC3E}">
        <p14:creationId xmlns:p14="http://schemas.microsoft.com/office/powerpoint/2010/main" val="4279631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72E0B-C561-4974-9A4B-6E84CE59B96D}"/>
              </a:ext>
            </a:extLst>
          </p:cNvPr>
          <p:cNvSpPr>
            <a:spLocks noGrp="1"/>
          </p:cNvSpPr>
          <p:nvPr>
            <p:ph type="title"/>
          </p:nvPr>
        </p:nvSpPr>
        <p:spPr/>
        <p:txBody>
          <a:bodyPr anchor="ctr"/>
          <a:lstStyle/>
          <a:p>
            <a:pPr algn="ctr"/>
            <a:r>
              <a:rPr lang="en-US" dirty="0"/>
              <a:t>Considerations and Opportunities for Further Studies</a:t>
            </a:r>
          </a:p>
        </p:txBody>
      </p:sp>
      <p:sp>
        <p:nvSpPr>
          <p:cNvPr id="3" name="Content Placeholder 2">
            <a:extLst>
              <a:ext uri="{FF2B5EF4-FFF2-40B4-BE49-F238E27FC236}">
                <a16:creationId xmlns:a16="http://schemas.microsoft.com/office/drawing/2014/main" id="{9816B401-5813-4235-94C9-527778A36336}"/>
              </a:ext>
            </a:extLst>
          </p:cNvPr>
          <p:cNvSpPr>
            <a:spLocks noGrp="1"/>
          </p:cNvSpPr>
          <p:nvPr>
            <p:ph idx="1"/>
          </p:nvPr>
        </p:nvSpPr>
        <p:spPr/>
        <p:txBody>
          <a:bodyPr>
            <a:normAutofit/>
          </a:bodyPr>
          <a:lstStyle/>
          <a:p>
            <a:r>
              <a:rPr lang="en-US" sz="2400" dirty="0"/>
              <a:t>Does taking a round of antibiotics have any impact on mental health?</a:t>
            </a:r>
          </a:p>
          <a:p>
            <a:r>
              <a:rPr lang="en-US" sz="2400" dirty="0"/>
              <a:t>What changes in the gut microbiome is associated with mental health issues? What constitutes a healthy gut microbiome?</a:t>
            </a:r>
          </a:p>
          <a:p>
            <a:r>
              <a:rPr lang="en-US" sz="2400" dirty="0"/>
              <a:t>Many of the studies have a small sample size. </a:t>
            </a:r>
          </a:p>
          <a:p>
            <a:r>
              <a:rPr lang="en-US" sz="2400" dirty="0"/>
              <a:t>There is a need for more placebo-controlled studies conducted on human populations. </a:t>
            </a:r>
          </a:p>
        </p:txBody>
      </p:sp>
    </p:spTree>
    <p:extLst>
      <p:ext uri="{BB962C8B-B14F-4D97-AF65-F5344CB8AC3E}">
        <p14:creationId xmlns:p14="http://schemas.microsoft.com/office/powerpoint/2010/main" val="2775258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AC337-3C2E-49ED-924D-B3021DF4A6C8}"/>
              </a:ext>
            </a:extLst>
          </p:cNvPr>
          <p:cNvSpPr>
            <a:spLocks noGrp="1"/>
          </p:cNvSpPr>
          <p:nvPr>
            <p:ph type="title"/>
          </p:nvPr>
        </p:nvSpPr>
        <p:spPr/>
        <p:txBody>
          <a:bodyPr anchor="ctr"/>
          <a:lstStyle/>
          <a:p>
            <a:pPr algn="ctr"/>
            <a:r>
              <a:rPr lang="en-US" dirty="0"/>
              <a:t>Physical Exercise</a:t>
            </a:r>
          </a:p>
        </p:txBody>
      </p:sp>
      <p:sp>
        <p:nvSpPr>
          <p:cNvPr id="3" name="Content Placeholder 2">
            <a:extLst>
              <a:ext uri="{FF2B5EF4-FFF2-40B4-BE49-F238E27FC236}">
                <a16:creationId xmlns:a16="http://schemas.microsoft.com/office/drawing/2014/main" id="{85BA4AD0-8F1A-4433-B714-9E78832DB6B6}"/>
              </a:ext>
            </a:extLst>
          </p:cNvPr>
          <p:cNvSpPr>
            <a:spLocks noGrp="1"/>
          </p:cNvSpPr>
          <p:nvPr>
            <p:ph idx="1"/>
          </p:nvPr>
        </p:nvSpPr>
        <p:spPr>
          <a:xfrm>
            <a:off x="677334" y="2160589"/>
            <a:ext cx="8596668" cy="3880773"/>
          </a:xfrm>
        </p:spPr>
        <p:txBody>
          <a:bodyPr/>
          <a:lstStyle/>
          <a:p>
            <a:r>
              <a:rPr lang="en-US" sz="2800" dirty="0"/>
              <a:t>Objective:</a:t>
            </a:r>
          </a:p>
          <a:p>
            <a:pPr lvl="1"/>
            <a:r>
              <a:rPr lang="en-US" sz="2800" dirty="0"/>
              <a:t>To promote an interest in adding the evidenced-based practice of utilizing physical activity in therapeutic interventions for mental health. </a:t>
            </a:r>
          </a:p>
        </p:txBody>
      </p:sp>
    </p:spTree>
    <p:extLst>
      <p:ext uri="{BB962C8B-B14F-4D97-AF65-F5344CB8AC3E}">
        <p14:creationId xmlns:p14="http://schemas.microsoft.com/office/powerpoint/2010/main" val="358962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FC167-1272-4EB0-8B6E-C4C8CC72B1D9}"/>
              </a:ext>
            </a:extLst>
          </p:cNvPr>
          <p:cNvSpPr>
            <a:spLocks noGrp="1"/>
          </p:cNvSpPr>
          <p:nvPr>
            <p:ph type="title"/>
          </p:nvPr>
        </p:nvSpPr>
        <p:spPr/>
        <p:txBody>
          <a:bodyPr anchor="ctr"/>
          <a:lstStyle/>
          <a:p>
            <a:pPr algn="ctr"/>
            <a:r>
              <a:rPr lang="en-US" dirty="0"/>
              <a:t>Physical Exercise</a:t>
            </a:r>
          </a:p>
        </p:txBody>
      </p:sp>
      <p:sp>
        <p:nvSpPr>
          <p:cNvPr id="3" name="Content Placeholder 2">
            <a:extLst>
              <a:ext uri="{FF2B5EF4-FFF2-40B4-BE49-F238E27FC236}">
                <a16:creationId xmlns:a16="http://schemas.microsoft.com/office/drawing/2014/main" id="{1EEF9E6B-60F8-42F4-82B8-C14624CBAEAB}"/>
              </a:ext>
            </a:extLst>
          </p:cNvPr>
          <p:cNvSpPr>
            <a:spLocks noGrp="1"/>
          </p:cNvSpPr>
          <p:nvPr>
            <p:ph idx="1"/>
          </p:nvPr>
        </p:nvSpPr>
        <p:spPr>
          <a:xfrm>
            <a:off x="677334" y="2160589"/>
            <a:ext cx="8596668" cy="3880773"/>
          </a:xfrm>
        </p:spPr>
        <p:txBody>
          <a:bodyPr/>
          <a:lstStyle/>
          <a:p>
            <a:r>
              <a:rPr lang="en-US" sz="2200" dirty="0"/>
              <a:t>Definition: Regular, repetitive physical activity that is done to promote overall physical and mental wellness. </a:t>
            </a:r>
          </a:p>
          <a:p>
            <a:r>
              <a:rPr lang="en-US" sz="2200" dirty="0"/>
              <a:t>3 Types</a:t>
            </a:r>
          </a:p>
          <a:p>
            <a:pPr lvl="1"/>
            <a:r>
              <a:rPr lang="en-US" sz="2200" dirty="0"/>
              <a:t>Aerobic- (ex) Running, biking, dancing, etc. </a:t>
            </a:r>
          </a:p>
          <a:p>
            <a:pPr lvl="1"/>
            <a:r>
              <a:rPr lang="en-US" sz="2200" dirty="0"/>
              <a:t>Anaerobic or muscular strength- (ex) Weight-lifting, strength training, etc. </a:t>
            </a:r>
          </a:p>
          <a:p>
            <a:pPr lvl="1"/>
            <a:r>
              <a:rPr lang="en-US" sz="2200" dirty="0"/>
              <a:t>Flexibility/coordination/relaxation- (ex) Yoga, balance, etc. </a:t>
            </a:r>
          </a:p>
          <a:p>
            <a:pPr lvl="5"/>
            <a:r>
              <a:rPr lang="en-US" sz="1400" dirty="0" err="1"/>
              <a:t>Szabadi</a:t>
            </a:r>
            <a:r>
              <a:rPr lang="en-US" sz="1400" dirty="0"/>
              <a:t>, E. (1988). Physical exercise and mental health. </a:t>
            </a:r>
            <a:r>
              <a:rPr lang="en-US" sz="1400" i="1" dirty="0"/>
              <a:t>British Medical Journal (Clinical Research Ed.)</a:t>
            </a:r>
            <a:r>
              <a:rPr lang="en-US" sz="1400" dirty="0"/>
              <a:t>, </a:t>
            </a:r>
            <a:r>
              <a:rPr lang="en-US" sz="1400" i="1" dirty="0"/>
              <a:t>296</a:t>
            </a:r>
            <a:r>
              <a:rPr lang="en-US" sz="1400" dirty="0"/>
              <a:t>(6623), 659–660.</a:t>
            </a:r>
          </a:p>
          <a:p>
            <a:pPr marL="2286000" lvl="5" indent="0">
              <a:buNone/>
            </a:pPr>
            <a:endParaRPr lang="en-US" dirty="0"/>
          </a:p>
        </p:txBody>
      </p:sp>
    </p:spTree>
    <p:extLst>
      <p:ext uri="{BB962C8B-B14F-4D97-AF65-F5344CB8AC3E}">
        <p14:creationId xmlns:p14="http://schemas.microsoft.com/office/powerpoint/2010/main" val="1447680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3E8D7-1762-4CA9-91A6-5F1AA80FD98F}"/>
              </a:ext>
            </a:extLst>
          </p:cNvPr>
          <p:cNvSpPr>
            <a:spLocks noGrp="1"/>
          </p:cNvSpPr>
          <p:nvPr>
            <p:ph type="title"/>
          </p:nvPr>
        </p:nvSpPr>
        <p:spPr/>
        <p:txBody>
          <a:bodyPr anchor="ctr"/>
          <a:lstStyle/>
          <a:p>
            <a:pPr algn="ctr"/>
            <a:r>
              <a:rPr lang="en-US" dirty="0"/>
              <a:t>Learning Objective</a:t>
            </a:r>
          </a:p>
        </p:txBody>
      </p:sp>
      <p:sp>
        <p:nvSpPr>
          <p:cNvPr id="3" name="Content Placeholder 2">
            <a:extLst>
              <a:ext uri="{FF2B5EF4-FFF2-40B4-BE49-F238E27FC236}">
                <a16:creationId xmlns:a16="http://schemas.microsoft.com/office/drawing/2014/main" id="{3C4C551F-5CA2-40E7-9349-3F4B4D2083D9}"/>
              </a:ext>
            </a:extLst>
          </p:cNvPr>
          <p:cNvSpPr>
            <a:spLocks noGrp="1"/>
          </p:cNvSpPr>
          <p:nvPr>
            <p:ph idx="1"/>
          </p:nvPr>
        </p:nvSpPr>
        <p:spPr>
          <a:xfrm>
            <a:off x="677334" y="2160589"/>
            <a:ext cx="8596668" cy="3880773"/>
          </a:xfrm>
        </p:spPr>
        <p:txBody>
          <a:bodyPr>
            <a:normAutofit/>
          </a:bodyPr>
          <a:lstStyle/>
          <a:p>
            <a:r>
              <a:rPr lang="en-US" sz="2400" dirty="0"/>
              <a:t>Overall goal: </a:t>
            </a:r>
          </a:p>
          <a:p>
            <a:pPr lvl="1"/>
            <a:r>
              <a:rPr lang="en-US" sz="2400" dirty="0"/>
              <a:t>Participants will understand how massage therapy, essential oils, psycho-biotics, and physical exercise, can engage the senses in a holistic approach to treating mental health. </a:t>
            </a:r>
          </a:p>
        </p:txBody>
      </p:sp>
    </p:spTree>
    <p:extLst>
      <p:ext uri="{BB962C8B-B14F-4D97-AF65-F5344CB8AC3E}">
        <p14:creationId xmlns:p14="http://schemas.microsoft.com/office/powerpoint/2010/main" val="2802950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54BF6-0F0B-4EF8-8BE9-4131002A4650}"/>
              </a:ext>
            </a:extLst>
          </p:cNvPr>
          <p:cNvSpPr>
            <a:spLocks noGrp="1"/>
          </p:cNvSpPr>
          <p:nvPr>
            <p:ph type="title"/>
          </p:nvPr>
        </p:nvSpPr>
        <p:spPr/>
        <p:txBody>
          <a:bodyPr anchor="ctr"/>
          <a:lstStyle/>
          <a:p>
            <a:pPr algn="ctr"/>
            <a:r>
              <a:rPr lang="en-US" dirty="0"/>
              <a:t>Literature Review</a:t>
            </a:r>
          </a:p>
        </p:txBody>
      </p:sp>
      <p:sp>
        <p:nvSpPr>
          <p:cNvPr id="3" name="Content Placeholder 2">
            <a:extLst>
              <a:ext uri="{FF2B5EF4-FFF2-40B4-BE49-F238E27FC236}">
                <a16:creationId xmlns:a16="http://schemas.microsoft.com/office/drawing/2014/main" id="{4A500CD0-6335-4401-904D-52DEF9F0B1B7}"/>
              </a:ext>
            </a:extLst>
          </p:cNvPr>
          <p:cNvSpPr>
            <a:spLocks noGrp="1"/>
          </p:cNvSpPr>
          <p:nvPr>
            <p:ph idx="1"/>
          </p:nvPr>
        </p:nvSpPr>
        <p:spPr>
          <a:xfrm>
            <a:off x="677334" y="2160589"/>
            <a:ext cx="8596668" cy="3880773"/>
          </a:xfrm>
        </p:spPr>
        <p:txBody>
          <a:bodyPr/>
          <a:lstStyle/>
          <a:p>
            <a:r>
              <a:rPr lang="en-US" sz="2400" dirty="0"/>
              <a:t>Indicates a largely positive effect in mental health treatment. </a:t>
            </a:r>
          </a:p>
          <a:p>
            <a:r>
              <a:rPr lang="en-US" sz="2400" dirty="0"/>
              <a:t>Studies largely focused on depression and anxiety. </a:t>
            </a:r>
          </a:p>
          <a:p>
            <a:r>
              <a:rPr lang="en-US" sz="2400" dirty="0"/>
              <a:t>Regular physical activity promotes increased quality of life for individuals diagnosed with schizophrenia.</a:t>
            </a:r>
          </a:p>
          <a:p>
            <a:r>
              <a:rPr lang="en-US" sz="2400" dirty="0"/>
              <a:t>Physical activity may be preventative for mental illness later in life. </a:t>
            </a:r>
          </a:p>
          <a:p>
            <a:endParaRPr lang="en-US" dirty="0"/>
          </a:p>
        </p:txBody>
      </p:sp>
    </p:spTree>
    <p:extLst>
      <p:ext uri="{BB962C8B-B14F-4D97-AF65-F5344CB8AC3E}">
        <p14:creationId xmlns:p14="http://schemas.microsoft.com/office/powerpoint/2010/main" val="2265767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126DC-B927-471E-9D4E-EF80FAAD138D}"/>
              </a:ext>
            </a:extLst>
          </p:cNvPr>
          <p:cNvSpPr>
            <a:spLocks noGrp="1"/>
          </p:cNvSpPr>
          <p:nvPr>
            <p:ph type="title"/>
          </p:nvPr>
        </p:nvSpPr>
        <p:spPr>
          <a:xfrm>
            <a:off x="677334" y="609600"/>
            <a:ext cx="8596668" cy="1320800"/>
          </a:xfrm>
        </p:spPr>
        <p:txBody>
          <a:bodyPr anchor="ctr"/>
          <a:lstStyle/>
          <a:p>
            <a:pPr algn="ctr"/>
            <a:r>
              <a:rPr lang="en-US" dirty="0"/>
              <a:t>Literature Review</a:t>
            </a:r>
          </a:p>
        </p:txBody>
      </p:sp>
      <p:sp>
        <p:nvSpPr>
          <p:cNvPr id="3" name="Content Placeholder 2">
            <a:extLst>
              <a:ext uri="{FF2B5EF4-FFF2-40B4-BE49-F238E27FC236}">
                <a16:creationId xmlns:a16="http://schemas.microsoft.com/office/drawing/2014/main" id="{99EA467A-F58C-444D-BC56-271EB7B7BD72}"/>
              </a:ext>
            </a:extLst>
          </p:cNvPr>
          <p:cNvSpPr>
            <a:spLocks noGrp="1"/>
          </p:cNvSpPr>
          <p:nvPr>
            <p:ph idx="1"/>
          </p:nvPr>
        </p:nvSpPr>
        <p:spPr/>
        <p:txBody>
          <a:bodyPr>
            <a:normAutofit/>
          </a:bodyPr>
          <a:lstStyle/>
          <a:p>
            <a:r>
              <a:rPr lang="en-US" sz="2000" dirty="0"/>
              <a:t>2 Main Theories:</a:t>
            </a:r>
          </a:p>
          <a:p>
            <a:pPr lvl="1"/>
            <a:r>
              <a:rPr lang="en-US" sz="2000" dirty="0"/>
              <a:t>Physical activity increases synaptic transmission of monoamines, which are believed to function in the same manner as anti-depressants. </a:t>
            </a:r>
          </a:p>
          <a:p>
            <a:pPr lvl="1"/>
            <a:r>
              <a:rPr lang="en-US" sz="2000" dirty="0"/>
              <a:t>Physical activity causes a release of endogenous opioids (endorphins), that then affect the CNS inducing a sensation of calm and improved mood. </a:t>
            </a:r>
          </a:p>
          <a:p>
            <a:pPr lvl="4"/>
            <a:r>
              <a:rPr lang="en-US" sz="1600" dirty="0"/>
              <a:t>Peluso, M. A. M., &amp; Andrade, L. H. S. G. de. (2005). Physical activity and mental health: the association between exercise and mood. </a:t>
            </a:r>
            <a:r>
              <a:rPr lang="en-US" sz="1600" i="1" dirty="0"/>
              <a:t>Clinics</a:t>
            </a:r>
            <a:r>
              <a:rPr lang="en-US" sz="1600" dirty="0"/>
              <a:t>, </a:t>
            </a:r>
            <a:r>
              <a:rPr lang="en-US" sz="1600" i="1" dirty="0"/>
              <a:t>60</a:t>
            </a:r>
            <a:r>
              <a:rPr lang="en-US" sz="1600" dirty="0"/>
              <a:t>(1), 61–70. </a:t>
            </a:r>
            <a:r>
              <a:rPr lang="en-US" sz="1600" dirty="0">
                <a:hlinkClick r:id="rId3"/>
              </a:rPr>
              <a:t>https://doi.org/10.1590/S1807-59322005000100012</a:t>
            </a:r>
            <a:endParaRPr lang="en-US" sz="1600" dirty="0"/>
          </a:p>
          <a:p>
            <a:pPr lvl="4"/>
            <a:endParaRPr lang="en-US" sz="1600" dirty="0"/>
          </a:p>
        </p:txBody>
      </p:sp>
    </p:spTree>
    <p:extLst>
      <p:ext uri="{BB962C8B-B14F-4D97-AF65-F5344CB8AC3E}">
        <p14:creationId xmlns:p14="http://schemas.microsoft.com/office/powerpoint/2010/main" val="401459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251E7-7E72-4D9A-A0DF-8A77D2BBFB7D}"/>
              </a:ext>
            </a:extLst>
          </p:cNvPr>
          <p:cNvSpPr>
            <a:spLocks noGrp="1"/>
          </p:cNvSpPr>
          <p:nvPr>
            <p:ph type="title"/>
          </p:nvPr>
        </p:nvSpPr>
        <p:spPr/>
        <p:txBody>
          <a:bodyPr anchor="ctr"/>
          <a:lstStyle/>
          <a:p>
            <a:pPr algn="ctr"/>
            <a:r>
              <a:rPr lang="en-US" dirty="0"/>
              <a:t>Benefits to Physical Activity</a:t>
            </a:r>
          </a:p>
        </p:txBody>
      </p:sp>
      <p:sp>
        <p:nvSpPr>
          <p:cNvPr id="3" name="Content Placeholder 2">
            <a:extLst>
              <a:ext uri="{FF2B5EF4-FFF2-40B4-BE49-F238E27FC236}">
                <a16:creationId xmlns:a16="http://schemas.microsoft.com/office/drawing/2014/main" id="{45134F37-9413-406B-A8D5-557D3E7C95C2}"/>
              </a:ext>
            </a:extLst>
          </p:cNvPr>
          <p:cNvSpPr>
            <a:spLocks noGrp="1"/>
          </p:cNvSpPr>
          <p:nvPr>
            <p:ph idx="1"/>
          </p:nvPr>
        </p:nvSpPr>
        <p:spPr>
          <a:xfrm>
            <a:off x="677334" y="2224089"/>
            <a:ext cx="8596668" cy="3880773"/>
          </a:xfrm>
        </p:spPr>
        <p:txBody>
          <a:bodyPr>
            <a:normAutofit/>
          </a:bodyPr>
          <a:lstStyle/>
          <a:p>
            <a:endParaRPr lang="en-US" sz="2400" dirty="0"/>
          </a:p>
          <a:p>
            <a:r>
              <a:rPr lang="en-US" sz="2400" dirty="0"/>
              <a:t>Promotes social interaction</a:t>
            </a:r>
          </a:p>
          <a:p>
            <a:pPr lvl="1"/>
            <a:r>
              <a:rPr lang="en-US" sz="2400" dirty="0"/>
              <a:t>The buddy system or group classes/activities</a:t>
            </a:r>
          </a:p>
          <a:p>
            <a:r>
              <a:rPr lang="en-US" sz="2400" dirty="0"/>
              <a:t>Improves physical and mental health</a:t>
            </a:r>
          </a:p>
          <a:p>
            <a:r>
              <a:rPr lang="en-US" sz="2400" dirty="0"/>
              <a:t>Provides a sense of accomplishment</a:t>
            </a:r>
          </a:p>
          <a:p>
            <a:r>
              <a:rPr lang="en-US" sz="2400" dirty="0"/>
              <a:t>Can start at any level and progress</a:t>
            </a:r>
          </a:p>
        </p:txBody>
      </p:sp>
    </p:spTree>
    <p:extLst>
      <p:ext uri="{BB962C8B-B14F-4D97-AF65-F5344CB8AC3E}">
        <p14:creationId xmlns:p14="http://schemas.microsoft.com/office/powerpoint/2010/main" val="2570197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28BEB-69CD-41AD-8B02-C76661A025AF}"/>
              </a:ext>
            </a:extLst>
          </p:cNvPr>
          <p:cNvSpPr>
            <a:spLocks noGrp="1"/>
          </p:cNvSpPr>
          <p:nvPr>
            <p:ph type="title"/>
          </p:nvPr>
        </p:nvSpPr>
        <p:spPr/>
        <p:txBody>
          <a:bodyPr anchor="ctr"/>
          <a:lstStyle/>
          <a:p>
            <a:pPr algn="ctr"/>
            <a:r>
              <a:rPr lang="en-US" dirty="0"/>
              <a:t>Barriers to Physical Activity</a:t>
            </a:r>
          </a:p>
        </p:txBody>
      </p:sp>
      <p:sp>
        <p:nvSpPr>
          <p:cNvPr id="3" name="Content Placeholder 2">
            <a:extLst>
              <a:ext uri="{FF2B5EF4-FFF2-40B4-BE49-F238E27FC236}">
                <a16:creationId xmlns:a16="http://schemas.microsoft.com/office/drawing/2014/main" id="{995ED557-A8AA-4120-81EF-4575DF8E5D4C}"/>
              </a:ext>
            </a:extLst>
          </p:cNvPr>
          <p:cNvSpPr>
            <a:spLocks noGrp="1"/>
          </p:cNvSpPr>
          <p:nvPr>
            <p:ph idx="1"/>
          </p:nvPr>
        </p:nvSpPr>
        <p:spPr>
          <a:xfrm>
            <a:off x="677334" y="2160589"/>
            <a:ext cx="8596668" cy="3880773"/>
          </a:xfrm>
        </p:spPr>
        <p:txBody>
          <a:bodyPr>
            <a:normAutofit/>
          </a:bodyPr>
          <a:lstStyle/>
          <a:p>
            <a:r>
              <a:rPr lang="en-US" sz="2400" dirty="0"/>
              <a:t>Lack of resources for equipment, gym fees, appropriate clothing, etc. </a:t>
            </a:r>
          </a:p>
          <a:p>
            <a:r>
              <a:rPr lang="en-US" sz="2400" dirty="0"/>
              <a:t>Fear</a:t>
            </a:r>
          </a:p>
          <a:p>
            <a:pPr lvl="1"/>
            <a:r>
              <a:rPr lang="en-US" sz="2400" dirty="0"/>
              <a:t>Social phobias, body shame</a:t>
            </a:r>
          </a:p>
          <a:p>
            <a:r>
              <a:rPr lang="en-US" sz="2400" dirty="0"/>
              <a:t>Lack of Motivation</a:t>
            </a:r>
          </a:p>
          <a:p>
            <a:r>
              <a:rPr lang="en-US" sz="2400" dirty="0"/>
              <a:t>Possible physical limitations</a:t>
            </a:r>
          </a:p>
          <a:p>
            <a:r>
              <a:rPr lang="en-US" sz="2400" dirty="0"/>
              <a:t>Doubt of benefits</a:t>
            </a:r>
          </a:p>
        </p:txBody>
      </p:sp>
    </p:spTree>
    <p:extLst>
      <p:ext uri="{BB962C8B-B14F-4D97-AF65-F5344CB8AC3E}">
        <p14:creationId xmlns:p14="http://schemas.microsoft.com/office/powerpoint/2010/main" val="20533018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E4B1E-9BFF-4230-8EED-16FB18909E9D}"/>
              </a:ext>
            </a:extLst>
          </p:cNvPr>
          <p:cNvSpPr>
            <a:spLocks noGrp="1"/>
          </p:cNvSpPr>
          <p:nvPr>
            <p:ph type="title"/>
          </p:nvPr>
        </p:nvSpPr>
        <p:spPr/>
        <p:txBody>
          <a:bodyPr anchor="ctr"/>
          <a:lstStyle/>
          <a:p>
            <a:pPr algn="ctr"/>
            <a:r>
              <a:rPr lang="en-US" dirty="0"/>
              <a:t>Cautions to Consider</a:t>
            </a:r>
          </a:p>
        </p:txBody>
      </p:sp>
      <p:sp>
        <p:nvSpPr>
          <p:cNvPr id="3" name="Content Placeholder 2">
            <a:extLst>
              <a:ext uri="{FF2B5EF4-FFF2-40B4-BE49-F238E27FC236}">
                <a16:creationId xmlns:a16="http://schemas.microsoft.com/office/drawing/2014/main" id="{EF7FACDB-877A-4597-A46E-DD61242CB156}"/>
              </a:ext>
            </a:extLst>
          </p:cNvPr>
          <p:cNvSpPr>
            <a:spLocks noGrp="1"/>
          </p:cNvSpPr>
          <p:nvPr>
            <p:ph idx="1"/>
          </p:nvPr>
        </p:nvSpPr>
        <p:spPr>
          <a:xfrm>
            <a:off x="677334" y="1930400"/>
            <a:ext cx="8596668" cy="3880773"/>
          </a:xfrm>
        </p:spPr>
        <p:txBody>
          <a:bodyPr>
            <a:noAutofit/>
          </a:bodyPr>
          <a:lstStyle/>
          <a:p>
            <a:r>
              <a:rPr lang="en-US" sz="2200" dirty="0"/>
              <a:t>Physical Health</a:t>
            </a:r>
          </a:p>
          <a:p>
            <a:pPr lvl="1"/>
            <a:r>
              <a:rPr lang="en-US" sz="2200" dirty="0"/>
              <a:t>Do they have physical limitations that would be contraindicated to physical activity?</a:t>
            </a:r>
          </a:p>
          <a:p>
            <a:r>
              <a:rPr lang="en-US" sz="2200" dirty="0"/>
              <a:t>Potential Injuries</a:t>
            </a:r>
          </a:p>
          <a:p>
            <a:pPr lvl="1"/>
            <a:r>
              <a:rPr lang="en-US" sz="2200" dirty="0"/>
              <a:t>Instruction </a:t>
            </a:r>
          </a:p>
          <a:p>
            <a:pPr lvl="1"/>
            <a:r>
              <a:rPr lang="en-US" sz="2200" dirty="0"/>
              <a:t>Start slow</a:t>
            </a:r>
          </a:p>
          <a:p>
            <a:r>
              <a:rPr lang="en-US" sz="2200" dirty="0"/>
              <a:t>Overtraining Syndrome</a:t>
            </a:r>
          </a:p>
          <a:p>
            <a:pPr lvl="1"/>
            <a:r>
              <a:rPr lang="en-US" sz="2200" dirty="0"/>
              <a:t>May lead to exhaustion, stress, and potentially depression</a:t>
            </a:r>
          </a:p>
          <a:p>
            <a:r>
              <a:rPr lang="en-US" sz="2200" dirty="0"/>
              <a:t>Excessive Exercise</a:t>
            </a:r>
          </a:p>
          <a:p>
            <a:pPr lvl="1"/>
            <a:r>
              <a:rPr lang="en-US" sz="2200" dirty="0"/>
              <a:t>Similar to anorexia</a:t>
            </a:r>
          </a:p>
        </p:txBody>
      </p:sp>
    </p:spTree>
    <p:extLst>
      <p:ext uri="{BB962C8B-B14F-4D97-AF65-F5344CB8AC3E}">
        <p14:creationId xmlns:p14="http://schemas.microsoft.com/office/powerpoint/2010/main" val="27895039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4113F-0D82-4314-9549-0FA8791623DA}"/>
              </a:ext>
            </a:extLst>
          </p:cNvPr>
          <p:cNvSpPr>
            <a:spLocks noGrp="1"/>
          </p:cNvSpPr>
          <p:nvPr>
            <p:ph type="title"/>
          </p:nvPr>
        </p:nvSpPr>
        <p:spPr/>
        <p:txBody>
          <a:bodyPr anchor="ctr"/>
          <a:lstStyle/>
          <a:p>
            <a:pPr algn="ctr"/>
            <a:r>
              <a:rPr lang="en-US" dirty="0"/>
              <a:t>Being Creative</a:t>
            </a:r>
          </a:p>
        </p:txBody>
      </p:sp>
      <p:sp>
        <p:nvSpPr>
          <p:cNvPr id="3" name="Content Placeholder 2">
            <a:extLst>
              <a:ext uri="{FF2B5EF4-FFF2-40B4-BE49-F238E27FC236}">
                <a16:creationId xmlns:a16="http://schemas.microsoft.com/office/drawing/2014/main" id="{5C0BB6CA-A853-464C-99EC-5DF23C08723C}"/>
              </a:ext>
            </a:extLst>
          </p:cNvPr>
          <p:cNvSpPr>
            <a:spLocks noGrp="1"/>
          </p:cNvSpPr>
          <p:nvPr>
            <p:ph idx="1"/>
          </p:nvPr>
        </p:nvSpPr>
        <p:spPr>
          <a:xfrm>
            <a:off x="677334" y="2160589"/>
            <a:ext cx="8596668" cy="3880773"/>
          </a:xfrm>
        </p:spPr>
        <p:txBody>
          <a:bodyPr>
            <a:normAutofit/>
          </a:bodyPr>
          <a:lstStyle/>
          <a:p>
            <a:r>
              <a:rPr lang="en-US" sz="2000" dirty="0"/>
              <a:t>Consider Group Therapy</a:t>
            </a:r>
          </a:p>
          <a:p>
            <a:pPr lvl="1"/>
            <a:r>
              <a:rPr lang="en-US" sz="2000" dirty="0"/>
              <a:t>Rename: Wellness Group</a:t>
            </a:r>
          </a:p>
          <a:p>
            <a:pPr lvl="2"/>
            <a:r>
              <a:rPr lang="en-US" sz="2000" dirty="0"/>
              <a:t>Minimizes the stigma attached to seeking mental health care.</a:t>
            </a:r>
          </a:p>
          <a:p>
            <a:pPr lvl="1"/>
            <a:r>
              <a:rPr lang="en-US" sz="2000" dirty="0"/>
              <a:t>Meet 1-3 times a week</a:t>
            </a:r>
          </a:p>
          <a:p>
            <a:pPr lvl="1"/>
            <a:r>
              <a:rPr lang="en-US" sz="2000" dirty="0"/>
              <a:t>Utilize a track, so no one gets left behind.</a:t>
            </a:r>
          </a:p>
          <a:p>
            <a:pPr lvl="2"/>
            <a:r>
              <a:rPr lang="en-US" sz="2000" dirty="0"/>
              <a:t>Everyone progresses at their own pace. </a:t>
            </a:r>
          </a:p>
          <a:p>
            <a:pPr lvl="1"/>
            <a:r>
              <a:rPr lang="en-US" sz="2000" dirty="0"/>
              <a:t>Setting and meeting individual goals.</a:t>
            </a:r>
          </a:p>
          <a:p>
            <a:pPr lvl="1"/>
            <a:r>
              <a:rPr lang="en-US" sz="2000" dirty="0"/>
              <a:t>Therapists takes on an encourager role. </a:t>
            </a:r>
          </a:p>
          <a:p>
            <a:pPr lvl="2"/>
            <a:r>
              <a:rPr lang="en-US" sz="2000" dirty="0"/>
              <a:t>Workouts while working!</a:t>
            </a:r>
          </a:p>
        </p:txBody>
      </p:sp>
    </p:spTree>
    <p:extLst>
      <p:ext uri="{BB962C8B-B14F-4D97-AF65-F5344CB8AC3E}">
        <p14:creationId xmlns:p14="http://schemas.microsoft.com/office/powerpoint/2010/main" val="39348076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ED6BF-0090-4B8E-BB91-30BB9DC49717}"/>
              </a:ext>
            </a:extLst>
          </p:cNvPr>
          <p:cNvSpPr>
            <a:spLocks noGrp="1"/>
          </p:cNvSpPr>
          <p:nvPr>
            <p:ph type="title"/>
          </p:nvPr>
        </p:nvSpPr>
        <p:spPr/>
        <p:txBody>
          <a:bodyPr anchor="ctr"/>
          <a:lstStyle/>
          <a:p>
            <a:pPr algn="ctr"/>
            <a:r>
              <a:rPr lang="en-US" dirty="0"/>
              <a:t>Massage Therapy</a:t>
            </a:r>
          </a:p>
        </p:txBody>
      </p:sp>
      <p:sp>
        <p:nvSpPr>
          <p:cNvPr id="3" name="Content Placeholder 2">
            <a:extLst>
              <a:ext uri="{FF2B5EF4-FFF2-40B4-BE49-F238E27FC236}">
                <a16:creationId xmlns:a16="http://schemas.microsoft.com/office/drawing/2014/main" id="{933DD026-BC82-4393-ABFC-01A309EF1B42}"/>
              </a:ext>
            </a:extLst>
          </p:cNvPr>
          <p:cNvSpPr>
            <a:spLocks noGrp="1"/>
          </p:cNvSpPr>
          <p:nvPr>
            <p:ph idx="1"/>
          </p:nvPr>
        </p:nvSpPr>
        <p:spPr/>
        <p:txBody>
          <a:bodyPr/>
          <a:lstStyle/>
          <a:p>
            <a:r>
              <a:rPr lang="en-US" sz="2800" dirty="0"/>
              <a:t>Objective:</a:t>
            </a:r>
          </a:p>
          <a:p>
            <a:pPr lvl="1"/>
            <a:r>
              <a:rPr lang="en-US" sz="2800" dirty="0"/>
              <a:t>To understand how massage therapy can satisfy the human need for touch and improve the mood, resulting in an overall sense of well-being. </a:t>
            </a:r>
          </a:p>
        </p:txBody>
      </p:sp>
    </p:spTree>
    <p:extLst>
      <p:ext uri="{BB962C8B-B14F-4D97-AF65-F5344CB8AC3E}">
        <p14:creationId xmlns:p14="http://schemas.microsoft.com/office/powerpoint/2010/main" val="20781571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C527D-88AC-4985-A030-E160D818FF7E}"/>
              </a:ext>
            </a:extLst>
          </p:cNvPr>
          <p:cNvSpPr>
            <a:spLocks noGrp="1"/>
          </p:cNvSpPr>
          <p:nvPr>
            <p:ph type="title"/>
          </p:nvPr>
        </p:nvSpPr>
        <p:spPr/>
        <p:txBody>
          <a:bodyPr anchor="ctr"/>
          <a:lstStyle/>
          <a:p>
            <a:pPr algn="ctr"/>
            <a:r>
              <a:rPr lang="en-US" dirty="0"/>
              <a:t>Massage Therapy</a:t>
            </a:r>
          </a:p>
        </p:txBody>
      </p:sp>
      <p:sp>
        <p:nvSpPr>
          <p:cNvPr id="3" name="Content Placeholder 2">
            <a:extLst>
              <a:ext uri="{FF2B5EF4-FFF2-40B4-BE49-F238E27FC236}">
                <a16:creationId xmlns:a16="http://schemas.microsoft.com/office/drawing/2014/main" id="{BF90A05C-5107-4ADF-8DA8-2AB4D142A27A}"/>
              </a:ext>
            </a:extLst>
          </p:cNvPr>
          <p:cNvSpPr>
            <a:spLocks noGrp="1"/>
          </p:cNvSpPr>
          <p:nvPr>
            <p:ph idx="1"/>
          </p:nvPr>
        </p:nvSpPr>
        <p:spPr/>
        <p:txBody>
          <a:bodyPr/>
          <a:lstStyle/>
          <a:p>
            <a:r>
              <a:rPr lang="en-US" sz="2000" dirty="0"/>
              <a:t>“Massage therapy is a systematic manipulation of soft tissues with rhythmical pressure and stroking which contributes to relieving various types of body distress.” (Kim et al., 2016, p. 1)</a:t>
            </a:r>
          </a:p>
          <a:p>
            <a:r>
              <a:rPr lang="en-US" sz="2000" dirty="0"/>
              <a:t>Underlying mechanism is unclear, massage may activate the parasympathetic nervous symptom, lowering BP, HR, muscle fatigue, and increases the oxygen supply to the muscles. Others believe the sympathetic nervous system is activated through massage. </a:t>
            </a:r>
          </a:p>
          <a:p>
            <a:pPr lvl="1"/>
            <a:r>
              <a:rPr lang="en-US" sz="1200" dirty="0"/>
              <a:t>Kim, D.-W., Lee, D. W., Schreiber, J., </a:t>
            </a:r>
            <a:r>
              <a:rPr lang="en-US" sz="1200" dirty="0" err="1"/>
              <a:t>Im</a:t>
            </a:r>
            <a:r>
              <a:rPr lang="en-US" sz="1200" dirty="0"/>
              <a:t>, C.-H., &amp; Kim, H. (2016). Integrative Evaluation of Automated Massage Combined with Thermotherapy: Physical, Physiological, and Psychological Viewpoints. </a:t>
            </a:r>
            <a:r>
              <a:rPr lang="en-US" sz="1200" i="1" dirty="0"/>
              <a:t>BioMed Research International</a:t>
            </a:r>
            <a:r>
              <a:rPr lang="en-US" sz="1200" dirty="0"/>
              <a:t>, </a:t>
            </a:r>
            <a:r>
              <a:rPr lang="en-US" sz="1200" i="1" dirty="0"/>
              <a:t>2016</a:t>
            </a:r>
            <a:r>
              <a:rPr lang="en-US" sz="1200" dirty="0"/>
              <a:t>, 1–8. </a:t>
            </a:r>
            <a:r>
              <a:rPr lang="en-US" sz="1200" dirty="0">
                <a:hlinkClick r:id="rId2"/>
              </a:rPr>
              <a:t>https://doi.org/10.1155/2016/2826905</a:t>
            </a:r>
            <a:endParaRPr lang="en-US" sz="1200" dirty="0"/>
          </a:p>
          <a:p>
            <a:endParaRPr lang="en-US" dirty="0"/>
          </a:p>
        </p:txBody>
      </p:sp>
    </p:spTree>
    <p:extLst>
      <p:ext uri="{BB962C8B-B14F-4D97-AF65-F5344CB8AC3E}">
        <p14:creationId xmlns:p14="http://schemas.microsoft.com/office/powerpoint/2010/main" val="13060844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74FA5-A548-42D7-AB8E-8A6D9B41A6C9}"/>
              </a:ext>
            </a:extLst>
          </p:cNvPr>
          <p:cNvSpPr>
            <a:spLocks noGrp="1"/>
          </p:cNvSpPr>
          <p:nvPr>
            <p:ph type="title"/>
          </p:nvPr>
        </p:nvSpPr>
        <p:spPr/>
        <p:txBody>
          <a:bodyPr anchor="ctr"/>
          <a:lstStyle/>
          <a:p>
            <a:pPr algn="ctr"/>
            <a:r>
              <a:rPr lang="en-US" dirty="0"/>
              <a:t>Nothing New Here</a:t>
            </a:r>
          </a:p>
        </p:txBody>
      </p:sp>
      <p:sp>
        <p:nvSpPr>
          <p:cNvPr id="3" name="Content Placeholder 2">
            <a:extLst>
              <a:ext uri="{FF2B5EF4-FFF2-40B4-BE49-F238E27FC236}">
                <a16:creationId xmlns:a16="http://schemas.microsoft.com/office/drawing/2014/main" id="{EBDAF032-CC5B-4230-BE3E-C699E19303F1}"/>
              </a:ext>
            </a:extLst>
          </p:cNvPr>
          <p:cNvSpPr>
            <a:spLocks noGrp="1"/>
          </p:cNvSpPr>
          <p:nvPr>
            <p:ph idx="1"/>
          </p:nvPr>
        </p:nvSpPr>
        <p:spPr/>
        <p:txBody>
          <a:bodyPr>
            <a:normAutofit fontScale="92500" lnSpcReduction="20000"/>
          </a:bodyPr>
          <a:lstStyle/>
          <a:p>
            <a:r>
              <a:rPr lang="en-US" sz="2400" dirty="0"/>
              <a:t>Hippocrates wrote of using massage techniques in treating his patients. Also used by the early Romans, Egyptians, and Indian’s.</a:t>
            </a:r>
          </a:p>
          <a:p>
            <a:r>
              <a:rPr lang="en-US" sz="2400" dirty="0"/>
              <a:t>Many types of Massage:</a:t>
            </a:r>
          </a:p>
          <a:p>
            <a:pPr lvl="1"/>
            <a:r>
              <a:rPr lang="en-US" sz="2400" dirty="0"/>
              <a:t>Swedish</a:t>
            </a:r>
          </a:p>
          <a:p>
            <a:pPr lvl="1"/>
            <a:r>
              <a:rPr lang="en-US" sz="2400" dirty="0"/>
              <a:t>Ayurvedic</a:t>
            </a:r>
          </a:p>
          <a:p>
            <a:pPr lvl="1"/>
            <a:r>
              <a:rPr lang="en-US" sz="2400" dirty="0"/>
              <a:t>Shiatsu</a:t>
            </a:r>
          </a:p>
          <a:p>
            <a:pPr lvl="1"/>
            <a:r>
              <a:rPr lang="en-US" sz="2400" dirty="0"/>
              <a:t>Deep tissue</a:t>
            </a:r>
          </a:p>
          <a:p>
            <a:pPr lvl="1"/>
            <a:r>
              <a:rPr lang="en-US" sz="2400" dirty="0" err="1"/>
              <a:t>Accu</a:t>
            </a:r>
            <a:r>
              <a:rPr lang="en-US" sz="2400" dirty="0"/>
              <a:t>-pressure</a:t>
            </a:r>
          </a:p>
          <a:p>
            <a:pPr lvl="1"/>
            <a:r>
              <a:rPr lang="en-US" sz="2400" dirty="0"/>
              <a:t>Reflexology</a:t>
            </a:r>
          </a:p>
          <a:p>
            <a:endParaRPr lang="en-US" dirty="0"/>
          </a:p>
        </p:txBody>
      </p:sp>
    </p:spTree>
    <p:extLst>
      <p:ext uri="{BB962C8B-B14F-4D97-AF65-F5344CB8AC3E}">
        <p14:creationId xmlns:p14="http://schemas.microsoft.com/office/powerpoint/2010/main" val="30122131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4C923-5DC2-4F7B-AA26-7D7A0FF8E0EA}"/>
              </a:ext>
            </a:extLst>
          </p:cNvPr>
          <p:cNvSpPr>
            <a:spLocks noGrp="1"/>
          </p:cNvSpPr>
          <p:nvPr>
            <p:ph type="title"/>
          </p:nvPr>
        </p:nvSpPr>
        <p:spPr/>
        <p:txBody>
          <a:bodyPr anchor="ctr"/>
          <a:lstStyle/>
          <a:p>
            <a:pPr algn="ctr"/>
            <a:r>
              <a:rPr lang="en-US" dirty="0"/>
              <a:t>Literature Review</a:t>
            </a:r>
          </a:p>
        </p:txBody>
      </p:sp>
      <p:sp>
        <p:nvSpPr>
          <p:cNvPr id="3" name="Content Placeholder 2">
            <a:extLst>
              <a:ext uri="{FF2B5EF4-FFF2-40B4-BE49-F238E27FC236}">
                <a16:creationId xmlns:a16="http://schemas.microsoft.com/office/drawing/2014/main" id="{561A6C02-C1F6-4887-86A6-E2590418289E}"/>
              </a:ext>
            </a:extLst>
          </p:cNvPr>
          <p:cNvSpPr>
            <a:spLocks noGrp="1"/>
          </p:cNvSpPr>
          <p:nvPr>
            <p:ph idx="1"/>
          </p:nvPr>
        </p:nvSpPr>
        <p:spPr/>
        <p:txBody>
          <a:bodyPr>
            <a:normAutofit/>
          </a:bodyPr>
          <a:lstStyle/>
          <a:p>
            <a:r>
              <a:rPr lang="en-US" sz="2400" dirty="0"/>
              <a:t>All reviewed articles found massage to be beneficial in mental health therapy. </a:t>
            </a:r>
          </a:p>
          <a:p>
            <a:r>
              <a:rPr lang="en-US" sz="2400" dirty="0"/>
              <a:t>Primarily focused on treating mood disorders. </a:t>
            </a:r>
          </a:p>
          <a:p>
            <a:r>
              <a:rPr lang="en-US" sz="2400" dirty="0"/>
              <a:t>Most researchers used Swedish or Deep tissue massage in their studies. </a:t>
            </a:r>
          </a:p>
          <a:p>
            <a:r>
              <a:rPr lang="en-US" sz="2400" dirty="0"/>
              <a:t>Participants often report a sense of well-being following massage therapy.</a:t>
            </a:r>
          </a:p>
        </p:txBody>
      </p:sp>
    </p:spTree>
    <p:extLst>
      <p:ext uri="{BB962C8B-B14F-4D97-AF65-F5344CB8AC3E}">
        <p14:creationId xmlns:p14="http://schemas.microsoft.com/office/powerpoint/2010/main" val="3088323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2320-6806-42FC-B9EB-7071CCC58029}"/>
              </a:ext>
            </a:extLst>
          </p:cNvPr>
          <p:cNvSpPr>
            <a:spLocks noGrp="1"/>
          </p:cNvSpPr>
          <p:nvPr>
            <p:ph type="title"/>
          </p:nvPr>
        </p:nvSpPr>
        <p:spPr/>
        <p:txBody>
          <a:bodyPr anchor="ctr"/>
          <a:lstStyle/>
          <a:p>
            <a:pPr algn="ctr"/>
            <a:r>
              <a:rPr lang="en-US" dirty="0"/>
              <a:t>Holistic Approach</a:t>
            </a:r>
          </a:p>
        </p:txBody>
      </p:sp>
      <p:graphicFrame>
        <p:nvGraphicFramePr>
          <p:cNvPr id="4" name="Content Placeholder 3">
            <a:extLst>
              <a:ext uri="{FF2B5EF4-FFF2-40B4-BE49-F238E27FC236}">
                <a16:creationId xmlns:a16="http://schemas.microsoft.com/office/drawing/2014/main" id="{22C9248F-F9FD-4212-8CA6-D64923217DB2}"/>
              </a:ext>
            </a:extLst>
          </p:cNvPr>
          <p:cNvGraphicFramePr>
            <a:graphicFrameLocks noGrp="1"/>
          </p:cNvGraphicFramePr>
          <p:nvPr>
            <p:ph idx="1"/>
            <p:extLst>
              <p:ext uri="{D42A27DB-BD31-4B8C-83A1-F6EECF244321}">
                <p14:modId xmlns:p14="http://schemas.microsoft.com/office/powerpoint/2010/main" val="1029649159"/>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2787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D36AE-2B3C-4213-BB8D-207DCD5DD968}"/>
              </a:ext>
            </a:extLst>
          </p:cNvPr>
          <p:cNvSpPr>
            <a:spLocks noGrp="1"/>
          </p:cNvSpPr>
          <p:nvPr>
            <p:ph type="title"/>
          </p:nvPr>
        </p:nvSpPr>
        <p:spPr/>
        <p:txBody>
          <a:bodyPr anchor="ctr"/>
          <a:lstStyle/>
          <a:p>
            <a:pPr algn="ctr"/>
            <a:r>
              <a:rPr lang="en-US" dirty="0"/>
              <a:t>Literature Review</a:t>
            </a:r>
          </a:p>
        </p:txBody>
      </p:sp>
      <p:sp>
        <p:nvSpPr>
          <p:cNvPr id="3" name="Content Placeholder 2">
            <a:extLst>
              <a:ext uri="{FF2B5EF4-FFF2-40B4-BE49-F238E27FC236}">
                <a16:creationId xmlns:a16="http://schemas.microsoft.com/office/drawing/2014/main" id="{2CAB855E-3EEB-4C37-AD3B-61B7A899BBD1}"/>
              </a:ext>
            </a:extLst>
          </p:cNvPr>
          <p:cNvSpPr>
            <a:spLocks noGrp="1"/>
          </p:cNvSpPr>
          <p:nvPr>
            <p:ph idx="1"/>
          </p:nvPr>
        </p:nvSpPr>
        <p:spPr>
          <a:xfrm>
            <a:off x="677334" y="2160589"/>
            <a:ext cx="8596668" cy="3880773"/>
          </a:xfrm>
        </p:spPr>
        <p:txBody>
          <a:bodyPr/>
          <a:lstStyle/>
          <a:p>
            <a:r>
              <a:rPr lang="en-US" sz="2200" dirty="0"/>
              <a:t>Most interventions included massage 2-3 times a week for 20-60 minutes. </a:t>
            </a:r>
          </a:p>
          <a:p>
            <a:r>
              <a:rPr lang="en-US" sz="2200" dirty="0"/>
              <a:t>Massage was generally given by licensed massage therapists, or partners were trained by professionals. </a:t>
            </a:r>
          </a:p>
          <a:p>
            <a:r>
              <a:rPr lang="en-US" sz="2200" dirty="0"/>
              <a:t>A couple studies utilized massage in conjunction with aromatics or infrared therapy. </a:t>
            </a:r>
          </a:p>
          <a:p>
            <a:r>
              <a:rPr lang="en-US" sz="2200" dirty="0"/>
              <a:t>Induces physiological changes to muscles, neurotransmitters, and stress hormones. </a:t>
            </a:r>
          </a:p>
          <a:p>
            <a:endParaRPr lang="en-US" dirty="0"/>
          </a:p>
        </p:txBody>
      </p:sp>
    </p:spTree>
    <p:extLst>
      <p:ext uri="{BB962C8B-B14F-4D97-AF65-F5344CB8AC3E}">
        <p14:creationId xmlns:p14="http://schemas.microsoft.com/office/powerpoint/2010/main" val="5200700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B6B53-F552-4D2F-9EF1-12F75E2BB4C9}"/>
              </a:ext>
            </a:extLst>
          </p:cNvPr>
          <p:cNvSpPr>
            <a:spLocks noGrp="1"/>
          </p:cNvSpPr>
          <p:nvPr>
            <p:ph type="title"/>
          </p:nvPr>
        </p:nvSpPr>
        <p:spPr>
          <a:xfrm>
            <a:off x="677334" y="609600"/>
            <a:ext cx="8596668" cy="1320800"/>
          </a:xfrm>
        </p:spPr>
        <p:txBody>
          <a:bodyPr anchor="ctr"/>
          <a:lstStyle/>
          <a:p>
            <a:pPr algn="ctr"/>
            <a:r>
              <a:rPr lang="en-US" dirty="0"/>
              <a:t>Physiological Effects of Massage</a:t>
            </a:r>
          </a:p>
        </p:txBody>
      </p:sp>
      <p:sp>
        <p:nvSpPr>
          <p:cNvPr id="3" name="Content Placeholder 2">
            <a:extLst>
              <a:ext uri="{FF2B5EF4-FFF2-40B4-BE49-F238E27FC236}">
                <a16:creationId xmlns:a16="http://schemas.microsoft.com/office/drawing/2014/main" id="{306E9F93-4B6A-4E95-BC9A-F1590A15C725}"/>
              </a:ext>
            </a:extLst>
          </p:cNvPr>
          <p:cNvSpPr>
            <a:spLocks noGrp="1"/>
          </p:cNvSpPr>
          <p:nvPr>
            <p:ph idx="1"/>
          </p:nvPr>
        </p:nvSpPr>
        <p:spPr>
          <a:xfrm>
            <a:off x="677334" y="2160589"/>
            <a:ext cx="8596668" cy="3880773"/>
          </a:xfrm>
        </p:spPr>
        <p:txBody>
          <a:bodyPr>
            <a:normAutofit/>
          </a:bodyPr>
          <a:lstStyle/>
          <a:p>
            <a:r>
              <a:rPr lang="en-US" sz="2400" dirty="0"/>
              <a:t>Decreases elevated vital signs: BP, HR, &amp; R. </a:t>
            </a:r>
          </a:p>
          <a:p>
            <a:r>
              <a:rPr lang="en-US" sz="2400" dirty="0"/>
              <a:t>Can induce changes in the autonomic nervous system (BP). </a:t>
            </a:r>
          </a:p>
          <a:p>
            <a:r>
              <a:rPr lang="en-US" sz="2400" dirty="0"/>
              <a:t>Reduces cortisol levels and norepinephrine.</a:t>
            </a:r>
          </a:p>
          <a:p>
            <a:r>
              <a:rPr lang="en-US" sz="2400" dirty="0"/>
              <a:t>Increases dopamine and serotonin levels in the synaptic spaces. </a:t>
            </a:r>
          </a:p>
          <a:p>
            <a:r>
              <a:rPr lang="en-US" sz="2400" dirty="0"/>
              <a:t>Improves blood circulation. </a:t>
            </a:r>
          </a:p>
          <a:p>
            <a:r>
              <a:rPr lang="en-US" sz="2400" dirty="0"/>
              <a:t>Reduces muscular tension. </a:t>
            </a:r>
          </a:p>
        </p:txBody>
      </p:sp>
    </p:spTree>
    <p:extLst>
      <p:ext uri="{BB962C8B-B14F-4D97-AF65-F5344CB8AC3E}">
        <p14:creationId xmlns:p14="http://schemas.microsoft.com/office/powerpoint/2010/main" val="18151226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36698-64BE-4443-8548-C2DC099F7A48}"/>
              </a:ext>
            </a:extLst>
          </p:cNvPr>
          <p:cNvSpPr>
            <a:spLocks noGrp="1"/>
          </p:cNvSpPr>
          <p:nvPr>
            <p:ph type="title"/>
          </p:nvPr>
        </p:nvSpPr>
        <p:spPr/>
        <p:txBody>
          <a:bodyPr anchor="ctr"/>
          <a:lstStyle/>
          <a:p>
            <a:pPr algn="ctr"/>
            <a:r>
              <a:rPr lang="en-US" dirty="0"/>
              <a:t>Potential Benefits</a:t>
            </a:r>
          </a:p>
        </p:txBody>
      </p:sp>
      <p:sp>
        <p:nvSpPr>
          <p:cNvPr id="3" name="Content Placeholder 2">
            <a:extLst>
              <a:ext uri="{FF2B5EF4-FFF2-40B4-BE49-F238E27FC236}">
                <a16:creationId xmlns:a16="http://schemas.microsoft.com/office/drawing/2014/main" id="{DE4367A6-AEB0-416E-A6B8-719FF91C8563}"/>
              </a:ext>
            </a:extLst>
          </p:cNvPr>
          <p:cNvSpPr>
            <a:spLocks noGrp="1"/>
          </p:cNvSpPr>
          <p:nvPr>
            <p:ph idx="1"/>
          </p:nvPr>
        </p:nvSpPr>
        <p:spPr>
          <a:xfrm>
            <a:off x="677334" y="2160589"/>
            <a:ext cx="8596668" cy="3880773"/>
          </a:xfrm>
        </p:spPr>
        <p:txBody>
          <a:bodyPr/>
          <a:lstStyle/>
          <a:p>
            <a:r>
              <a:rPr lang="en-US" sz="2400" dirty="0"/>
              <a:t>Relaxing.</a:t>
            </a:r>
          </a:p>
          <a:p>
            <a:r>
              <a:rPr lang="en-US" sz="2400" dirty="0"/>
              <a:t>Incorporates touch: a human need.</a:t>
            </a:r>
          </a:p>
          <a:p>
            <a:r>
              <a:rPr lang="en-US" sz="2400" dirty="0"/>
              <a:t>Can include loved ones. </a:t>
            </a:r>
          </a:p>
          <a:p>
            <a:r>
              <a:rPr lang="en-US" sz="2400" dirty="0"/>
              <a:t>Relatively safe</a:t>
            </a:r>
          </a:p>
          <a:p>
            <a:r>
              <a:rPr lang="en-US" sz="2400" dirty="0"/>
              <a:t>Can be used for all ages: Infant, child, adult, elderly</a:t>
            </a:r>
          </a:p>
          <a:p>
            <a:r>
              <a:rPr lang="en-US" sz="2400" dirty="0"/>
              <a:t>Can be used in conjunction with other therapies. </a:t>
            </a:r>
          </a:p>
          <a:p>
            <a:r>
              <a:rPr lang="en-US" sz="2400" dirty="0"/>
              <a:t>Can benefit those giving the massage as well as the one receiving.</a:t>
            </a:r>
          </a:p>
          <a:p>
            <a:endParaRPr lang="en-US" dirty="0"/>
          </a:p>
        </p:txBody>
      </p:sp>
    </p:spTree>
    <p:extLst>
      <p:ext uri="{BB962C8B-B14F-4D97-AF65-F5344CB8AC3E}">
        <p14:creationId xmlns:p14="http://schemas.microsoft.com/office/powerpoint/2010/main" val="13213342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4739A-E36F-4F04-A0F5-9C394027AE7F}"/>
              </a:ext>
            </a:extLst>
          </p:cNvPr>
          <p:cNvSpPr>
            <a:spLocks noGrp="1"/>
          </p:cNvSpPr>
          <p:nvPr>
            <p:ph type="title"/>
          </p:nvPr>
        </p:nvSpPr>
        <p:spPr/>
        <p:txBody>
          <a:bodyPr anchor="ctr"/>
          <a:lstStyle/>
          <a:p>
            <a:pPr algn="ctr"/>
            <a:r>
              <a:rPr lang="en-US" dirty="0"/>
              <a:t>Potential Barriers</a:t>
            </a:r>
          </a:p>
        </p:txBody>
      </p:sp>
      <p:sp>
        <p:nvSpPr>
          <p:cNvPr id="3" name="Content Placeholder 2">
            <a:extLst>
              <a:ext uri="{FF2B5EF4-FFF2-40B4-BE49-F238E27FC236}">
                <a16:creationId xmlns:a16="http://schemas.microsoft.com/office/drawing/2014/main" id="{BFD81161-93FD-4B9A-95C1-07C36D03B3B4}"/>
              </a:ext>
            </a:extLst>
          </p:cNvPr>
          <p:cNvSpPr>
            <a:spLocks noGrp="1"/>
          </p:cNvSpPr>
          <p:nvPr>
            <p:ph idx="1"/>
          </p:nvPr>
        </p:nvSpPr>
        <p:spPr>
          <a:xfrm>
            <a:off x="677334" y="2160589"/>
            <a:ext cx="8596668" cy="3880773"/>
          </a:xfrm>
        </p:spPr>
        <p:txBody>
          <a:bodyPr>
            <a:normAutofit/>
          </a:bodyPr>
          <a:lstStyle/>
          <a:p>
            <a:r>
              <a:rPr lang="en-US" sz="2400" dirty="0"/>
              <a:t>Some individuals may be uncomfortable with intimacy of massage. </a:t>
            </a:r>
          </a:p>
          <a:p>
            <a:pPr lvl="1"/>
            <a:r>
              <a:rPr lang="en-US" sz="2400" dirty="0"/>
              <a:t>Some men, cultural, religious prohibitions. </a:t>
            </a:r>
          </a:p>
          <a:p>
            <a:r>
              <a:rPr lang="en-US" sz="2400" dirty="0"/>
              <a:t>Access</a:t>
            </a:r>
          </a:p>
          <a:p>
            <a:pPr lvl="1"/>
            <a:r>
              <a:rPr lang="en-US" sz="2400" dirty="0"/>
              <a:t>Conflicting schedules, lack of professionals in a community, prohibitive cost.</a:t>
            </a:r>
          </a:p>
        </p:txBody>
      </p:sp>
    </p:spTree>
    <p:extLst>
      <p:ext uri="{BB962C8B-B14F-4D97-AF65-F5344CB8AC3E}">
        <p14:creationId xmlns:p14="http://schemas.microsoft.com/office/powerpoint/2010/main" val="23822919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C4F01-8FC5-41B3-BFAA-A5BE5419DA02}"/>
              </a:ext>
            </a:extLst>
          </p:cNvPr>
          <p:cNvSpPr>
            <a:spLocks noGrp="1"/>
          </p:cNvSpPr>
          <p:nvPr>
            <p:ph type="title"/>
          </p:nvPr>
        </p:nvSpPr>
        <p:spPr/>
        <p:txBody>
          <a:bodyPr anchor="ctr"/>
          <a:lstStyle/>
          <a:p>
            <a:pPr algn="ctr"/>
            <a:r>
              <a:rPr lang="en-US" dirty="0"/>
              <a:t>Further Research Needed</a:t>
            </a:r>
          </a:p>
        </p:txBody>
      </p:sp>
      <p:sp>
        <p:nvSpPr>
          <p:cNvPr id="3" name="Content Placeholder 2">
            <a:extLst>
              <a:ext uri="{FF2B5EF4-FFF2-40B4-BE49-F238E27FC236}">
                <a16:creationId xmlns:a16="http://schemas.microsoft.com/office/drawing/2014/main" id="{8B6C7A05-0A64-40CC-A905-9CD51C243411}"/>
              </a:ext>
            </a:extLst>
          </p:cNvPr>
          <p:cNvSpPr>
            <a:spLocks noGrp="1"/>
          </p:cNvSpPr>
          <p:nvPr>
            <p:ph idx="1"/>
          </p:nvPr>
        </p:nvSpPr>
        <p:spPr/>
        <p:txBody>
          <a:bodyPr/>
          <a:lstStyle/>
          <a:p>
            <a:r>
              <a:rPr lang="en-US" sz="2400" dirty="0"/>
              <a:t>What is the optimal dosage?</a:t>
            </a:r>
          </a:p>
          <a:p>
            <a:r>
              <a:rPr lang="en-US" sz="2400" dirty="0"/>
              <a:t>Understanding the hidden mechanism that makes massage effective. </a:t>
            </a:r>
          </a:p>
          <a:p>
            <a:r>
              <a:rPr lang="en-US" sz="2400" dirty="0"/>
              <a:t>Gender differences: A lack of studies on men. </a:t>
            </a:r>
          </a:p>
          <a:p>
            <a:r>
              <a:rPr lang="en-US" sz="2400" dirty="0"/>
              <a:t>Comparisons of massage alone or massage combined with other treatments. </a:t>
            </a:r>
          </a:p>
          <a:p>
            <a:endParaRPr lang="en-US" dirty="0"/>
          </a:p>
        </p:txBody>
      </p:sp>
    </p:spTree>
    <p:extLst>
      <p:ext uri="{BB962C8B-B14F-4D97-AF65-F5344CB8AC3E}">
        <p14:creationId xmlns:p14="http://schemas.microsoft.com/office/powerpoint/2010/main" val="14765012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D0CA0-8565-475F-8D7C-9E9689C31581}"/>
              </a:ext>
            </a:extLst>
          </p:cNvPr>
          <p:cNvSpPr>
            <a:spLocks noGrp="1"/>
          </p:cNvSpPr>
          <p:nvPr>
            <p:ph type="title"/>
          </p:nvPr>
        </p:nvSpPr>
        <p:spPr/>
        <p:txBody>
          <a:bodyPr anchor="ctr"/>
          <a:lstStyle/>
          <a:p>
            <a:pPr algn="ctr"/>
            <a:r>
              <a:rPr lang="en-US" dirty="0"/>
              <a:t>Essential Oils</a:t>
            </a:r>
          </a:p>
        </p:txBody>
      </p:sp>
      <p:sp>
        <p:nvSpPr>
          <p:cNvPr id="3" name="Content Placeholder 2">
            <a:extLst>
              <a:ext uri="{FF2B5EF4-FFF2-40B4-BE49-F238E27FC236}">
                <a16:creationId xmlns:a16="http://schemas.microsoft.com/office/drawing/2014/main" id="{E4EF29FA-4AC6-4212-AB40-B0A3651ADB6E}"/>
              </a:ext>
            </a:extLst>
          </p:cNvPr>
          <p:cNvSpPr>
            <a:spLocks noGrp="1"/>
          </p:cNvSpPr>
          <p:nvPr>
            <p:ph idx="1"/>
          </p:nvPr>
        </p:nvSpPr>
        <p:spPr/>
        <p:txBody>
          <a:bodyPr/>
          <a:lstStyle/>
          <a:p>
            <a:r>
              <a:rPr lang="en-US" sz="2800" dirty="0"/>
              <a:t>Objective: </a:t>
            </a:r>
          </a:p>
          <a:p>
            <a:pPr lvl="1"/>
            <a:r>
              <a:rPr lang="en-US" sz="2800" dirty="0"/>
              <a:t>To introduce professionals to basic knowledge about essential oils and the potential benefits of employing them in therapy. </a:t>
            </a:r>
          </a:p>
          <a:p>
            <a:pPr lvl="1"/>
            <a:endParaRPr lang="en-US" dirty="0"/>
          </a:p>
        </p:txBody>
      </p:sp>
    </p:spTree>
    <p:extLst>
      <p:ext uri="{BB962C8B-B14F-4D97-AF65-F5344CB8AC3E}">
        <p14:creationId xmlns:p14="http://schemas.microsoft.com/office/powerpoint/2010/main" val="13813467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D2B2A-1977-4B13-B4CB-7D7A6D883691}"/>
              </a:ext>
            </a:extLst>
          </p:cNvPr>
          <p:cNvSpPr>
            <a:spLocks noGrp="1"/>
          </p:cNvSpPr>
          <p:nvPr>
            <p:ph type="title"/>
          </p:nvPr>
        </p:nvSpPr>
        <p:spPr/>
        <p:txBody>
          <a:bodyPr anchor="ctr"/>
          <a:lstStyle/>
          <a:p>
            <a:pPr algn="ctr"/>
            <a:r>
              <a:rPr lang="en-US" dirty="0"/>
              <a:t>Sense of Smell</a:t>
            </a:r>
          </a:p>
        </p:txBody>
      </p:sp>
      <p:sp>
        <p:nvSpPr>
          <p:cNvPr id="3" name="Content Placeholder 2">
            <a:extLst>
              <a:ext uri="{FF2B5EF4-FFF2-40B4-BE49-F238E27FC236}">
                <a16:creationId xmlns:a16="http://schemas.microsoft.com/office/drawing/2014/main" id="{0EBA19EF-A63E-4FAF-8DFB-A5F5D3A7CDBB}"/>
              </a:ext>
            </a:extLst>
          </p:cNvPr>
          <p:cNvSpPr>
            <a:spLocks noGrp="1"/>
          </p:cNvSpPr>
          <p:nvPr>
            <p:ph idx="1"/>
          </p:nvPr>
        </p:nvSpPr>
        <p:spPr/>
        <p:txBody>
          <a:bodyPr/>
          <a:lstStyle/>
          <a:p>
            <a:r>
              <a:rPr lang="en-US" sz="2400" dirty="0"/>
              <a:t>Can activate memories.</a:t>
            </a:r>
          </a:p>
          <a:p>
            <a:endParaRPr lang="en-US" sz="2400" dirty="0"/>
          </a:p>
          <a:p>
            <a:pPr marL="0" indent="0">
              <a:buNone/>
            </a:pPr>
            <a:endParaRPr lang="en-US" sz="2400" dirty="0"/>
          </a:p>
          <a:p>
            <a:r>
              <a:rPr lang="en-US" sz="2400" dirty="0"/>
              <a:t>Invokes feelings of happiness.</a:t>
            </a:r>
          </a:p>
          <a:p>
            <a:pPr marL="0" indent="0">
              <a:buNone/>
            </a:pPr>
            <a:endParaRPr lang="en-US" dirty="0"/>
          </a:p>
        </p:txBody>
      </p:sp>
    </p:spTree>
    <p:extLst>
      <p:ext uri="{BB962C8B-B14F-4D97-AF65-F5344CB8AC3E}">
        <p14:creationId xmlns:p14="http://schemas.microsoft.com/office/powerpoint/2010/main" val="26843163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7233C-7043-4618-B0CC-E9AF8A7AF19E}"/>
              </a:ext>
            </a:extLst>
          </p:cNvPr>
          <p:cNvSpPr>
            <a:spLocks noGrp="1"/>
          </p:cNvSpPr>
          <p:nvPr>
            <p:ph type="title"/>
          </p:nvPr>
        </p:nvSpPr>
        <p:spPr/>
        <p:txBody>
          <a:bodyPr anchor="ctr"/>
          <a:lstStyle/>
          <a:p>
            <a:pPr algn="ctr"/>
            <a:r>
              <a:rPr lang="en-US" dirty="0"/>
              <a:t>Essential Oils</a:t>
            </a:r>
          </a:p>
        </p:txBody>
      </p:sp>
      <p:sp>
        <p:nvSpPr>
          <p:cNvPr id="3" name="Content Placeholder 2">
            <a:extLst>
              <a:ext uri="{FF2B5EF4-FFF2-40B4-BE49-F238E27FC236}">
                <a16:creationId xmlns:a16="http://schemas.microsoft.com/office/drawing/2014/main" id="{1547832D-78D3-4BFE-BB62-6C44C1F211EC}"/>
              </a:ext>
            </a:extLst>
          </p:cNvPr>
          <p:cNvSpPr>
            <a:spLocks noGrp="1"/>
          </p:cNvSpPr>
          <p:nvPr>
            <p:ph idx="1"/>
          </p:nvPr>
        </p:nvSpPr>
        <p:spPr>
          <a:xfrm>
            <a:off x="677334" y="2160589"/>
            <a:ext cx="8596668" cy="3880773"/>
          </a:xfrm>
        </p:spPr>
        <p:txBody>
          <a:bodyPr>
            <a:normAutofit/>
          </a:bodyPr>
          <a:lstStyle/>
          <a:p>
            <a:r>
              <a:rPr lang="en-US" sz="2400" dirty="0"/>
              <a:t>Volatile liquids that are derived from aromatic plants, generally through steam or hydro-distillation processes.</a:t>
            </a:r>
          </a:p>
          <a:p>
            <a:r>
              <a:rPr lang="en-US" sz="2400" dirty="0"/>
              <a:t>First developed by Arabic nations during the middle ages. </a:t>
            </a:r>
          </a:p>
          <a:p>
            <a:r>
              <a:rPr lang="en-US" sz="2400" dirty="0"/>
              <a:t>Over 3000 known essential oils.</a:t>
            </a:r>
          </a:p>
          <a:p>
            <a:r>
              <a:rPr lang="en-US" sz="2400" dirty="0"/>
              <a:t>Known to have anti-microbial, analgesic, sedative, and anti-inflammatory properties.</a:t>
            </a:r>
          </a:p>
          <a:p>
            <a:r>
              <a:rPr lang="en-US" sz="2400" dirty="0"/>
              <a:t>Believed to activate the limbic system and emotional centers of the brain.</a:t>
            </a:r>
          </a:p>
        </p:txBody>
      </p:sp>
    </p:spTree>
    <p:extLst>
      <p:ext uri="{BB962C8B-B14F-4D97-AF65-F5344CB8AC3E}">
        <p14:creationId xmlns:p14="http://schemas.microsoft.com/office/powerpoint/2010/main" val="14390203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5C5CB-92EE-4703-9AD5-314F7393B3C8}"/>
              </a:ext>
            </a:extLst>
          </p:cNvPr>
          <p:cNvSpPr>
            <a:spLocks noGrp="1"/>
          </p:cNvSpPr>
          <p:nvPr>
            <p:ph type="title"/>
          </p:nvPr>
        </p:nvSpPr>
        <p:spPr/>
        <p:txBody>
          <a:bodyPr anchor="ctr"/>
          <a:lstStyle/>
          <a:p>
            <a:pPr algn="ctr"/>
            <a:r>
              <a:rPr lang="en-US" dirty="0"/>
              <a:t>Potential Mechanism</a:t>
            </a:r>
          </a:p>
        </p:txBody>
      </p:sp>
      <p:sp>
        <p:nvSpPr>
          <p:cNvPr id="3" name="Content Placeholder 2">
            <a:extLst>
              <a:ext uri="{FF2B5EF4-FFF2-40B4-BE49-F238E27FC236}">
                <a16:creationId xmlns:a16="http://schemas.microsoft.com/office/drawing/2014/main" id="{E4392B02-2FF0-4CA8-AC19-4F8AED7F9236}"/>
              </a:ext>
            </a:extLst>
          </p:cNvPr>
          <p:cNvSpPr>
            <a:spLocks noGrp="1"/>
          </p:cNvSpPr>
          <p:nvPr>
            <p:ph idx="1"/>
          </p:nvPr>
        </p:nvSpPr>
        <p:spPr/>
        <p:txBody>
          <a:bodyPr/>
          <a:lstStyle/>
          <a:p>
            <a:endParaRPr lang="en-US" dirty="0"/>
          </a:p>
          <a:p>
            <a:r>
              <a:rPr lang="en-US" sz="2400" dirty="0"/>
              <a:t>Precise Mechanism Unknown</a:t>
            </a:r>
          </a:p>
          <a:p>
            <a:r>
              <a:rPr lang="en-US" sz="2400" dirty="0"/>
              <a:t>Inhalation of EO may stimulate the olfactory nerves, which transmit impulses to the hypothalamus eliciting a calming effect. </a:t>
            </a:r>
          </a:p>
          <a:p>
            <a:r>
              <a:rPr lang="en-US" sz="2400" dirty="0"/>
              <a:t>EO’s could enter the bloodstream when absorbed through the skin or mucosal tissue of the respiratory tract. </a:t>
            </a:r>
          </a:p>
        </p:txBody>
      </p:sp>
    </p:spTree>
    <p:extLst>
      <p:ext uri="{BB962C8B-B14F-4D97-AF65-F5344CB8AC3E}">
        <p14:creationId xmlns:p14="http://schemas.microsoft.com/office/powerpoint/2010/main" val="42160066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18EEF-22EE-4B19-B9E1-E03CE1E67004}"/>
              </a:ext>
            </a:extLst>
          </p:cNvPr>
          <p:cNvSpPr>
            <a:spLocks noGrp="1"/>
          </p:cNvSpPr>
          <p:nvPr>
            <p:ph type="title"/>
          </p:nvPr>
        </p:nvSpPr>
        <p:spPr/>
        <p:txBody>
          <a:bodyPr anchor="ctr"/>
          <a:lstStyle/>
          <a:p>
            <a:pPr algn="ctr"/>
            <a:r>
              <a:rPr lang="en-US" dirty="0"/>
              <a:t>Literature Review</a:t>
            </a:r>
          </a:p>
        </p:txBody>
      </p:sp>
      <p:sp>
        <p:nvSpPr>
          <p:cNvPr id="3" name="Content Placeholder 2">
            <a:extLst>
              <a:ext uri="{FF2B5EF4-FFF2-40B4-BE49-F238E27FC236}">
                <a16:creationId xmlns:a16="http://schemas.microsoft.com/office/drawing/2014/main" id="{9229630D-6779-4C40-84EC-49336A5AB41C}"/>
              </a:ext>
            </a:extLst>
          </p:cNvPr>
          <p:cNvSpPr>
            <a:spLocks noGrp="1"/>
          </p:cNvSpPr>
          <p:nvPr>
            <p:ph idx="1"/>
          </p:nvPr>
        </p:nvSpPr>
        <p:spPr/>
        <p:txBody>
          <a:bodyPr/>
          <a:lstStyle/>
          <a:p>
            <a:r>
              <a:rPr lang="en-US" sz="2400" dirty="0"/>
              <a:t>Lavender, lemongrass, bergamot, and citrus oils appear to be the most commonly researched EO’s. </a:t>
            </a:r>
          </a:p>
          <a:p>
            <a:r>
              <a:rPr lang="en-US" sz="2400" dirty="0"/>
              <a:t>Studies indicate EO’s have a significant anxiolytic effect. </a:t>
            </a:r>
          </a:p>
          <a:p>
            <a:r>
              <a:rPr lang="en-US" sz="2400" dirty="0"/>
              <a:t>Studies have shown EO’s to lower HR, BP, and Cortisol levels. </a:t>
            </a:r>
          </a:p>
          <a:p>
            <a:r>
              <a:rPr lang="en-US" sz="2400" dirty="0"/>
              <a:t>One study found women had a more positive response than men. </a:t>
            </a:r>
          </a:p>
          <a:p>
            <a:r>
              <a:rPr lang="en-US" sz="2400" dirty="0"/>
              <a:t>EO’s may not be effective for severe anxiety. </a:t>
            </a:r>
          </a:p>
          <a:p>
            <a:endParaRPr lang="en-US" dirty="0"/>
          </a:p>
        </p:txBody>
      </p:sp>
    </p:spTree>
    <p:extLst>
      <p:ext uri="{BB962C8B-B14F-4D97-AF65-F5344CB8AC3E}">
        <p14:creationId xmlns:p14="http://schemas.microsoft.com/office/powerpoint/2010/main" val="775449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09F7A-0503-4959-8917-FDAF07DA83FB}"/>
              </a:ext>
            </a:extLst>
          </p:cNvPr>
          <p:cNvSpPr>
            <a:spLocks noGrp="1"/>
          </p:cNvSpPr>
          <p:nvPr>
            <p:ph type="title"/>
          </p:nvPr>
        </p:nvSpPr>
        <p:spPr/>
        <p:txBody>
          <a:bodyPr anchor="ctr"/>
          <a:lstStyle/>
          <a:p>
            <a:pPr algn="ctr"/>
            <a:r>
              <a:rPr lang="en-US" dirty="0"/>
              <a:t>Utilizing the Senses</a:t>
            </a:r>
          </a:p>
        </p:txBody>
      </p:sp>
      <p:sp>
        <p:nvSpPr>
          <p:cNvPr id="3" name="Content Placeholder 2">
            <a:extLst>
              <a:ext uri="{FF2B5EF4-FFF2-40B4-BE49-F238E27FC236}">
                <a16:creationId xmlns:a16="http://schemas.microsoft.com/office/drawing/2014/main" id="{A435C326-1602-4EA4-B616-7EDA95B41980}"/>
              </a:ext>
            </a:extLst>
          </p:cNvPr>
          <p:cNvSpPr>
            <a:spLocks noGrp="1"/>
          </p:cNvSpPr>
          <p:nvPr>
            <p:ph idx="1"/>
          </p:nvPr>
        </p:nvSpPr>
        <p:spPr>
          <a:xfrm>
            <a:off x="677334" y="2160589"/>
            <a:ext cx="8596668" cy="3880773"/>
          </a:xfrm>
        </p:spPr>
        <p:txBody>
          <a:bodyPr/>
          <a:lstStyle/>
          <a:p>
            <a:r>
              <a:rPr lang="en-US" sz="2400" dirty="0"/>
              <a:t>Common practice: talk therapy, pharmaceuticals, mindfulness, Motivational Interviewing, etc. </a:t>
            </a:r>
          </a:p>
          <a:p>
            <a:r>
              <a:rPr lang="en-US" sz="2400" dirty="0"/>
              <a:t>Why not engage the senses in therapy?</a:t>
            </a:r>
          </a:p>
          <a:p>
            <a:r>
              <a:rPr lang="en-US" sz="2400" dirty="0"/>
              <a:t>Disclaimer:</a:t>
            </a:r>
          </a:p>
          <a:p>
            <a:pPr lvl="1"/>
            <a:r>
              <a:rPr lang="en-US" sz="2400" dirty="0"/>
              <a:t>Not a physician</a:t>
            </a:r>
          </a:p>
          <a:p>
            <a:pPr lvl="1"/>
            <a:r>
              <a:rPr lang="en-US" sz="2400" dirty="0"/>
              <a:t>Not anti-medication</a:t>
            </a:r>
          </a:p>
          <a:p>
            <a:pPr marL="457200" lvl="1" indent="0">
              <a:buNone/>
            </a:pPr>
            <a:endParaRPr lang="en-US" sz="2400" dirty="0"/>
          </a:p>
          <a:p>
            <a:pPr marL="0" indent="0">
              <a:buNone/>
            </a:pPr>
            <a:endParaRPr lang="en-US" dirty="0"/>
          </a:p>
          <a:p>
            <a:endParaRPr lang="en-US" dirty="0"/>
          </a:p>
        </p:txBody>
      </p:sp>
    </p:spTree>
    <p:extLst>
      <p:ext uri="{BB962C8B-B14F-4D97-AF65-F5344CB8AC3E}">
        <p14:creationId xmlns:p14="http://schemas.microsoft.com/office/powerpoint/2010/main" val="21762367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0B013-402E-4968-A04F-0579BAA0DFC8}"/>
              </a:ext>
            </a:extLst>
          </p:cNvPr>
          <p:cNvSpPr>
            <a:spLocks noGrp="1"/>
          </p:cNvSpPr>
          <p:nvPr>
            <p:ph type="title"/>
          </p:nvPr>
        </p:nvSpPr>
        <p:spPr/>
        <p:txBody>
          <a:bodyPr anchor="ctr"/>
          <a:lstStyle/>
          <a:p>
            <a:pPr algn="ctr"/>
            <a:r>
              <a:rPr lang="en-US" dirty="0"/>
              <a:t>Study Review</a:t>
            </a:r>
          </a:p>
        </p:txBody>
      </p:sp>
      <p:sp>
        <p:nvSpPr>
          <p:cNvPr id="3" name="Content Placeholder 2">
            <a:extLst>
              <a:ext uri="{FF2B5EF4-FFF2-40B4-BE49-F238E27FC236}">
                <a16:creationId xmlns:a16="http://schemas.microsoft.com/office/drawing/2014/main" id="{5D076F33-9D48-4F2F-BD52-1B2E3E069C46}"/>
              </a:ext>
            </a:extLst>
          </p:cNvPr>
          <p:cNvSpPr>
            <a:spLocks noGrp="1"/>
          </p:cNvSpPr>
          <p:nvPr>
            <p:ph idx="1"/>
          </p:nvPr>
        </p:nvSpPr>
        <p:spPr>
          <a:xfrm>
            <a:off x="677334" y="2160589"/>
            <a:ext cx="8596668" cy="3880773"/>
          </a:xfrm>
        </p:spPr>
        <p:txBody>
          <a:bodyPr>
            <a:normAutofit/>
          </a:bodyPr>
          <a:lstStyle/>
          <a:p>
            <a:pPr lvl="1"/>
            <a:r>
              <a:rPr lang="en-US" sz="2000" dirty="0"/>
              <a:t>Approximately 200 men and women at dentist office awaiting procedures. </a:t>
            </a:r>
          </a:p>
          <a:p>
            <a:pPr lvl="1"/>
            <a:r>
              <a:rPr lang="en-US" sz="2000" dirty="0"/>
              <a:t>Orange EO		n=50</a:t>
            </a:r>
          </a:p>
          <a:p>
            <a:pPr lvl="1"/>
            <a:r>
              <a:rPr lang="en-US" sz="2000" dirty="0"/>
              <a:t>Lavender EO		n=48</a:t>
            </a:r>
          </a:p>
          <a:p>
            <a:pPr lvl="1"/>
            <a:r>
              <a:rPr lang="en-US" sz="2000" dirty="0"/>
              <a:t>Music				n=49</a:t>
            </a:r>
          </a:p>
          <a:p>
            <a:pPr lvl="1"/>
            <a:r>
              <a:rPr lang="en-US" sz="2000" dirty="0"/>
              <a:t>No Intervention	n=51</a:t>
            </a:r>
          </a:p>
          <a:p>
            <a:r>
              <a:rPr lang="en-US" sz="2000" dirty="0"/>
              <a:t>Both oils reduced overall anxiety levels and improved moods, as compared to the control groups. </a:t>
            </a:r>
          </a:p>
          <a:p>
            <a:pPr lvl="3"/>
            <a:r>
              <a:rPr lang="en-US" dirty="0" err="1"/>
              <a:t>Lehrner</a:t>
            </a:r>
            <a:r>
              <a:rPr lang="en-US" dirty="0"/>
              <a:t>, J., </a:t>
            </a:r>
            <a:r>
              <a:rPr lang="en-US" dirty="0" err="1"/>
              <a:t>Marwinski</a:t>
            </a:r>
            <a:r>
              <a:rPr lang="en-US" dirty="0"/>
              <a:t>, G., Lehr, S., </a:t>
            </a:r>
            <a:r>
              <a:rPr lang="en-US" dirty="0" err="1"/>
              <a:t>Johren</a:t>
            </a:r>
            <a:r>
              <a:rPr lang="en-US" dirty="0"/>
              <a:t>, P., &amp; </a:t>
            </a:r>
            <a:r>
              <a:rPr lang="en-US" dirty="0" err="1"/>
              <a:t>Deecke</a:t>
            </a:r>
            <a:r>
              <a:rPr lang="en-US" dirty="0"/>
              <a:t>, L. (2005). Ambient odors of orange and lavender reduce anxiety and improve mood in a dental office. </a:t>
            </a:r>
            <a:r>
              <a:rPr lang="en-US" i="1" dirty="0"/>
              <a:t>Physiology &amp; Behavior</a:t>
            </a:r>
            <a:r>
              <a:rPr lang="en-US" dirty="0"/>
              <a:t>, </a:t>
            </a:r>
            <a:r>
              <a:rPr lang="en-US" i="1" dirty="0"/>
              <a:t>86</a:t>
            </a:r>
            <a:r>
              <a:rPr lang="en-US" dirty="0"/>
              <a:t>(1/2), 92–95. </a:t>
            </a:r>
            <a:r>
              <a:rPr lang="en-US" dirty="0">
                <a:hlinkClick r:id="rId3"/>
              </a:rPr>
              <a:t>https://doi.org/10.1016/j.physbeh.2005.06.031</a:t>
            </a:r>
            <a:endParaRPr lang="en-US" dirty="0"/>
          </a:p>
          <a:p>
            <a:pPr lvl="3"/>
            <a:endParaRPr lang="en-US" dirty="0"/>
          </a:p>
        </p:txBody>
      </p:sp>
    </p:spTree>
    <p:extLst>
      <p:ext uri="{BB962C8B-B14F-4D97-AF65-F5344CB8AC3E}">
        <p14:creationId xmlns:p14="http://schemas.microsoft.com/office/powerpoint/2010/main" val="22754034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25E24-A3CD-44F4-A68B-ED9E3558C8C4}"/>
              </a:ext>
            </a:extLst>
          </p:cNvPr>
          <p:cNvSpPr>
            <a:spLocks noGrp="1"/>
          </p:cNvSpPr>
          <p:nvPr>
            <p:ph type="title"/>
          </p:nvPr>
        </p:nvSpPr>
        <p:spPr/>
        <p:txBody>
          <a:bodyPr anchor="ctr"/>
          <a:lstStyle/>
          <a:p>
            <a:pPr algn="ctr"/>
            <a:r>
              <a:rPr lang="en-US" dirty="0"/>
              <a:t>Routes of Administration</a:t>
            </a:r>
          </a:p>
        </p:txBody>
      </p:sp>
      <p:sp>
        <p:nvSpPr>
          <p:cNvPr id="3" name="Content Placeholder 2">
            <a:extLst>
              <a:ext uri="{FF2B5EF4-FFF2-40B4-BE49-F238E27FC236}">
                <a16:creationId xmlns:a16="http://schemas.microsoft.com/office/drawing/2014/main" id="{2C042630-36B2-452D-965B-EB6C90C87FBE}"/>
              </a:ext>
            </a:extLst>
          </p:cNvPr>
          <p:cNvSpPr>
            <a:spLocks noGrp="1"/>
          </p:cNvSpPr>
          <p:nvPr>
            <p:ph idx="1"/>
          </p:nvPr>
        </p:nvSpPr>
        <p:spPr/>
        <p:txBody>
          <a:bodyPr>
            <a:noAutofit/>
          </a:bodyPr>
          <a:lstStyle/>
          <a:p>
            <a:r>
              <a:rPr lang="en-US" sz="2400" dirty="0"/>
              <a:t>Aromatherapy/Inhalation</a:t>
            </a:r>
          </a:p>
          <a:p>
            <a:pPr lvl="1"/>
            <a:r>
              <a:rPr lang="en-US" sz="2400" dirty="0"/>
              <a:t>Diffused</a:t>
            </a:r>
          </a:p>
          <a:p>
            <a:r>
              <a:rPr lang="en-US" sz="2400" dirty="0"/>
              <a:t>Applied Topically</a:t>
            </a:r>
          </a:p>
          <a:p>
            <a:pPr lvl="1"/>
            <a:r>
              <a:rPr lang="en-US" sz="2400" dirty="0"/>
              <a:t>Neat</a:t>
            </a:r>
          </a:p>
          <a:p>
            <a:pPr lvl="1"/>
            <a:r>
              <a:rPr lang="en-US" sz="2400" dirty="0"/>
              <a:t>Diluted</a:t>
            </a:r>
          </a:p>
          <a:p>
            <a:pPr lvl="2"/>
            <a:r>
              <a:rPr lang="en-US" sz="2400" dirty="0"/>
              <a:t>Carrier oils: almond oil, fractionated coconut oil…</a:t>
            </a:r>
          </a:p>
          <a:p>
            <a:r>
              <a:rPr lang="en-US" sz="2400" dirty="0"/>
              <a:t>Orally</a:t>
            </a:r>
          </a:p>
          <a:p>
            <a:pPr lvl="1"/>
            <a:r>
              <a:rPr lang="en-US" sz="2400" dirty="0"/>
              <a:t>Controversial</a:t>
            </a:r>
          </a:p>
        </p:txBody>
      </p:sp>
    </p:spTree>
    <p:extLst>
      <p:ext uri="{BB962C8B-B14F-4D97-AF65-F5344CB8AC3E}">
        <p14:creationId xmlns:p14="http://schemas.microsoft.com/office/powerpoint/2010/main" val="14597827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F5310-AC01-4BBE-BFAE-B0BA90416429}"/>
              </a:ext>
            </a:extLst>
          </p:cNvPr>
          <p:cNvSpPr>
            <a:spLocks noGrp="1"/>
          </p:cNvSpPr>
          <p:nvPr>
            <p:ph type="title"/>
          </p:nvPr>
        </p:nvSpPr>
        <p:spPr/>
        <p:txBody>
          <a:bodyPr anchor="ctr"/>
          <a:lstStyle/>
          <a:p>
            <a:pPr algn="ctr"/>
            <a:r>
              <a:rPr lang="en-US" dirty="0"/>
              <a:t>Considerations</a:t>
            </a:r>
          </a:p>
        </p:txBody>
      </p:sp>
      <p:sp>
        <p:nvSpPr>
          <p:cNvPr id="3" name="Content Placeholder 2">
            <a:extLst>
              <a:ext uri="{FF2B5EF4-FFF2-40B4-BE49-F238E27FC236}">
                <a16:creationId xmlns:a16="http://schemas.microsoft.com/office/drawing/2014/main" id="{078AAC56-A045-4217-B744-CA8940B50D47}"/>
              </a:ext>
            </a:extLst>
          </p:cNvPr>
          <p:cNvSpPr>
            <a:spLocks noGrp="1"/>
          </p:cNvSpPr>
          <p:nvPr>
            <p:ph idx="1"/>
          </p:nvPr>
        </p:nvSpPr>
        <p:spPr/>
        <p:txBody>
          <a:bodyPr>
            <a:normAutofit/>
          </a:bodyPr>
          <a:lstStyle/>
          <a:p>
            <a:r>
              <a:rPr lang="en-US" sz="2400" dirty="0"/>
              <a:t>Quality of Oil</a:t>
            </a:r>
          </a:p>
          <a:p>
            <a:pPr lvl="1"/>
            <a:r>
              <a:rPr lang="en-US" sz="2400" dirty="0"/>
              <a:t>Therapeutic grade</a:t>
            </a:r>
          </a:p>
          <a:p>
            <a:pPr lvl="1"/>
            <a:r>
              <a:rPr lang="en-US" sz="2400" dirty="0"/>
              <a:t>Affected by fillers, soil composition, chemicals</a:t>
            </a:r>
          </a:p>
          <a:p>
            <a:r>
              <a:rPr lang="en-US" sz="2400" dirty="0"/>
              <a:t>Allergy concerns</a:t>
            </a:r>
          </a:p>
          <a:p>
            <a:pPr lvl="1"/>
            <a:r>
              <a:rPr lang="en-US" sz="2400" dirty="0"/>
              <a:t>Fillers or pure?</a:t>
            </a:r>
          </a:p>
          <a:p>
            <a:r>
              <a:rPr lang="en-US" sz="2400" dirty="0"/>
              <a:t>Consider starting with Lavender and citrus oils.</a:t>
            </a:r>
          </a:p>
        </p:txBody>
      </p:sp>
    </p:spTree>
    <p:extLst>
      <p:ext uri="{BB962C8B-B14F-4D97-AF65-F5344CB8AC3E}">
        <p14:creationId xmlns:p14="http://schemas.microsoft.com/office/powerpoint/2010/main" val="20057066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1948F-17F9-4912-ADC4-33E497CBC5CC}"/>
              </a:ext>
            </a:extLst>
          </p:cNvPr>
          <p:cNvSpPr>
            <a:spLocks noGrp="1"/>
          </p:cNvSpPr>
          <p:nvPr>
            <p:ph type="title"/>
          </p:nvPr>
        </p:nvSpPr>
        <p:spPr/>
        <p:txBody>
          <a:bodyPr anchor="ctr"/>
          <a:lstStyle/>
          <a:p>
            <a:pPr algn="ctr"/>
            <a:r>
              <a:rPr lang="en-US" dirty="0"/>
              <a:t>Further Research</a:t>
            </a:r>
          </a:p>
        </p:txBody>
      </p:sp>
      <p:sp>
        <p:nvSpPr>
          <p:cNvPr id="3" name="Content Placeholder 2">
            <a:extLst>
              <a:ext uri="{FF2B5EF4-FFF2-40B4-BE49-F238E27FC236}">
                <a16:creationId xmlns:a16="http://schemas.microsoft.com/office/drawing/2014/main" id="{7A520045-3290-47FE-AC31-8A39FD211BD0}"/>
              </a:ext>
            </a:extLst>
          </p:cNvPr>
          <p:cNvSpPr>
            <a:spLocks noGrp="1"/>
          </p:cNvSpPr>
          <p:nvPr>
            <p:ph idx="1"/>
          </p:nvPr>
        </p:nvSpPr>
        <p:spPr/>
        <p:txBody>
          <a:bodyPr/>
          <a:lstStyle/>
          <a:p>
            <a:endParaRPr lang="en-US" sz="2400" dirty="0"/>
          </a:p>
          <a:p>
            <a:r>
              <a:rPr lang="en-US" sz="2400" dirty="0"/>
              <a:t>Optimal dosage</a:t>
            </a:r>
          </a:p>
          <a:p>
            <a:r>
              <a:rPr lang="en-US" sz="2400" dirty="0"/>
              <a:t>Few oils are researched</a:t>
            </a:r>
          </a:p>
          <a:p>
            <a:r>
              <a:rPr lang="en-US" sz="2400" dirty="0"/>
              <a:t>Potential Side-effects</a:t>
            </a:r>
          </a:p>
          <a:p>
            <a:r>
              <a:rPr lang="en-US" sz="2400" dirty="0"/>
              <a:t>Quality of oils</a:t>
            </a:r>
          </a:p>
          <a:p>
            <a:r>
              <a:rPr lang="en-US" sz="2400" dirty="0"/>
              <a:t>EO’s to treat other mental health conditions</a:t>
            </a:r>
          </a:p>
          <a:p>
            <a:endParaRPr lang="en-US" sz="2400" dirty="0"/>
          </a:p>
          <a:p>
            <a:endParaRPr lang="en-US" dirty="0"/>
          </a:p>
        </p:txBody>
      </p:sp>
    </p:spTree>
    <p:extLst>
      <p:ext uri="{BB962C8B-B14F-4D97-AF65-F5344CB8AC3E}">
        <p14:creationId xmlns:p14="http://schemas.microsoft.com/office/powerpoint/2010/main" val="31933183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67359-0F64-4E70-8C2B-0595E1B5DC7F}"/>
              </a:ext>
            </a:extLst>
          </p:cNvPr>
          <p:cNvSpPr>
            <a:spLocks noGrp="1"/>
          </p:cNvSpPr>
          <p:nvPr>
            <p:ph type="title"/>
          </p:nvPr>
        </p:nvSpPr>
        <p:spPr/>
        <p:txBody>
          <a:bodyPr anchor="ctr"/>
          <a:lstStyle/>
          <a:p>
            <a:pPr algn="ctr"/>
            <a:r>
              <a:rPr lang="en-US" dirty="0"/>
              <a:t>Questions?</a:t>
            </a:r>
          </a:p>
        </p:txBody>
      </p:sp>
      <p:sp>
        <p:nvSpPr>
          <p:cNvPr id="3" name="Content Placeholder 2">
            <a:extLst>
              <a:ext uri="{FF2B5EF4-FFF2-40B4-BE49-F238E27FC236}">
                <a16:creationId xmlns:a16="http://schemas.microsoft.com/office/drawing/2014/main" id="{F67AA691-FD15-452B-9964-1A28C724B619}"/>
              </a:ext>
            </a:extLst>
          </p:cNvPr>
          <p:cNvSpPr>
            <a:spLocks noGrp="1"/>
          </p:cNvSpPr>
          <p:nvPr>
            <p:ph idx="1"/>
          </p:nvPr>
        </p:nvSpPr>
        <p:spPr/>
        <p:txBody>
          <a:bodyPr anchor="ctr">
            <a:normAutofit/>
          </a:bodyPr>
          <a:lstStyle/>
          <a:p>
            <a:pPr marL="0" indent="0" algn="ctr">
              <a:buNone/>
            </a:pPr>
            <a:r>
              <a:rPr lang="en-US" sz="2400" dirty="0"/>
              <a:t>Contact Information:</a:t>
            </a:r>
          </a:p>
          <a:p>
            <a:pPr marL="0" indent="0" algn="ctr">
              <a:buNone/>
            </a:pPr>
            <a:r>
              <a:rPr lang="en-US" sz="2400" dirty="0"/>
              <a:t>Leasa Weghorst M.Ed., PLPC, RN</a:t>
            </a:r>
          </a:p>
          <a:p>
            <a:pPr marL="0" indent="0" algn="ctr">
              <a:buNone/>
            </a:pPr>
            <a:r>
              <a:rPr lang="en-US" sz="2400" dirty="0"/>
              <a:t>weghorstL@Lincolnu.edu</a:t>
            </a:r>
          </a:p>
        </p:txBody>
      </p:sp>
    </p:spTree>
    <p:extLst>
      <p:ext uri="{BB962C8B-B14F-4D97-AF65-F5344CB8AC3E}">
        <p14:creationId xmlns:p14="http://schemas.microsoft.com/office/powerpoint/2010/main" val="21125631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08B3F-2941-43C2-8019-1C1F78B6D693}"/>
              </a:ext>
            </a:extLst>
          </p:cNvPr>
          <p:cNvSpPr>
            <a:spLocks noGrp="1"/>
          </p:cNvSpPr>
          <p:nvPr>
            <p:ph type="title"/>
          </p:nvPr>
        </p:nvSpPr>
        <p:spPr/>
        <p:txBody>
          <a:bodyPr anchor="ctr"/>
          <a:lstStyle/>
          <a:p>
            <a:pPr algn="ctr"/>
            <a:r>
              <a:rPr lang="en-US" dirty="0"/>
              <a:t>References</a:t>
            </a:r>
          </a:p>
        </p:txBody>
      </p:sp>
      <p:sp>
        <p:nvSpPr>
          <p:cNvPr id="3" name="Content Placeholder 2">
            <a:extLst>
              <a:ext uri="{FF2B5EF4-FFF2-40B4-BE49-F238E27FC236}">
                <a16:creationId xmlns:a16="http://schemas.microsoft.com/office/drawing/2014/main" id="{19BF9BA0-B6A0-4B26-B55A-FB8D7889861C}"/>
              </a:ext>
            </a:extLst>
          </p:cNvPr>
          <p:cNvSpPr>
            <a:spLocks noGrp="1"/>
          </p:cNvSpPr>
          <p:nvPr>
            <p:ph idx="1"/>
          </p:nvPr>
        </p:nvSpPr>
        <p:spPr>
          <a:xfrm>
            <a:off x="1003300" y="1790700"/>
            <a:ext cx="8270702" cy="4724399"/>
          </a:xfrm>
        </p:spPr>
        <p:txBody>
          <a:bodyPr>
            <a:normAutofit fontScale="92500" lnSpcReduction="20000"/>
          </a:bodyPr>
          <a:lstStyle/>
          <a:p>
            <a:endParaRPr lang="en-US" sz="1200" dirty="0"/>
          </a:p>
          <a:p>
            <a:pPr lvl="0"/>
            <a:r>
              <a:rPr lang="en-US" sz="1400" dirty="0" err="1"/>
              <a:t>Adib-Hajbaghery</a:t>
            </a:r>
            <a:r>
              <a:rPr lang="en-US" sz="1400" dirty="0"/>
              <a:t>, M., </a:t>
            </a:r>
            <a:r>
              <a:rPr lang="en-US" sz="1400" dirty="0" err="1"/>
              <a:t>Abasi</a:t>
            </a:r>
            <a:r>
              <a:rPr lang="en-US" sz="1400" dirty="0"/>
              <a:t>, A., &amp; </a:t>
            </a:r>
            <a:r>
              <a:rPr lang="en-US" sz="1400" dirty="0" err="1"/>
              <a:t>Rajabi-Beheshtabad</a:t>
            </a:r>
            <a:r>
              <a:rPr lang="en-US" sz="1400" dirty="0"/>
              <a:t>, R. (2014). Whole body massage for reducing anxiety and stabilizing vital signs of patients in cardiac care unit. </a:t>
            </a:r>
            <a:r>
              <a:rPr lang="en-US" sz="1400" i="1" dirty="0"/>
              <a:t>Medical Journal of the Islamic Republic of Iran</a:t>
            </a:r>
            <a:r>
              <a:rPr lang="en-US" sz="1400" dirty="0"/>
              <a:t>, </a:t>
            </a:r>
            <a:r>
              <a:rPr lang="en-US" sz="1400" i="1" dirty="0"/>
              <a:t>28</a:t>
            </a:r>
            <a:r>
              <a:rPr lang="en-US" sz="1400" dirty="0"/>
              <a:t>, 1–9.</a:t>
            </a:r>
          </a:p>
          <a:p>
            <a:pPr lvl="0"/>
            <a:r>
              <a:rPr lang="en-US" sz="1400" dirty="0"/>
              <a:t>Ali, B., Al-</a:t>
            </a:r>
            <a:r>
              <a:rPr lang="en-US" sz="1400" dirty="0" err="1"/>
              <a:t>Wabel</a:t>
            </a:r>
            <a:r>
              <a:rPr lang="en-US" sz="1400" dirty="0"/>
              <a:t>, N. A., Shams, S., </a:t>
            </a:r>
            <a:r>
              <a:rPr lang="en-US" sz="1400" dirty="0" err="1"/>
              <a:t>Ahamad</a:t>
            </a:r>
            <a:r>
              <a:rPr lang="en-US" sz="1400" dirty="0"/>
              <a:t>, A., Khan, S. A., &amp; Anwar, F. (2015). Essential oils used in aromatherapy: A systemic review. </a:t>
            </a:r>
            <a:r>
              <a:rPr lang="en-US" sz="1400" i="1" dirty="0"/>
              <a:t>Asian Pacific Journal of Tropical Biomedicine</a:t>
            </a:r>
            <a:r>
              <a:rPr lang="en-US" sz="1400" dirty="0"/>
              <a:t>, </a:t>
            </a:r>
            <a:r>
              <a:rPr lang="en-US" sz="1400" i="1" dirty="0"/>
              <a:t>5</a:t>
            </a:r>
            <a:r>
              <a:rPr lang="en-US" sz="1400" dirty="0"/>
              <a:t>(8), 601–611. </a:t>
            </a:r>
            <a:r>
              <a:rPr lang="en-US" sz="1400" u="sng" dirty="0">
                <a:hlinkClick r:id="rId2"/>
              </a:rPr>
              <a:t>https://doi.org/10.1016/j.apjtb.2015.05.007</a:t>
            </a:r>
            <a:endParaRPr lang="en-US" sz="1400" dirty="0"/>
          </a:p>
          <a:p>
            <a:pPr lvl="0"/>
            <a:r>
              <a:rPr lang="en-US" sz="1400" dirty="0" err="1"/>
              <a:t>Asztalos</a:t>
            </a:r>
            <a:r>
              <a:rPr lang="en-US" sz="1400" dirty="0"/>
              <a:t>, M., </a:t>
            </a:r>
            <a:r>
              <a:rPr lang="en-US" sz="1400" dirty="0" err="1"/>
              <a:t>Bourdeaudhuij</a:t>
            </a:r>
            <a:r>
              <a:rPr lang="en-US" sz="1400" dirty="0"/>
              <a:t>, I. D., &amp; </a:t>
            </a:r>
            <a:r>
              <a:rPr lang="en-US" sz="1400" dirty="0" err="1"/>
              <a:t>Cardon</a:t>
            </a:r>
            <a:r>
              <a:rPr lang="en-US" sz="1400" dirty="0"/>
              <a:t>, G. (2010). The relationship between physical activity and mental health varies across activity intensity levels and dimensions of mental health among women and men. </a:t>
            </a:r>
            <a:r>
              <a:rPr lang="en-US" sz="1400" i="1" dirty="0"/>
              <a:t>Public Health Nutrition</a:t>
            </a:r>
            <a:r>
              <a:rPr lang="en-US" sz="1400" dirty="0"/>
              <a:t>, </a:t>
            </a:r>
            <a:r>
              <a:rPr lang="en-US" sz="1400" i="1" dirty="0"/>
              <a:t>13</a:t>
            </a:r>
            <a:r>
              <a:rPr lang="en-US" sz="1400" dirty="0"/>
              <a:t>(8), 1207–1214. </a:t>
            </a:r>
            <a:r>
              <a:rPr lang="en-US" sz="1400" u="sng" dirty="0">
                <a:hlinkClick r:id="rId3"/>
              </a:rPr>
              <a:t>https://doi.org/10.1017/S1368980009992825</a:t>
            </a:r>
            <a:endParaRPr lang="en-US" sz="1400" dirty="0"/>
          </a:p>
          <a:p>
            <a:pPr lvl="0"/>
            <a:r>
              <a:rPr lang="en-US" sz="1400" dirty="0" err="1"/>
              <a:t>Bakkali</a:t>
            </a:r>
            <a:r>
              <a:rPr lang="en-US" sz="1400" dirty="0"/>
              <a:t>, F., </a:t>
            </a:r>
            <a:r>
              <a:rPr lang="en-US" sz="1400" dirty="0" err="1"/>
              <a:t>Averbeck</a:t>
            </a:r>
            <a:r>
              <a:rPr lang="en-US" sz="1400" dirty="0"/>
              <a:t>, S., </a:t>
            </a:r>
            <a:r>
              <a:rPr lang="en-US" sz="1400" dirty="0" err="1"/>
              <a:t>Averbeck</a:t>
            </a:r>
            <a:r>
              <a:rPr lang="en-US" sz="1400" dirty="0"/>
              <a:t>, D., &amp; </a:t>
            </a:r>
            <a:r>
              <a:rPr lang="en-US" sz="1400" dirty="0" err="1"/>
              <a:t>Idaomar</a:t>
            </a:r>
            <a:r>
              <a:rPr lang="en-US" sz="1400" dirty="0"/>
              <a:t>, M. (2008). Biological effects of essential oils – A review. </a:t>
            </a:r>
            <a:r>
              <a:rPr lang="en-US" sz="1400" i="1" dirty="0"/>
              <a:t>Food and Chemical Toxicology</a:t>
            </a:r>
            <a:r>
              <a:rPr lang="en-US" sz="1400" dirty="0"/>
              <a:t>, </a:t>
            </a:r>
            <a:r>
              <a:rPr lang="en-US" sz="1400" i="1" dirty="0"/>
              <a:t>46</a:t>
            </a:r>
            <a:r>
              <a:rPr lang="en-US" sz="1400" dirty="0"/>
              <a:t>(2), 446–475. </a:t>
            </a:r>
            <a:r>
              <a:rPr lang="en-US" sz="1400" u="sng" dirty="0">
                <a:hlinkClick r:id="rId4"/>
              </a:rPr>
              <a:t>https://doi.org/10.1016/j.fct.2007.09.106</a:t>
            </a:r>
            <a:endParaRPr lang="en-US" sz="1400" dirty="0"/>
          </a:p>
          <a:p>
            <a:pPr lvl="0"/>
            <a:r>
              <a:rPr lang="en-US" sz="1400" dirty="0"/>
              <a:t>Bradley, B. F., Brown, S. L., Chu, S., &amp; Lea, R. W. (2009). Effects of orally administered lavender essential oil on responses to anxiety-provoking film clips. </a:t>
            </a:r>
            <a:r>
              <a:rPr lang="en-US" sz="1400" i="1" dirty="0"/>
              <a:t>Human Psychopharmacology: Clinical and Experimental</a:t>
            </a:r>
            <a:r>
              <a:rPr lang="en-US" sz="1400" dirty="0"/>
              <a:t>, </a:t>
            </a:r>
            <a:r>
              <a:rPr lang="en-US" sz="1400" i="1" dirty="0"/>
              <a:t>24</a:t>
            </a:r>
            <a:r>
              <a:rPr lang="en-US" sz="1400" dirty="0"/>
              <a:t>(4), 319–330. </a:t>
            </a:r>
            <a:r>
              <a:rPr lang="en-US" sz="1400" u="sng" dirty="0">
                <a:hlinkClick r:id="rId5"/>
              </a:rPr>
              <a:t>https://doi.org/10.1002/hup.1016</a:t>
            </a:r>
            <a:endParaRPr lang="en-US" sz="1400" dirty="0"/>
          </a:p>
          <a:p>
            <a:pPr lvl="0"/>
            <a:r>
              <a:rPr lang="en-US" sz="1400" dirty="0"/>
              <a:t>Bravo, J. A., Forsythe, P., Chew, M. V., </a:t>
            </a:r>
            <a:r>
              <a:rPr lang="en-US" sz="1400" dirty="0" err="1"/>
              <a:t>Escaravage</a:t>
            </a:r>
            <a:r>
              <a:rPr lang="en-US" sz="1400" dirty="0"/>
              <a:t>, E., </a:t>
            </a:r>
            <a:r>
              <a:rPr lang="en-US" sz="1400" dirty="0" err="1"/>
              <a:t>Savignac</a:t>
            </a:r>
            <a:r>
              <a:rPr lang="en-US" sz="1400" dirty="0"/>
              <a:t>, H. M., </a:t>
            </a:r>
            <a:r>
              <a:rPr lang="en-US" sz="1400" dirty="0" err="1"/>
              <a:t>Dinan</a:t>
            </a:r>
            <a:r>
              <a:rPr lang="en-US" sz="1400" dirty="0"/>
              <a:t>, T. G., … </a:t>
            </a:r>
            <a:r>
              <a:rPr lang="en-US" sz="1400" dirty="0" err="1"/>
              <a:t>Cryan</a:t>
            </a:r>
            <a:r>
              <a:rPr lang="en-US" sz="1400" dirty="0"/>
              <a:t>, J. F. (2011). Ingestion of Lactobacillus strain regulates emotional behavior and central GABA receptor expression in a mouse via the </a:t>
            </a:r>
            <a:r>
              <a:rPr lang="en-US" sz="1400" dirty="0" err="1"/>
              <a:t>vagus</a:t>
            </a:r>
            <a:r>
              <a:rPr lang="en-US" sz="1400" dirty="0"/>
              <a:t> nerve. </a:t>
            </a:r>
            <a:r>
              <a:rPr lang="en-US" sz="1400" i="1" dirty="0"/>
              <a:t>Proceedings of the National Academy of Sciences</a:t>
            </a:r>
            <a:r>
              <a:rPr lang="en-US" sz="1400" dirty="0"/>
              <a:t>, </a:t>
            </a:r>
            <a:r>
              <a:rPr lang="en-US" sz="1400" i="1" dirty="0"/>
              <a:t>108</a:t>
            </a:r>
            <a:r>
              <a:rPr lang="en-US" sz="1400" dirty="0"/>
              <a:t>(38), 16050–16055. </a:t>
            </a:r>
            <a:r>
              <a:rPr lang="en-US" sz="1400" u="sng" dirty="0">
                <a:hlinkClick r:id="rId6"/>
              </a:rPr>
              <a:t>https://doi.org/10.1073/pnas.1102999108</a:t>
            </a:r>
            <a:endParaRPr lang="en-US" sz="1400" dirty="0"/>
          </a:p>
          <a:p>
            <a:pPr lvl="0"/>
            <a:r>
              <a:rPr lang="en-US" sz="1400" dirty="0" err="1"/>
              <a:t>Brosnahan</a:t>
            </a:r>
            <a:r>
              <a:rPr lang="en-US" sz="1400" dirty="0"/>
              <a:t>, J., Steffen, L. M., Lytle, L., Patterson, J., &amp; </a:t>
            </a:r>
            <a:r>
              <a:rPr lang="en-US" sz="1400" dirty="0" err="1"/>
              <a:t>Boostrom</a:t>
            </a:r>
            <a:r>
              <a:rPr lang="en-US" sz="1400" dirty="0"/>
              <a:t>, A. (2004). The Relation Between Physical Activity and Mental Health Among Hispanic and Non-Hispanic White Adolescents. </a:t>
            </a:r>
            <a:r>
              <a:rPr lang="en-US" sz="1400" i="1" dirty="0"/>
              <a:t>Archives of Pediatrics &amp; Adolescent Medicine</a:t>
            </a:r>
            <a:r>
              <a:rPr lang="en-US" sz="1400" dirty="0"/>
              <a:t>, </a:t>
            </a:r>
            <a:r>
              <a:rPr lang="en-US" sz="1400" i="1" dirty="0"/>
              <a:t>158</a:t>
            </a:r>
            <a:r>
              <a:rPr lang="en-US" sz="1400" dirty="0"/>
              <a:t>(8), 818–823. </a:t>
            </a:r>
            <a:r>
              <a:rPr lang="en-US" sz="1400" u="sng" dirty="0">
                <a:hlinkClick r:id="rId7"/>
              </a:rPr>
              <a:t>https://doi.org/10.1001/archpedi.158.8.818</a:t>
            </a:r>
            <a:endParaRPr lang="en-US" sz="1400" dirty="0"/>
          </a:p>
          <a:p>
            <a:endParaRPr lang="en-US" sz="1300" dirty="0"/>
          </a:p>
          <a:p>
            <a:pPr marL="0" indent="0">
              <a:buNone/>
            </a:pPr>
            <a:endParaRPr lang="en-US" dirty="0"/>
          </a:p>
        </p:txBody>
      </p:sp>
    </p:spTree>
    <p:extLst>
      <p:ext uri="{BB962C8B-B14F-4D97-AF65-F5344CB8AC3E}">
        <p14:creationId xmlns:p14="http://schemas.microsoft.com/office/powerpoint/2010/main" val="35963856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AAC24-E6BB-401E-92FF-BBB1A35D93F9}"/>
              </a:ext>
            </a:extLst>
          </p:cNvPr>
          <p:cNvSpPr>
            <a:spLocks noGrp="1"/>
          </p:cNvSpPr>
          <p:nvPr>
            <p:ph type="title"/>
          </p:nvPr>
        </p:nvSpPr>
        <p:spPr>
          <a:xfrm>
            <a:off x="677334" y="609600"/>
            <a:ext cx="8596668" cy="990600"/>
          </a:xfrm>
        </p:spPr>
        <p:txBody>
          <a:bodyPr anchor="ctr"/>
          <a:lstStyle/>
          <a:p>
            <a:pPr algn="ctr"/>
            <a:r>
              <a:rPr lang="en-US" dirty="0"/>
              <a:t>References Continued</a:t>
            </a:r>
          </a:p>
        </p:txBody>
      </p:sp>
      <p:sp>
        <p:nvSpPr>
          <p:cNvPr id="3" name="Content Placeholder 2">
            <a:extLst>
              <a:ext uri="{FF2B5EF4-FFF2-40B4-BE49-F238E27FC236}">
                <a16:creationId xmlns:a16="http://schemas.microsoft.com/office/drawing/2014/main" id="{4DEBE632-F041-4F48-830C-0C93E2245561}"/>
              </a:ext>
            </a:extLst>
          </p:cNvPr>
          <p:cNvSpPr>
            <a:spLocks noGrp="1"/>
          </p:cNvSpPr>
          <p:nvPr>
            <p:ph idx="1"/>
          </p:nvPr>
        </p:nvSpPr>
        <p:spPr>
          <a:xfrm>
            <a:off x="677334" y="1739900"/>
            <a:ext cx="8596668" cy="4635499"/>
          </a:xfrm>
        </p:spPr>
        <p:txBody>
          <a:bodyPr>
            <a:normAutofit fontScale="70000" lnSpcReduction="20000"/>
          </a:bodyPr>
          <a:lstStyle/>
          <a:p>
            <a:pPr lvl="0"/>
            <a:r>
              <a:rPr lang="en-US" sz="1700" dirty="0"/>
              <a:t>Campbell, A. (2014). </a:t>
            </a:r>
            <a:r>
              <a:rPr lang="en-US" sz="1700" i="1" dirty="0"/>
              <a:t>Autoimmunity and the Gut</a:t>
            </a:r>
            <a:r>
              <a:rPr lang="en-US" sz="1700" dirty="0"/>
              <a:t> (Vol. 2014). </a:t>
            </a:r>
            <a:r>
              <a:rPr lang="en-US" sz="1700" u="sng" dirty="0">
                <a:hlinkClick r:id="rId2"/>
              </a:rPr>
              <a:t>https://doi.org/10.1155/2014/152428</a:t>
            </a:r>
            <a:r>
              <a:rPr lang="en-US" sz="1700" dirty="0"/>
              <a:t>Panwar, G., Pathan, J., Joshi, A., </a:t>
            </a:r>
            <a:r>
              <a:rPr lang="en-US" sz="1700" dirty="0" err="1"/>
              <a:t>Khuswah</a:t>
            </a:r>
            <a:r>
              <a:rPr lang="en-US" sz="1700" dirty="0"/>
              <a:t>, P. P., Malviya, S., &amp; Kharia, A. (2017). A review of Aromatherapy. </a:t>
            </a:r>
            <a:r>
              <a:rPr lang="en-US" sz="1700" i="1" dirty="0"/>
              <a:t>International Journal of Pharmacy &amp; Life Sciences</a:t>
            </a:r>
            <a:r>
              <a:rPr lang="en-US" sz="1700" dirty="0"/>
              <a:t>, </a:t>
            </a:r>
            <a:r>
              <a:rPr lang="en-US" sz="1700" i="1" dirty="0"/>
              <a:t>8</a:t>
            </a:r>
            <a:r>
              <a:rPr lang="en-US" sz="1700" dirty="0"/>
              <a:t>(5), 49–49. </a:t>
            </a:r>
          </a:p>
          <a:p>
            <a:pPr lvl="0"/>
            <a:r>
              <a:rPr lang="en-US" sz="1700" dirty="0"/>
              <a:t>Castro-Sánchez, A. M., </a:t>
            </a:r>
            <a:r>
              <a:rPr lang="en-US" sz="1700" dirty="0" err="1"/>
              <a:t>Matarán-Peñarrocha</a:t>
            </a:r>
            <a:r>
              <a:rPr lang="en-US" sz="1700" dirty="0"/>
              <a:t>, G. A., </a:t>
            </a:r>
            <a:r>
              <a:rPr lang="en-US" sz="1700" dirty="0" err="1"/>
              <a:t>Granero</a:t>
            </a:r>
            <a:r>
              <a:rPr lang="en-US" sz="1700" dirty="0"/>
              <a:t>-Molina, J., Aguilera-Manrique, G., Quesada-Rubio, J. M., &amp; Moreno-Lorenzo, C. (2011). Benefits of Massage-Myofascial Release Therapy on Pain, Anxiety, Quality of Sleep, Depression, and Quality of Life in Patients with Fibromyalgia. </a:t>
            </a:r>
            <a:r>
              <a:rPr lang="en-US" sz="1700" i="1" dirty="0"/>
              <a:t>Evidence-Based Complementary &amp; Alternative Medicine (ECAM)</a:t>
            </a:r>
            <a:r>
              <a:rPr lang="en-US" sz="1700" dirty="0"/>
              <a:t>, </a:t>
            </a:r>
            <a:r>
              <a:rPr lang="en-US" sz="1700" i="1" dirty="0"/>
              <a:t>8</a:t>
            </a:r>
            <a:r>
              <a:rPr lang="en-US" sz="1700" dirty="0"/>
              <a:t>(1), 1–9.</a:t>
            </a:r>
          </a:p>
          <a:p>
            <a:pPr lvl="0"/>
            <a:r>
              <a:rPr lang="en-US" sz="1700" dirty="0" err="1"/>
              <a:t>Collinge</a:t>
            </a:r>
            <a:r>
              <a:rPr lang="en-US" sz="1700" dirty="0"/>
              <a:t>, W., Wentworth, R., &amp; Sabo, S. (2005). Integrating Complementary Therapies into Community Mental Health Practice: An Exploration. </a:t>
            </a:r>
            <a:r>
              <a:rPr lang="en-US" sz="1700" i="1" dirty="0"/>
              <a:t>Journal of Alternative &amp; Complementary Medicine</a:t>
            </a:r>
            <a:r>
              <a:rPr lang="en-US" sz="1700" dirty="0"/>
              <a:t>, </a:t>
            </a:r>
            <a:r>
              <a:rPr lang="en-US" sz="1700" i="1" dirty="0"/>
              <a:t>11</a:t>
            </a:r>
            <a:r>
              <a:rPr lang="en-US" sz="1700" dirty="0"/>
              <a:t>(3), 569–574. </a:t>
            </a:r>
            <a:r>
              <a:rPr lang="en-US" sz="1700" u="sng" dirty="0">
                <a:hlinkClick r:id="rId3"/>
              </a:rPr>
              <a:t>https://doi.org/10.1089/acm.2005.11.569</a:t>
            </a:r>
            <a:endParaRPr lang="en-US" sz="1700" dirty="0"/>
          </a:p>
          <a:p>
            <a:pPr lvl="0"/>
            <a:r>
              <a:rPr lang="en-US" sz="1700" dirty="0"/>
              <a:t>de Sousa, D. P., de Almeida Soares </a:t>
            </a:r>
            <a:r>
              <a:rPr lang="en-US" sz="1700" dirty="0" err="1"/>
              <a:t>Hocayen</a:t>
            </a:r>
            <a:r>
              <a:rPr lang="en-US" sz="1700" dirty="0"/>
              <a:t>, P., </a:t>
            </a:r>
            <a:r>
              <a:rPr lang="en-US" sz="1700" dirty="0" err="1"/>
              <a:t>Nalone</a:t>
            </a:r>
            <a:r>
              <a:rPr lang="en-US" sz="1700" dirty="0"/>
              <a:t> Andrade, L., &amp; </a:t>
            </a:r>
            <a:r>
              <a:rPr lang="en-US" sz="1700" dirty="0" err="1"/>
              <a:t>Andreatini</a:t>
            </a:r>
            <a:r>
              <a:rPr lang="en-US" sz="1700" dirty="0"/>
              <a:t>, R. (2015). A Systematic Review of the Anxiolytic-Like Effects of Essential Oils in Animal Models. </a:t>
            </a:r>
            <a:r>
              <a:rPr lang="en-US" sz="1700" i="1" dirty="0"/>
              <a:t>Molecules</a:t>
            </a:r>
            <a:r>
              <a:rPr lang="en-US" sz="1700" dirty="0"/>
              <a:t>, </a:t>
            </a:r>
            <a:r>
              <a:rPr lang="en-US" sz="1700" i="1" dirty="0"/>
              <a:t>20</a:t>
            </a:r>
            <a:r>
              <a:rPr lang="en-US" sz="1700" dirty="0"/>
              <a:t>(10), 18620–18660. </a:t>
            </a:r>
            <a:r>
              <a:rPr lang="en-US" sz="1700" u="sng" dirty="0">
                <a:hlinkClick r:id="rId4"/>
              </a:rPr>
              <a:t>https://doi.org/10.3390/molecules201018620</a:t>
            </a:r>
            <a:r>
              <a:rPr lang="en-US" sz="1700" dirty="0"/>
              <a:t> </a:t>
            </a:r>
          </a:p>
          <a:p>
            <a:pPr lvl="0"/>
            <a:r>
              <a:rPr lang="en-US" sz="1700" dirty="0" err="1"/>
              <a:t>Dinan</a:t>
            </a:r>
            <a:r>
              <a:rPr lang="en-US" sz="1700" dirty="0"/>
              <a:t>, T. G., &amp; </a:t>
            </a:r>
            <a:r>
              <a:rPr lang="en-US" sz="1700" dirty="0" err="1"/>
              <a:t>Cryan</a:t>
            </a:r>
            <a:r>
              <a:rPr lang="en-US" sz="1700" dirty="0"/>
              <a:t>, J. F. (2013). Melancholic microbes: a link between gut microbiota and depression? </a:t>
            </a:r>
            <a:r>
              <a:rPr lang="en-US" sz="1700" i="1" dirty="0" err="1"/>
              <a:t>Neurogastroenterology</a:t>
            </a:r>
            <a:r>
              <a:rPr lang="en-US" sz="1700" i="1" dirty="0"/>
              <a:t> &amp; Motility</a:t>
            </a:r>
            <a:r>
              <a:rPr lang="en-US" sz="1700" dirty="0"/>
              <a:t>, </a:t>
            </a:r>
            <a:r>
              <a:rPr lang="en-US" sz="1700" i="1" dirty="0"/>
              <a:t>25</a:t>
            </a:r>
            <a:r>
              <a:rPr lang="en-US" sz="1700" dirty="0"/>
              <a:t>(9), 713–719. </a:t>
            </a:r>
            <a:r>
              <a:rPr lang="en-US" sz="1700" u="sng" dirty="0">
                <a:hlinkClick r:id="rId5"/>
              </a:rPr>
              <a:t>https://doi.org/10.1111/nmo.12198</a:t>
            </a:r>
            <a:endParaRPr lang="en-US" sz="1700" dirty="0"/>
          </a:p>
          <a:p>
            <a:pPr lvl="0"/>
            <a:r>
              <a:rPr lang="en-US" sz="1700" dirty="0" err="1"/>
              <a:t>Dinan</a:t>
            </a:r>
            <a:r>
              <a:rPr lang="en-US" sz="1700" dirty="0"/>
              <a:t>, T. G., &amp; </a:t>
            </a:r>
            <a:r>
              <a:rPr lang="en-US" sz="1700" dirty="0" err="1"/>
              <a:t>Cryan</a:t>
            </a:r>
            <a:r>
              <a:rPr lang="en-US" sz="1700" dirty="0"/>
              <a:t>, J. F. (2016). Mood by microbe: towards clinical translation. </a:t>
            </a:r>
            <a:r>
              <a:rPr lang="en-US" sz="1700" i="1" dirty="0"/>
              <a:t>Genome Medicine</a:t>
            </a:r>
            <a:r>
              <a:rPr lang="en-US" sz="1700" dirty="0"/>
              <a:t>, </a:t>
            </a:r>
            <a:r>
              <a:rPr lang="en-US" sz="1700" i="1" dirty="0"/>
              <a:t>8</a:t>
            </a:r>
            <a:r>
              <a:rPr lang="en-US" sz="1700" dirty="0"/>
              <a:t>, 36. </a:t>
            </a:r>
            <a:r>
              <a:rPr lang="en-US" sz="1700" u="sng" dirty="0">
                <a:hlinkClick r:id="rId6"/>
              </a:rPr>
              <a:t>https://doi.org/10.1186/s13073-016-0292-1</a:t>
            </a:r>
            <a:endParaRPr lang="en-US" sz="1700" dirty="0"/>
          </a:p>
          <a:p>
            <a:pPr lvl="0"/>
            <a:r>
              <a:rPr lang="en-US" sz="1700" dirty="0"/>
              <a:t>Field, T., Diego, M. a., Hernandez-</a:t>
            </a:r>
            <a:r>
              <a:rPr lang="en-US" sz="1700" dirty="0" err="1"/>
              <a:t>Reif</a:t>
            </a:r>
            <a:r>
              <a:rPr lang="en-US" sz="1700" dirty="0"/>
              <a:t>, M., </a:t>
            </a:r>
            <a:r>
              <a:rPr lang="en-US" sz="1700" dirty="0" err="1"/>
              <a:t>Schanberg</a:t>
            </a:r>
            <a:r>
              <a:rPr lang="en-US" sz="1700" dirty="0"/>
              <a:t>, S., &amp; Kuhn, C. (2004). Massage therapy effects on depressed pregnant women. </a:t>
            </a:r>
            <a:r>
              <a:rPr lang="en-US" sz="1700" i="1" dirty="0"/>
              <a:t>Journal of Psychosomatic Obstetrics &amp; Gynecology</a:t>
            </a:r>
            <a:r>
              <a:rPr lang="en-US" sz="1700" dirty="0"/>
              <a:t>, </a:t>
            </a:r>
            <a:r>
              <a:rPr lang="en-US" sz="1700" i="1" dirty="0"/>
              <a:t>25</a:t>
            </a:r>
            <a:r>
              <a:rPr lang="en-US" sz="1700" dirty="0"/>
              <a:t>(2), 115–122. </a:t>
            </a:r>
            <a:r>
              <a:rPr lang="en-US" sz="1700" u="sng" dirty="0">
                <a:hlinkClick r:id="rId7"/>
              </a:rPr>
              <a:t>https://doi.org/10.1080/01674820412331282231</a:t>
            </a:r>
            <a:endParaRPr lang="en-US" sz="1700" dirty="0"/>
          </a:p>
          <a:p>
            <a:pPr lvl="0"/>
            <a:r>
              <a:rPr lang="en-US" sz="1700" dirty="0"/>
              <a:t>Field, T., Grizzle, N., &amp; </a:t>
            </a:r>
            <a:r>
              <a:rPr lang="en-US" sz="1700" dirty="0" err="1"/>
              <a:t>Scafidi</a:t>
            </a:r>
            <a:r>
              <a:rPr lang="en-US" sz="1700" dirty="0"/>
              <a:t>, F. A. (1996). Massage and relaxation therapies’ effects on depressed adolescent mothers. </a:t>
            </a:r>
            <a:r>
              <a:rPr lang="en-US" sz="1700" i="1" dirty="0"/>
              <a:t>Adolescence</a:t>
            </a:r>
            <a:r>
              <a:rPr lang="en-US" sz="1700" dirty="0"/>
              <a:t>, </a:t>
            </a:r>
            <a:r>
              <a:rPr lang="en-US" sz="1700" i="1" dirty="0"/>
              <a:t>31</a:t>
            </a:r>
            <a:r>
              <a:rPr lang="en-US" sz="1700" dirty="0"/>
              <a:t>(124), 903–911.</a:t>
            </a:r>
          </a:p>
          <a:p>
            <a:r>
              <a:rPr lang="en-US" sz="1700" dirty="0"/>
              <a:t>Field, T., </a:t>
            </a:r>
            <a:r>
              <a:rPr lang="en-US" sz="1700" dirty="0" err="1"/>
              <a:t>Schanberg</a:t>
            </a:r>
            <a:r>
              <a:rPr lang="en-US" sz="1700" dirty="0"/>
              <a:t>, S., &amp; Kuhn, C. (1998). Bulimic adolescents benefit from massage therapy. </a:t>
            </a:r>
            <a:r>
              <a:rPr lang="en-US" sz="1700" i="1" dirty="0"/>
              <a:t>Adolescence</a:t>
            </a:r>
            <a:r>
              <a:rPr lang="en-US" sz="1700" dirty="0"/>
              <a:t>, </a:t>
            </a:r>
            <a:r>
              <a:rPr lang="en-US" sz="1700" i="1" dirty="0"/>
              <a:t>33</a:t>
            </a:r>
            <a:r>
              <a:rPr lang="en-US" sz="1700" dirty="0"/>
              <a:t>(131), 555–563.</a:t>
            </a:r>
          </a:p>
          <a:p>
            <a:endParaRPr lang="en-US" sz="1200" dirty="0"/>
          </a:p>
        </p:txBody>
      </p:sp>
    </p:spTree>
    <p:extLst>
      <p:ext uri="{BB962C8B-B14F-4D97-AF65-F5344CB8AC3E}">
        <p14:creationId xmlns:p14="http://schemas.microsoft.com/office/powerpoint/2010/main" val="4627328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3E047-5323-4FA6-89D4-588D21A18895}"/>
              </a:ext>
            </a:extLst>
          </p:cNvPr>
          <p:cNvSpPr>
            <a:spLocks noGrp="1"/>
          </p:cNvSpPr>
          <p:nvPr>
            <p:ph type="title"/>
          </p:nvPr>
        </p:nvSpPr>
        <p:spPr>
          <a:xfrm>
            <a:off x="677334" y="609600"/>
            <a:ext cx="8596668" cy="839372"/>
          </a:xfrm>
        </p:spPr>
        <p:txBody>
          <a:bodyPr anchor="ctr"/>
          <a:lstStyle/>
          <a:p>
            <a:pPr algn="ctr"/>
            <a:r>
              <a:rPr lang="en-US" dirty="0"/>
              <a:t>References Continued</a:t>
            </a:r>
          </a:p>
        </p:txBody>
      </p:sp>
      <p:sp>
        <p:nvSpPr>
          <p:cNvPr id="3" name="Content Placeholder 2">
            <a:extLst>
              <a:ext uri="{FF2B5EF4-FFF2-40B4-BE49-F238E27FC236}">
                <a16:creationId xmlns:a16="http://schemas.microsoft.com/office/drawing/2014/main" id="{5EE407D0-E7DD-4CE4-82C9-F0F1032843A9}"/>
              </a:ext>
            </a:extLst>
          </p:cNvPr>
          <p:cNvSpPr>
            <a:spLocks noGrp="1"/>
          </p:cNvSpPr>
          <p:nvPr>
            <p:ph idx="1"/>
          </p:nvPr>
        </p:nvSpPr>
        <p:spPr>
          <a:xfrm>
            <a:off x="677334" y="1645921"/>
            <a:ext cx="8596668" cy="4965894"/>
          </a:xfrm>
        </p:spPr>
        <p:txBody>
          <a:bodyPr>
            <a:normAutofit fontScale="62500" lnSpcReduction="20000"/>
          </a:bodyPr>
          <a:lstStyle/>
          <a:p>
            <a:pPr lvl="0"/>
            <a:r>
              <a:rPr lang="en-US" sz="1900" dirty="0"/>
              <a:t>Fox, K. R. (1999). The influence of physical activity on mental well-being. </a:t>
            </a:r>
            <a:r>
              <a:rPr lang="en-US" sz="1900" i="1" dirty="0"/>
              <a:t>Public Health Nutrition</a:t>
            </a:r>
            <a:r>
              <a:rPr lang="en-US" sz="1900" dirty="0"/>
              <a:t>, </a:t>
            </a:r>
            <a:r>
              <a:rPr lang="en-US" sz="1900" i="1" dirty="0"/>
              <a:t>2</a:t>
            </a:r>
            <a:r>
              <a:rPr lang="en-US" sz="1900" dirty="0"/>
              <a:t>(3a), 411–418. </a:t>
            </a:r>
            <a:r>
              <a:rPr lang="en-US" sz="1900" u="sng" dirty="0">
                <a:hlinkClick r:id="rId3"/>
              </a:rPr>
              <a:t>https://doi.org/10.1017/S1368980099000567</a:t>
            </a:r>
            <a:endParaRPr lang="en-US" sz="1900" dirty="0"/>
          </a:p>
          <a:p>
            <a:pPr lvl="0"/>
            <a:r>
              <a:rPr lang="en-US" sz="1900" dirty="0"/>
              <a:t>Franco, L., </a:t>
            </a:r>
            <a:r>
              <a:rPr lang="en-US" sz="1900" dirty="0" err="1"/>
              <a:t>Blanck</a:t>
            </a:r>
            <a:r>
              <a:rPr lang="en-US" sz="1900" dirty="0"/>
              <a:t>, T. J. J., Dugan, K., Kline, R., Shanmugam, G., Galotti, A., … </a:t>
            </a:r>
            <a:r>
              <a:rPr lang="en-US" sz="1900" dirty="0" err="1"/>
              <a:t>Wajda</a:t>
            </a:r>
            <a:r>
              <a:rPr lang="en-US" sz="1900" dirty="0"/>
              <a:t>, M. (2016). Both lavender fleur oil and unscented oil aromatherapy reduce preoperative anxiety in breast surgery patients: a randomized trial. </a:t>
            </a:r>
            <a:r>
              <a:rPr lang="en-US" sz="1900" i="1" dirty="0"/>
              <a:t>Journal of Clinical Anesthesia</a:t>
            </a:r>
            <a:r>
              <a:rPr lang="en-US" sz="1900" dirty="0"/>
              <a:t>, </a:t>
            </a:r>
            <a:r>
              <a:rPr lang="en-US" sz="1900" i="1" dirty="0"/>
              <a:t>33</a:t>
            </a:r>
            <a:r>
              <a:rPr lang="en-US" sz="1900" dirty="0"/>
              <a:t>, 243–249. </a:t>
            </a:r>
            <a:r>
              <a:rPr lang="en-US" sz="1900" u="sng" dirty="0">
                <a:hlinkClick r:id="rId4"/>
              </a:rPr>
              <a:t>https://doi.org/10.1016/j.jclinane.2016.02.032</a:t>
            </a:r>
            <a:endParaRPr lang="en-US" sz="1900" dirty="0"/>
          </a:p>
          <a:p>
            <a:pPr lvl="0"/>
            <a:r>
              <a:rPr lang="en-US" sz="1900" dirty="0"/>
              <a:t>Garner B, Phillips LJ, Schmidt HM, </a:t>
            </a:r>
            <a:r>
              <a:rPr lang="en-US" sz="1900" dirty="0" err="1"/>
              <a:t>Markulev</a:t>
            </a:r>
            <a:r>
              <a:rPr lang="en-US" sz="1900" dirty="0"/>
              <a:t> C, O’Connor J, Wood SJ, … </a:t>
            </a:r>
            <a:r>
              <a:rPr lang="en-US" sz="1900" dirty="0" err="1"/>
              <a:t>McGorry</a:t>
            </a:r>
            <a:r>
              <a:rPr lang="en-US" sz="1900" dirty="0"/>
              <a:t> PD. (2008). Pilot study evaluating the effect of massage therapy on stress, anxiety and aggression in a young adult psychiatric inpatient unit. </a:t>
            </a:r>
            <a:r>
              <a:rPr lang="en-US" sz="1900" i="1" dirty="0"/>
              <a:t>Australian &amp; New Zealand Journal of Psychiatry</a:t>
            </a:r>
            <a:r>
              <a:rPr lang="en-US" sz="1900" dirty="0"/>
              <a:t>, </a:t>
            </a:r>
            <a:r>
              <a:rPr lang="en-US" sz="1900" i="1" dirty="0"/>
              <a:t>42</a:t>
            </a:r>
            <a:r>
              <a:rPr lang="en-US" sz="1900" dirty="0"/>
              <a:t>(5), 414–422.</a:t>
            </a:r>
          </a:p>
          <a:p>
            <a:pPr lvl="0"/>
            <a:r>
              <a:rPr lang="en-US" sz="1900" dirty="0"/>
              <a:t>Goes, T. C., </a:t>
            </a:r>
            <a:r>
              <a:rPr lang="en-US" sz="1900" dirty="0" err="1"/>
              <a:t>Ursulino</a:t>
            </a:r>
            <a:r>
              <a:rPr lang="en-US" sz="1900" dirty="0"/>
              <a:t>, F. R. C., Almeida-Souza, T. H., Alves, P. B., &amp; Teixeira-Silva, F. (2015). Effect of Lemongrass Aroma on Experimental Anxiety in Humans. </a:t>
            </a:r>
            <a:r>
              <a:rPr lang="en-US" sz="1900" i="1" dirty="0"/>
              <a:t>Journal of Alternative &amp; Complementary Medicine</a:t>
            </a:r>
            <a:r>
              <a:rPr lang="en-US" sz="1900" dirty="0"/>
              <a:t>, </a:t>
            </a:r>
            <a:r>
              <a:rPr lang="en-US" sz="1900" i="1" dirty="0"/>
              <a:t>21</a:t>
            </a:r>
            <a:r>
              <a:rPr lang="en-US" sz="1900" dirty="0"/>
              <a:t>(12), 766–773. </a:t>
            </a:r>
            <a:r>
              <a:rPr lang="en-US" sz="1900" u="sng" dirty="0">
                <a:hlinkClick r:id="rId5"/>
              </a:rPr>
              <a:t>https://doi.org/10.1089/acm.2015.0099</a:t>
            </a:r>
            <a:endParaRPr lang="en-US" sz="1900" dirty="0"/>
          </a:p>
          <a:p>
            <a:pPr lvl="0"/>
            <a:r>
              <a:rPr lang="en-US" sz="1900" dirty="0"/>
              <a:t>Griffiths, A., </a:t>
            </a:r>
            <a:r>
              <a:rPr lang="en-US" sz="1900" dirty="0" err="1"/>
              <a:t>Kouvonen</a:t>
            </a:r>
            <a:r>
              <a:rPr lang="en-US" sz="1900" dirty="0"/>
              <a:t>, A., </a:t>
            </a:r>
            <a:r>
              <a:rPr lang="en-US" sz="1900" dirty="0" err="1"/>
              <a:t>Pentti</a:t>
            </a:r>
            <a:r>
              <a:rPr lang="en-US" sz="1900" dirty="0"/>
              <a:t>, J., </a:t>
            </a:r>
            <a:r>
              <a:rPr lang="en-US" sz="1900" dirty="0" err="1"/>
              <a:t>Oksanen</a:t>
            </a:r>
            <a:r>
              <a:rPr lang="en-US" sz="1900" dirty="0"/>
              <a:t>, T., Virtanen, M., </a:t>
            </a:r>
            <a:r>
              <a:rPr lang="en-US" sz="1900" dirty="0" err="1"/>
              <a:t>Salo</a:t>
            </a:r>
            <a:r>
              <a:rPr lang="en-US" sz="1900" dirty="0"/>
              <a:t>, P., … </a:t>
            </a:r>
            <a:r>
              <a:rPr lang="en-US" sz="1900" dirty="0" err="1"/>
              <a:t>Vahtera</a:t>
            </a:r>
            <a:r>
              <a:rPr lang="en-US" sz="1900" dirty="0"/>
              <a:t>, J. (2014). Association of physical activity with future mental health in older, mid-life and younger women. </a:t>
            </a:r>
            <a:r>
              <a:rPr lang="en-US" sz="1900" i="1" dirty="0"/>
              <a:t>European Journal of Public Health</a:t>
            </a:r>
            <a:r>
              <a:rPr lang="en-US" sz="1900" dirty="0"/>
              <a:t>, </a:t>
            </a:r>
            <a:r>
              <a:rPr lang="en-US" sz="1900" i="1" dirty="0"/>
              <a:t>24</a:t>
            </a:r>
            <a:r>
              <a:rPr lang="en-US" sz="1900" dirty="0"/>
              <a:t>(5), 813–818.</a:t>
            </a:r>
          </a:p>
          <a:p>
            <a:pPr lvl="0"/>
            <a:r>
              <a:rPr lang="en-US" sz="1900" dirty="0" err="1"/>
              <a:t>Grunebaum</a:t>
            </a:r>
            <a:r>
              <a:rPr lang="en-US" sz="1900" dirty="0"/>
              <a:t>, L. D., Murdock, J., </a:t>
            </a:r>
            <a:r>
              <a:rPr lang="en-US" sz="1900" dirty="0" err="1"/>
              <a:t>Castanedo-Tardan</a:t>
            </a:r>
            <a:r>
              <a:rPr lang="en-US" sz="1900" dirty="0"/>
              <a:t>, M. P., &amp; Baumann, L. S. (2011). Effects of lavender olfactory input on cosmetic procedures. </a:t>
            </a:r>
            <a:r>
              <a:rPr lang="en-US" sz="1900" i="1" dirty="0"/>
              <a:t>Journal of Cosmetic Dermatology</a:t>
            </a:r>
            <a:r>
              <a:rPr lang="en-US" sz="1900" dirty="0"/>
              <a:t>, </a:t>
            </a:r>
            <a:r>
              <a:rPr lang="en-US" sz="1900" i="1" dirty="0"/>
              <a:t>10</a:t>
            </a:r>
            <a:r>
              <a:rPr lang="en-US" sz="1900" dirty="0"/>
              <a:t>(2), 89–93. </a:t>
            </a:r>
            <a:r>
              <a:rPr lang="en-US" sz="1900" u="sng" dirty="0">
                <a:hlinkClick r:id="rId6"/>
              </a:rPr>
              <a:t>https://doi.org/10.1111/j.1473-2165.2011.00554.x</a:t>
            </a:r>
            <a:endParaRPr lang="en-US" sz="1900" dirty="0"/>
          </a:p>
          <a:p>
            <a:pPr lvl="0"/>
            <a:r>
              <a:rPr lang="en-US" sz="1900" dirty="0"/>
              <a:t>Hughes D, Ladas E, Rooney D, &amp; Kelly K. (2008). Massage therapy as a supportive care intervention for children with cancer. </a:t>
            </a:r>
            <a:r>
              <a:rPr lang="en-US" sz="1900" i="1" dirty="0"/>
              <a:t>Oncology Nursing Forum</a:t>
            </a:r>
            <a:r>
              <a:rPr lang="en-US" sz="1900" dirty="0"/>
              <a:t>, </a:t>
            </a:r>
            <a:r>
              <a:rPr lang="en-US" sz="1900" i="1" dirty="0"/>
              <a:t>35</a:t>
            </a:r>
            <a:r>
              <a:rPr lang="en-US" sz="1900" dirty="0"/>
              <a:t>(3), 431–442. </a:t>
            </a:r>
            <a:r>
              <a:rPr lang="en-US" sz="1900" u="sng" dirty="0">
                <a:hlinkClick r:id="rId7"/>
              </a:rPr>
              <a:t>https://doi.org/10.1188/08.ONF.431-442</a:t>
            </a:r>
            <a:endParaRPr lang="en-US" sz="1900" u="sng" dirty="0"/>
          </a:p>
          <a:p>
            <a:pPr lvl="0"/>
            <a:r>
              <a:rPr lang="en-US" sz="1900" dirty="0"/>
              <a:t>Increased IgA and IgM responses against gut commensals in chronic depression: Further evidence for increased bacterial translocation or leaky gut - Journal of Affective Disorders. (n.d.). Retrieved February 26, 2018, from </a:t>
            </a:r>
            <a:r>
              <a:rPr lang="en-US" sz="1900" u="sng" dirty="0">
                <a:hlinkClick r:id="rId8"/>
              </a:rPr>
              <a:t>http://www.jad-journal.com/article/S0165-0327(12)00137-1/abstract</a:t>
            </a:r>
            <a:endParaRPr lang="en-US" sz="1900" dirty="0"/>
          </a:p>
          <a:p>
            <a:pPr lvl="0"/>
            <a:r>
              <a:rPr lang="en-US" sz="1900" dirty="0"/>
              <a:t>Jiang, H., Ling, Z., Zhang, Y., Mao, H., Ma, Z., Yin, Y., … </a:t>
            </a:r>
            <a:r>
              <a:rPr lang="en-US" sz="1900" dirty="0" err="1"/>
              <a:t>Ruan</a:t>
            </a:r>
            <a:r>
              <a:rPr lang="en-US" sz="1900" dirty="0"/>
              <a:t>, B. (2015). Altered fecal microbiota composition in patients with major depressive disorder. </a:t>
            </a:r>
            <a:r>
              <a:rPr lang="en-US" sz="1900" i="1" dirty="0"/>
              <a:t>Brain, Behavior, and Immunity</a:t>
            </a:r>
            <a:r>
              <a:rPr lang="en-US" sz="1900" dirty="0"/>
              <a:t>, </a:t>
            </a:r>
            <a:r>
              <a:rPr lang="en-US" sz="1900" i="1" dirty="0"/>
              <a:t>48</a:t>
            </a:r>
            <a:r>
              <a:rPr lang="en-US" sz="1900" dirty="0"/>
              <a:t>, 186–194. </a:t>
            </a:r>
            <a:r>
              <a:rPr lang="en-US" sz="1900" u="sng" dirty="0">
                <a:hlinkClick r:id="rId9"/>
              </a:rPr>
              <a:t>https://doi.org/10.1016/j.bbi.2015.03.016</a:t>
            </a:r>
            <a:endParaRPr lang="en-US" sz="1900" dirty="0"/>
          </a:p>
          <a:p>
            <a:pPr marL="0" indent="0">
              <a:buNone/>
            </a:pPr>
            <a:endParaRPr lang="en-US" sz="1900" dirty="0"/>
          </a:p>
          <a:p>
            <a:endParaRPr lang="en-US" sz="1200" dirty="0"/>
          </a:p>
        </p:txBody>
      </p:sp>
    </p:spTree>
    <p:extLst>
      <p:ext uri="{BB962C8B-B14F-4D97-AF65-F5344CB8AC3E}">
        <p14:creationId xmlns:p14="http://schemas.microsoft.com/office/powerpoint/2010/main" val="15954141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64A75-8C27-420E-8160-47762D15FA4B}"/>
              </a:ext>
            </a:extLst>
          </p:cNvPr>
          <p:cNvSpPr>
            <a:spLocks noGrp="1"/>
          </p:cNvSpPr>
          <p:nvPr>
            <p:ph type="title"/>
          </p:nvPr>
        </p:nvSpPr>
        <p:spPr>
          <a:xfrm>
            <a:off x="677334" y="370449"/>
            <a:ext cx="8596668" cy="923778"/>
          </a:xfrm>
        </p:spPr>
        <p:txBody>
          <a:bodyPr anchor="ctr"/>
          <a:lstStyle/>
          <a:p>
            <a:pPr algn="ctr"/>
            <a:r>
              <a:rPr lang="en-US" dirty="0"/>
              <a:t>References Continued</a:t>
            </a:r>
          </a:p>
        </p:txBody>
      </p:sp>
      <p:sp>
        <p:nvSpPr>
          <p:cNvPr id="3" name="Content Placeholder 2">
            <a:extLst>
              <a:ext uri="{FF2B5EF4-FFF2-40B4-BE49-F238E27FC236}">
                <a16:creationId xmlns:a16="http://schemas.microsoft.com/office/drawing/2014/main" id="{91649AC4-BF14-4BEA-894E-4E4E4046143D}"/>
              </a:ext>
            </a:extLst>
          </p:cNvPr>
          <p:cNvSpPr>
            <a:spLocks noGrp="1"/>
          </p:cNvSpPr>
          <p:nvPr>
            <p:ph idx="1"/>
          </p:nvPr>
        </p:nvSpPr>
        <p:spPr>
          <a:xfrm>
            <a:off x="677334" y="1512275"/>
            <a:ext cx="8596668" cy="5345724"/>
          </a:xfrm>
        </p:spPr>
        <p:txBody>
          <a:bodyPr>
            <a:normAutofit fontScale="40000" lnSpcReduction="20000"/>
          </a:bodyPr>
          <a:lstStyle/>
          <a:p>
            <a:pPr marL="0" indent="0">
              <a:buNone/>
            </a:pPr>
            <a:endParaRPr lang="en-US" sz="1200" dirty="0"/>
          </a:p>
          <a:p>
            <a:pPr lvl="0"/>
            <a:r>
              <a:rPr lang="en-US" sz="3000" dirty="0"/>
              <a:t>JIMBO Daiki, KIMURA Yuki, TANIGUCHI </a:t>
            </a:r>
            <a:r>
              <a:rPr lang="en-US" sz="3000" dirty="0" err="1"/>
              <a:t>Miyako</a:t>
            </a:r>
            <a:r>
              <a:rPr lang="en-US" sz="3000" dirty="0"/>
              <a:t>, INOUE Masashi, &amp; URAKAMI </a:t>
            </a:r>
            <a:r>
              <a:rPr lang="en-US" sz="3000" dirty="0" err="1"/>
              <a:t>Katsuya</a:t>
            </a:r>
            <a:r>
              <a:rPr lang="en-US" sz="3000" dirty="0"/>
              <a:t>. (2010). Effect of aromatherapy on patients with Alzheimer’s disease. </a:t>
            </a:r>
            <a:r>
              <a:rPr lang="en-US" sz="3000" i="1" dirty="0" err="1"/>
              <a:t>Psychogeriatrics</a:t>
            </a:r>
            <a:r>
              <a:rPr lang="en-US" sz="3000" dirty="0"/>
              <a:t>, </a:t>
            </a:r>
            <a:r>
              <a:rPr lang="en-US" sz="3000" i="1" dirty="0"/>
              <a:t>9</a:t>
            </a:r>
            <a:r>
              <a:rPr lang="en-US" sz="3000" dirty="0"/>
              <a:t>(4), 173–179. </a:t>
            </a:r>
            <a:r>
              <a:rPr lang="en-US" sz="3000" u="sng" dirty="0">
                <a:hlinkClick r:id="rId2"/>
              </a:rPr>
              <a:t>https://doi.org/10.1111/j.1479-8301.2009.00299.x</a:t>
            </a:r>
            <a:endParaRPr lang="en-US" sz="3000" dirty="0"/>
          </a:p>
          <a:p>
            <a:pPr lvl="0"/>
            <a:r>
              <a:rPr lang="en-US" sz="3000" dirty="0"/>
              <a:t>Kapoor, S. (2008). Clinical applications of massage therapy for the management of psychiatric disorders besides anxiety. </a:t>
            </a:r>
            <a:r>
              <a:rPr lang="en-US" sz="3000" i="1" dirty="0"/>
              <a:t>Australian &amp; New Zealand Journal of Psychiatry</a:t>
            </a:r>
            <a:r>
              <a:rPr lang="en-US" sz="3000" dirty="0"/>
              <a:t>, </a:t>
            </a:r>
            <a:r>
              <a:rPr lang="en-US" sz="3000" i="1" dirty="0"/>
              <a:t>42</a:t>
            </a:r>
            <a:r>
              <a:rPr lang="en-US" sz="3000" dirty="0"/>
              <a:t>(11), 993–993. </a:t>
            </a:r>
            <a:r>
              <a:rPr lang="en-US" sz="3000" dirty="0" err="1"/>
              <a:t>Gholami-Motlagh</a:t>
            </a:r>
            <a:r>
              <a:rPr lang="en-US" sz="3000" dirty="0"/>
              <a:t>, F., </a:t>
            </a:r>
            <a:r>
              <a:rPr lang="en-US" sz="3000" dirty="0" err="1"/>
              <a:t>Jouzi</a:t>
            </a:r>
            <a:r>
              <a:rPr lang="en-US" sz="3000" dirty="0"/>
              <a:t>, M., &amp; </a:t>
            </a:r>
            <a:r>
              <a:rPr lang="en-US" sz="3000" dirty="0" err="1"/>
              <a:t>Soleymani</a:t>
            </a:r>
            <a:r>
              <a:rPr lang="en-US" sz="3000" dirty="0"/>
              <a:t>, B. (2016). Comparing the effects of two Swedish massage techniques on the vital signs and anxiety of healthy women. </a:t>
            </a:r>
            <a:r>
              <a:rPr lang="en-US" sz="3000" i="1" dirty="0"/>
              <a:t>Iranian Journal of Nursing &amp; Midwifery Research</a:t>
            </a:r>
            <a:r>
              <a:rPr lang="en-US" sz="3000" dirty="0"/>
              <a:t>, </a:t>
            </a:r>
            <a:r>
              <a:rPr lang="en-US" sz="3000" i="1" dirty="0"/>
              <a:t>21</a:t>
            </a:r>
            <a:r>
              <a:rPr lang="en-US" sz="3000" dirty="0"/>
              <a:t>(4), 402–409. </a:t>
            </a:r>
            <a:r>
              <a:rPr lang="en-US" sz="3000" u="sng" dirty="0">
                <a:hlinkClick r:id="rId3"/>
              </a:rPr>
              <a:t>https://doi.org/10.4103/1735-9066.185584</a:t>
            </a:r>
            <a:endParaRPr lang="en-US" sz="3000" dirty="0"/>
          </a:p>
          <a:p>
            <a:pPr lvl="0"/>
            <a:r>
              <a:rPr lang="en-US" sz="3000" dirty="0"/>
              <a:t>Kim, D.-W., Lee, D. W., Schreiber, J., </a:t>
            </a:r>
            <a:r>
              <a:rPr lang="en-US" sz="3000" dirty="0" err="1"/>
              <a:t>Im</a:t>
            </a:r>
            <a:r>
              <a:rPr lang="en-US" sz="3000" dirty="0"/>
              <a:t>, C.-H., &amp; Kim, H. (2016). Integrative Evaluation of Automated Massage Combined with Thermotherapy: Physical, Physiological, and Psychological Viewpoints. </a:t>
            </a:r>
            <a:r>
              <a:rPr lang="en-US" sz="3000" i="1" dirty="0"/>
              <a:t>BioMed Research International</a:t>
            </a:r>
            <a:r>
              <a:rPr lang="en-US" sz="3000" dirty="0"/>
              <a:t>, </a:t>
            </a:r>
            <a:r>
              <a:rPr lang="en-US" sz="3000" i="1" dirty="0"/>
              <a:t>2016</a:t>
            </a:r>
            <a:r>
              <a:rPr lang="en-US" sz="3000" dirty="0"/>
              <a:t>, 1–8. </a:t>
            </a:r>
            <a:r>
              <a:rPr lang="en-US" sz="3000" u="sng" dirty="0">
                <a:hlinkClick r:id="rId4"/>
              </a:rPr>
              <a:t>https://doi.org/10.1155/2016/2826905</a:t>
            </a:r>
            <a:endParaRPr lang="en-US" sz="3000" dirty="0"/>
          </a:p>
          <a:p>
            <a:pPr lvl="0"/>
            <a:r>
              <a:rPr lang="en-US" sz="3000" dirty="0"/>
              <a:t>Lawrence, K., &amp; Hyde, J. (2017). Microbiome restoration diet improves digestion, cognition and physical and emotional wellbeing. </a:t>
            </a:r>
            <a:r>
              <a:rPr lang="en-US" sz="3000" i="1" dirty="0" err="1"/>
              <a:t>Plos</a:t>
            </a:r>
            <a:r>
              <a:rPr lang="en-US" sz="3000" i="1" dirty="0"/>
              <a:t> One</a:t>
            </a:r>
            <a:r>
              <a:rPr lang="en-US" sz="3000" dirty="0"/>
              <a:t>, </a:t>
            </a:r>
            <a:r>
              <a:rPr lang="en-US" sz="3000" i="1" dirty="0"/>
              <a:t>12</a:t>
            </a:r>
            <a:r>
              <a:rPr lang="en-US" sz="3000" dirty="0"/>
              <a:t>(6), e0179017–e0179017. </a:t>
            </a:r>
            <a:r>
              <a:rPr lang="en-US" sz="3000" u="sng" dirty="0">
                <a:hlinkClick r:id="rId5"/>
              </a:rPr>
              <a:t>https://doi.org/10.1371/journal.pone.0179017</a:t>
            </a:r>
            <a:endParaRPr lang="en-US" sz="3000" dirty="0"/>
          </a:p>
          <a:p>
            <a:pPr lvl="0"/>
            <a:r>
              <a:rPr lang="en-US" sz="3000" dirty="0" err="1"/>
              <a:t>Lehrner</a:t>
            </a:r>
            <a:r>
              <a:rPr lang="en-US" sz="3000" dirty="0"/>
              <a:t>, J., </a:t>
            </a:r>
            <a:r>
              <a:rPr lang="en-US" sz="3000" dirty="0" err="1"/>
              <a:t>Marwinski</a:t>
            </a:r>
            <a:r>
              <a:rPr lang="en-US" sz="3000" dirty="0"/>
              <a:t>, G., Lehr, S., </a:t>
            </a:r>
            <a:r>
              <a:rPr lang="en-US" sz="3000" dirty="0" err="1"/>
              <a:t>Johren</a:t>
            </a:r>
            <a:r>
              <a:rPr lang="en-US" sz="3000" dirty="0"/>
              <a:t>, P., &amp; </a:t>
            </a:r>
            <a:r>
              <a:rPr lang="en-US" sz="3000" dirty="0" err="1"/>
              <a:t>Deecke</a:t>
            </a:r>
            <a:r>
              <a:rPr lang="en-US" sz="3000" dirty="0"/>
              <a:t>, L. (2005). Ambient odors of orange and lavender reduce anxiety and improve mood in a dental office. </a:t>
            </a:r>
            <a:r>
              <a:rPr lang="en-US" sz="3000" i="1" dirty="0"/>
              <a:t>Physiology &amp; Behavior</a:t>
            </a:r>
            <a:r>
              <a:rPr lang="en-US" sz="3000" dirty="0"/>
              <a:t>, </a:t>
            </a:r>
            <a:r>
              <a:rPr lang="en-US" sz="3000" i="1" dirty="0"/>
              <a:t>86</a:t>
            </a:r>
            <a:r>
              <a:rPr lang="en-US" sz="3000" dirty="0"/>
              <a:t>(1/2), 92–95. </a:t>
            </a:r>
            <a:r>
              <a:rPr lang="en-US" sz="3000" u="sng" dirty="0">
                <a:hlinkClick r:id="rId6"/>
              </a:rPr>
              <a:t>https://doi.org/10.1016/j.physbeh.2005.06.031</a:t>
            </a:r>
            <a:endParaRPr lang="en-US" sz="3000" dirty="0"/>
          </a:p>
          <a:p>
            <a:pPr lvl="0"/>
            <a:r>
              <a:rPr lang="en-US" sz="3000" dirty="0" err="1"/>
              <a:t>Lindegård</a:t>
            </a:r>
            <a:r>
              <a:rPr lang="en-US" sz="3000" dirty="0"/>
              <a:t>, A., </a:t>
            </a:r>
            <a:r>
              <a:rPr lang="en-US" sz="3000" dirty="0" err="1"/>
              <a:t>Jonsdottir</a:t>
            </a:r>
            <a:r>
              <a:rPr lang="en-US" sz="3000" dirty="0"/>
              <a:t>, I. H., </a:t>
            </a:r>
            <a:r>
              <a:rPr lang="en-US" sz="3000" dirty="0" err="1"/>
              <a:t>Börjesson</a:t>
            </a:r>
            <a:r>
              <a:rPr lang="en-US" sz="3000" dirty="0"/>
              <a:t>, M., </a:t>
            </a:r>
            <a:r>
              <a:rPr lang="en-US" sz="3000" dirty="0" err="1"/>
              <a:t>Lindwall</a:t>
            </a:r>
            <a:r>
              <a:rPr lang="en-US" sz="3000" dirty="0"/>
              <a:t>, M., &amp; Gerber, M. (2015). Changes in mental health in compliers and non-compliers with physical activity recommendations in patients with stress-related exhaustion. </a:t>
            </a:r>
            <a:r>
              <a:rPr lang="en-US" sz="3000" i="1" dirty="0"/>
              <a:t>BMC Psychiatry</a:t>
            </a:r>
            <a:r>
              <a:rPr lang="en-US" sz="3000" dirty="0"/>
              <a:t>, </a:t>
            </a:r>
            <a:r>
              <a:rPr lang="en-US" sz="3000" i="1" dirty="0"/>
              <a:t>15</a:t>
            </a:r>
            <a:r>
              <a:rPr lang="en-US" sz="3000" dirty="0"/>
              <a:t>. Retrieved from </a:t>
            </a:r>
            <a:r>
              <a:rPr lang="en-US" sz="3000" u="sng" dirty="0">
                <a:hlinkClick r:id="rId7"/>
              </a:rPr>
              <a:t>http://search.ebscohost.com/login.aspx?direct=true&amp;db=psyh&amp;AN=2015-50627-001&amp;site=ehost-live</a:t>
            </a:r>
            <a:endParaRPr lang="en-US" sz="3000" dirty="0"/>
          </a:p>
          <a:p>
            <a:pPr lvl="0"/>
            <a:r>
              <a:rPr lang="en-US" sz="3000" dirty="0" err="1"/>
              <a:t>Mamtani</a:t>
            </a:r>
            <a:r>
              <a:rPr lang="en-US" sz="3000" dirty="0"/>
              <a:t>, R., &amp; Cimino, A. (2002). A Primer of Complementary and Alternative Medicine and Its Relevance in the Treatment of Mental Health Problems. </a:t>
            </a:r>
            <a:r>
              <a:rPr lang="en-US" sz="3000" i="1" dirty="0"/>
              <a:t>Psychiatric Quarterly</a:t>
            </a:r>
            <a:r>
              <a:rPr lang="en-US" sz="3000" dirty="0"/>
              <a:t>, </a:t>
            </a:r>
            <a:r>
              <a:rPr lang="en-US" sz="3000" i="1" dirty="0"/>
              <a:t>73</a:t>
            </a:r>
            <a:r>
              <a:rPr lang="en-US" sz="3000" dirty="0"/>
              <a:t>(4), 367–381.</a:t>
            </a:r>
          </a:p>
          <a:p>
            <a:pPr lvl="0"/>
            <a:r>
              <a:rPr lang="en-US" sz="3000" dirty="0"/>
              <a:t>Mason, O. J., &amp; Holt, R. (2012). Mental health and physical activity interventions: A review of the qualitative literature. </a:t>
            </a:r>
            <a:r>
              <a:rPr lang="en-US" sz="3000" i="1" dirty="0"/>
              <a:t>Journal of Mental Health</a:t>
            </a:r>
            <a:r>
              <a:rPr lang="en-US" sz="3000" dirty="0"/>
              <a:t>, </a:t>
            </a:r>
            <a:r>
              <a:rPr lang="en-US" sz="3000" i="1" dirty="0"/>
              <a:t>21</a:t>
            </a:r>
            <a:r>
              <a:rPr lang="en-US" sz="3000" dirty="0"/>
              <a:t>(3), 274–284. </a:t>
            </a:r>
            <a:r>
              <a:rPr lang="en-US" sz="3000" u="sng" dirty="0">
                <a:hlinkClick r:id="rId8"/>
              </a:rPr>
              <a:t>https://doi.org/10.3109/09638237.2011.648344</a:t>
            </a:r>
            <a:endParaRPr lang="en-US" sz="3000" dirty="0"/>
          </a:p>
          <a:p>
            <a:pPr marL="0" indent="0">
              <a:buNone/>
            </a:pPr>
            <a:endParaRPr lang="en-US" sz="1200" dirty="0"/>
          </a:p>
        </p:txBody>
      </p:sp>
    </p:spTree>
    <p:extLst>
      <p:ext uri="{BB962C8B-B14F-4D97-AF65-F5344CB8AC3E}">
        <p14:creationId xmlns:p14="http://schemas.microsoft.com/office/powerpoint/2010/main" val="17013398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7D0E0-CC18-4D43-88FF-E281B29AB765}"/>
              </a:ext>
            </a:extLst>
          </p:cNvPr>
          <p:cNvSpPr>
            <a:spLocks noGrp="1"/>
          </p:cNvSpPr>
          <p:nvPr>
            <p:ph type="title"/>
          </p:nvPr>
        </p:nvSpPr>
        <p:spPr>
          <a:xfrm>
            <a:off x="677334" y="609600"/>
            <a:ext cx="8596668" cy="839372"/>
          </a:xfrm>
        </p:spPr>
        <p:txBody>
          <a:bodyPr anchor="ctr"/>
          <a:lstStyle/>
          <a:p>
            <a:pPr algn="ctr"/>
            <a:r>
              <a:rPr lang="en-US" dirty="0"/>
              <a:t>References Continued</a:t>
            </a:r>
          </a:p>
        </p:txBody>
      </p:sp>
      <p:sp>
        <p:nvSpPr>
          <p:cNvPr id="3" name="Content Placeholder 2">
            <a:extLst>
              <a:ext uri="{FF2B5EF4-FFF2-40B4-BE49-F238E27FC236}">
                <a16:creationId xmlns:a16="http://schemas.microsoft.com/office/drawing/2014/main" id="{92AC5E17-4A4A-4402-A4B6-E1B65C454672}"/>
              </a:ext>
            </a:extLst>
          </p:cNvPr>
          <p:cNvSpPr>
            <a:spLocks noGrp="1"/>
          </p:cNvSpPr>
          <p:nvPr>
            <p:ph idx="1"/>
          </p:nvPr>
        </p:nvSpPr>
        <p:spPr>
          <a:xfrm>
            <a:off x="677334" y="1659988"/>
            <a:ext cx="8596668" cy="4712677"/>
          </a:xfrm>
        </p:spPr>
        <p:txBody>
          <a:bodyPr>
            <a:normAutofit fontScale="62500" lnSpcReduction="20000"/>
          </a:bodyPr>
          <a:lstStyle/>
          <a:p>
            <a:pPr lvl="0"/>
            <a:r>
              <a:rPr lang="en-US" sz="1900" dirty="0"/>
              <a:t>Matsumoto, T., Kimura, T., &amp; Hayashi, T. (2016). Aromatic effects of a Japanese citrus fruit—yuzu (Citrus </a:t>
            </a:r>
            <a:r>
              <a:rPr lang="en-US" sz="1900" dirty="0" err="1"/>
              <a:t>junos</a:t>
            </a:r>
            <a:r>
              <a:rPr lang="en-US" sz="1900" dirty="0"/>
              <a:t> </a:t>
            </a:r>
            <a:r>
              <a:rPr lang="en-US" sz="1900" dirty="0" err="1"/>
              <a:t>Sieb</a:t>
            </a:r>
            <a:r>
              <a:rPr lang="en-US" sz="1900" dirty="0"/>
              <a:t>. ex Tanaka)—on </a:t>
            </a:r>
            <a:r>
              <a:rPr lang="en-US" sz="1900" dirty="0" err="1"/>
              <a:t>psychoemotional</a:t>
            </a:r>
            <a:r>
              <a:rPr lang="en-US" sz="1900" dirty="0"/>
              <a:t> states and autonomic nervous system activity during the menstrual cycle: a single-blind randomized controlled crossover study. </a:t>
            </a:r>
            <a:r>
              <a:rPr lang="en-US" sz="1900" i="1" dirty="0" err="1"/>
              <a:t>BioPsychoSocial</a:t>
            </a:r>
            <a:r>
              <a:rPr lang="en-US" sz="1900" i="1" dirty="0"/>
              <a:t> Medicine</a:t>
            </a:r>
            <a:r>
              <a:rPr lang="en-US" sz="1900" dirty="0"/>
              <a:t>, </a:t>
            </a:r>
            <a:r>
              <a:rPr lang="en-US" sz="1900" i="1" dirty="0"/>
              <a:t>10</a:t>
            </a:r>
            <a:r>
              <a:rPr lang="en-US" sz="1900" dirty="0"/>
              <a:t>, 11. </a:t>
            </a:r>
            <a:r>
              <a:rPr lang="en-US" sz="1900" u="sng" dirty="0">
                <a:hlinkClick r:id="rId2"/>
              </a:rPr>
              <a:t>https://doi.org/10.1186/s13030-016-0063-7</a:t>
            </a:r>
            <a:endParaRPr lang="en-US" sz="1900" dirty="0"/>
          </a:p>
          <a:p>
            <a:pPr lvl="0"/>
            <a:r>
              <a:rPr lang="en-US" sz="1900" dirty="0"/>
              <a:t>McCaffrey R, Thomas DJ, &amp; </a:t>
            </a:r>
            <a:r>
              <a:rPr lang="en-US" sz="1900" dirty="0" err="1"/>
              <a:t>Kinzelman</a:t>
            </a:r>
            <a:r>
              <a:rPr lang="en-US" sz="1900" dirty="0"/>
              <a:t> AO. (2009). The effects of lavender and rosemary essential oils on test-taking anxiety among graduate nursing students. </a:t>
            </a:r>
            <a:r>
              <a:rPr lang="en-US" sz="1900" i="1" dirty="0"/>
              <a:t>Holistic Nursing Practice</a:t>
            </a:r>
            <a:r>
              <a:rPr lang="en-US" sz="1900" dirty="0"/>
              <a:t>, </a:t>
            </a:r>
            <a:r>
              <a:rPr lang="en-US" sz="1900" i="1" dirty="0"/>
              <a:t>23</a:t>
            </a:r>
            <a:r>
              <a:rPr lang="en-US" sz="1900" dirty="0"/>
              <a:t>(2), 88–93. </a:t>
            </a:r>
            <a:r>
              <a:rPr lang="en-US" sz="1900" u="sng" dirty="0">
                <a:hlinkClick r:id="rId3"/>
              </a:rPr>
              <a:t>https://doi.org/10.1097/HNP.0b013e3181a110aa</a:t>
            </a:r>
            <a:endParaRPr lang="en-US" sz="1900" dirty="0"/>
          </a:p>
          <a:p>
            <a:pPr lvl="0"/>
            <a:r>
              <a:rPr lang="en-US" sz="1900" dirty="0"/>
              <a:t>Mika, A., Day, H. E. W., Martinez, A., </a:t>
            </a:r>
            <a:r>
              <a:rPr lang="en-US" sz="1900" dirty="0" err="1"/>
              <a:t>Rumian</a:t>
            </a:r>
            <a:r>
              <a:rPr lang="en-US" sz="1900" dirty="0"/>
              <a:t>, N. L., Greenwood, B. N., </a:t>
            </a:r>
            <a:r>
              <a:rPr lang="en-US" sz="1900" dirty="0" err="1"/>
              <a:t>Chichlowski</a:t>
            </a:r>
            <a:r>
              <a:rPr lang="en-US" sz="1900" dirty="0"/>
              <a:t>, M., … </a:t>
            </a:r>
            <a:r>
              <a:rPr lang="en-US" sz="1900" dirty="0" err="1"/>
              <a:t>Fleshner</a:t>
            </a:r>
            <a:r>
              <a:rPr lang="en-US" sz="1900" dirty="0"/>
              <a:t>, M. (2017). Early life diets with prebiotics and bioactive milk fractions attenuate the impact of stress on learned helplessness </a:t>
            </a:r>
            <a:r>
              <a:rPr lang="en-US" sz="1900" dirty="0" err="1"/>
              <a:t>behaviours</a:t>
            </a:r>
            <a:r>
              <a:rPr lang="en-US" sz="1900" dirty="0"/>
              <a:t> and alter gene expression within neural circuits important for stress resistance. </a:t>
            </a:r>
            <a:r>
              <a:rPr lang="en-US" sz="1900" i="1" dirty="0"/>
              <a:t>European Journal of Neuroscience</a:t>
            </a:r>
            <a:r>
              <a:rPr lang="en-US" sz="1900" dirty="0"/>
              <a:t>, </a:t>
            </a:r>
            <a:r>
              <a:rPr lang="en-US" sz="1900" i="1" dirty="0"/>
              <a:t>45</a:t>
            </a:r>
            <a:r>
              <a:rPr lang="en-US" sz="1900" dirty="0"/>
              <a:t>(3), 342–357. </a:t>
            </a:r>
            <a:r>
              <a:rPr lang="en-US" sz="1900" u="sng" dirty="0">
                <a:hlinkClick r:id="rId4"/>
              </a:rPr>
              <a:t>https://doi.org/10.1111/ejn.13444</a:t>
            </a:r>
            <a:endParaRPr lang="en-US" sz="1900" dirty="0"/>
          </a:p>
          <a:p>
            <a:pPr lvl="0"/>
            <a:r>
              <a:rPr lang="en-US" sz="1900" dirty="0" err="1"/>
              <a:t>O’Mahony</a:t>
            </a:r>
            <a:r>
              <a:rPr lang="en-US" sz="1900" dirty="0"/>
              <a:t>, L., Kiely, B., </a:t>
            </a:r>
            <a:r>
              <a:rPr lang="en-US" sz="1900" dirty="0" err="1"/>
              <a:t>Cryan</a:t>
            </a:r>
            <a:r>
              <a:rPr lang="en-US" sz="1900" dirty="0"/>
              <a:t>, J. F., </a:t>
            </a:r>
            <a:r>
              <a:rPr lang="en-US" sz="1900" dirty="0" err="1"/>
              <a:t>Dinan</a:t>
            </a:r>
            <a:r>
              <a:rPr lang="en-US" sz="1900" dirty="0"/>
              <a:t>, T., &amp; Murphy, E. F. (2012, November 1). Probiotics Bifidobacterium Strain. </a:t>
            </a:r>
            <a:r>
              <a:rPr lang="en-US" sz="1900" i="1" dirty="0"/>
              <a:t>US20120276143A1</a:t>
            </a:r>
            <a:r>
              <a:rPr lang="en-US" sz="1900" dirty="0"/>
              <a:t>. United States. Retrieved from </a:t>
            </a:r>
            <a:r>
              <a:rPr lang="en-US" sz="1900" u="sng" dirty="0">
                <a:hlinkClick r:id="rId5"/>
              </a:rPr>
              <a:t>https://patents.google.com/patent/US20120276143A1/en</a:t>
            </a:r>
            <a:endParaRPr lang="en-US" sz="1900" dirty="0"/>
          </a:p>
          <a:p>
            <a:pPr lvl="0"/>
            <a:r>
              <a:rPr lang="en-US" sz="1900" dirty="0"/>
              <a:t>Park, S., </a:t>
            </a:r>
            <a:r>
              <a:rPr lang="en-US" sz="1900" dirty="0" err="1"/>
              <a:t>Thøgersen-Ntoumani</a:t>
            </a:r>
            <a:r>
              <a:rPr lang="en-US" sz="1900" dirty="0"/>
              <a:t>, C., Ntoumanis, N., </a:t>
            </a:r>
            <a:r>
              <a:rPr lang="en-US" sz="1900" dirty="0" err="1"/>
              <a:t>Stenling</a:t>
            </a:r>
            <a:r>
              <a:rPr lang="en-US" sz="1900" dirty="0"/>
              <a:t>, A., Fenton, S. A. M., &amp; </a:t>
            </a:r>
            <a:r>
              <a:rPr lang="en-US" sz="1900" dirty="0" err="1"/>
              <a:t>Veldhuijzen</a:t>
            </a:r>
            <a:r>
              <a:rPr lang="en-US" sz="1900" dirty="0"/>
              <a:t> van </a:t>
            </a:r>
            <a:r>
              <a:rPr lang="en-US" sz="1900" dirty="0" err="1"/>
              <a:t>Zanten</a:t>
            </a:r>
            <a:r>
              <a:rPr lang="en-US" sz="1900" dirty="0"/>
              <a:t>, J. J. C. S. (2017). Profiles of Physical Function, Physical Activity, and Sedentary Behavior and their Associations with Mental Health in Residents of Assisted Living Facilities. </a:t>
            </a:r>
            <a:r>
              <a:rPr lang="en-US" sz="1900" i="1" dirty="0"/>
              <a:t>Applied Psychology: Health &amp; Well-Being</a:t>
            </a:r>
            <a:r>
              <a:rPr lang="en-US" sz="1900" dirty="0"/>
              <a:t>, </a:t>
            </a:r>
            <a:r>
              <a:rPr lang="en-US" sz="1900" i="1" dirty="0"/>
              <a:t>9</a:t>
            </a:r>
            <a:r>
              <a:rPr lang="en-US" sz="1900" dirty="0"/>
              <a:t>(1), 60–80. </a:t>
            </a:r>
            <a:r>
              <a:rPr lang="en-US" sz="1900" u="sng" dirty="0">
                <a:hlinkClick r:id="rId6"/>
              </a:rPr>
              <a:t>https://doi.org/10.1111/aphw.12085</a:t>
            </a:r>
            <a:endParaRPr lang="en-US" sz="1900" dirty="0"/>
          </a:p>
          <a:p>
            <a:pPr lvl="0"/>
            <a:r>
              <a:rPr lang="en-US" sz="1900" dirty="0"/>
              <a:t>Poland, R. E., </a:t>
            </a:r>
            <a:r>
              <a:rPr lang="en-US" sz="1900" dirty="0" err="1"/>
              <a:t>Gertsik</a:t>
            </a:r>
            <a:r>
              <a:rPr lang="en-US" sz="1900" dirty="0"/>
              <a:t>, L., Favreau, J. T., Smith, S. I., </a:t>
            </a:r>
            <a:r>
              <a:rPr lang="en-US" sz="1900" dirty="0" err="1"/>
              <a:t>Mirocha</a:t>
            </a:r>
            <a:r>
              <a:rPr lang="en-US" sz="1900" dirty="0"/>
              <a:t>, J. M., Rao, U., &amp; </a:t>
            </a:r>
            <a:r>
              <a:rPr lang="en-US" sz="1900" dirty="0" err="1"/>
              <a:t>Daar</a:t>
            </a:r>
            <a:r>
              <a:rPr lang="en-US" sz="1900" dirty="0"/>
              <a:t>, E. S. (2013). Open-Label, Randomized, Parallel-Group Controlled Clinical Trial of Massage for Treatment of Depression in HIV-Infected Subjects. </a:t>
            </a:r>
            <a:r>
              <a:rPr lang="en-US" sz="1900" i="1" dirty="0"/>
              <a:t>Journal of Alternative &amp; Complementary Medicine</a:t>
            </a:r>
            <a:r>
              <a:rPr lang="en-US" sz="1900" dirty="0"/>
              <a:t>, </a:t>
            </a:r>
            <a:r>
              <a:rPr lang="en-US" sz="1900" i="1" dirty="0"/>
              <a:t>19</a:t>
            </a:r>
            <a:r>
              <a:rPr lang="en-US" sz="1900" dirty="0"/>
              <a:t>(4), 334–340. </a:t>
            </a:r>
            <a:r>
              <a:rPr lang="en-US" sz="1900" u="sng" dirty="0">
                <a:hlinkClick r:id="rId7"/>
              </a:rPr>
              <a:t>https://doi.org/10.1089/acm.2012.0058</a:t>
            </a:r>
            <a:endParaRPr lang="en-US" sz="1900" dirty="0"/>
          </a:p>
          <a:p>
            <a:r>
              <a:rPr lang="en-US" sz="1900" dirty="0"/>
              <a:t>Prichard, C., &amp; Newcomb, P. (2015). Benefit to Family Members of Delivering Hand Massage With Essential Oils to Critically Ill Patients. </a:t>
            </a:r>
            <a:r>
              <a:rPr lang="en-US" sz="1900" i="1" dirty="0"/>
              <a:t>American Journal of Critical Care</a:t>
            </a:r>
            <a:r>
              <a:rPr lang="en-US" sz="1900" dirty="0"/>
              <a:t>, </a:t>
            </a:r>
            <a:r>
              <a:rPr lang="en-US" sz="1900" i="1" dirty="0"/>
              <a:t>24</a:t>
            </a:r>
            <a:r>
              <a:rPr lang="en-US" sz="1900" dirty="0"/>
              <a:t>(5), 446–449. </a:t>
            </a:r>
            <a:r>
              <a:rPr lang="en-US" sz="1900" u="sng" dirty="0">
                <a:hlinkClick r:id="rId8"/>
              </a:rPr>
              <a:t>https://doi.org/10.4037/ajcc2015767</a:t>
            </a:r>
            <a:r>
              <a:rPr lang="en-US" dirty="0"/>
              <a:t>Sarkar, A., </a:t>
            </a:r>
            <a:r>
              <a:rPr lang="en-US" dirty="0" err="1"/>
              <a:t>Lehto</a:t>
            </a:r>
            <a:r>
              <a:rPr lang="en-US" dirty="0"/>
              <a:t>, S. M., Harty, S., </a:t>
            </a:r>
            <a:r>
              <a:rPr lang="en-US" dirty="0" err="1"/>
              <a:t>Dinan</a:t>
            </a:r>
            <a:r>
              <a:rPr lang="en-US" dirty="0"/>
              <a:t>, T. G., </a:t>
            </a:r>
            <a:r>
              <a:rPr lang="en-US" dirty="0" err="1"/>
              <a:t>Cryan</a:t>
            </a:r>
            <a:r>
              <a:rPr lang="en-US" dirty="0"/>
              <a:t>, J. F., &amp; Burnet, P. W. J. (2016). </a:t>
            </a:r>
            <a:r>
              <a:rPr lang="en-US" dirty="0" err="1"/>
              <a:t>Psychobiotics</a:t>
            </a:r>
            <a:r>
              <a:rPr lang="en-US" dirty="0"/>
              <a:t> and the Manipulation of Bacteria–Gut–Brain Signals. </a:t>
            </a:r>
            <a:r>
              <a:rPr lang="en-US" i="1" dirty="0"/>
              <a:t>Trends in Neurosciences</a:t>
            </a:r>
            <a:r>
              <a:rPr lang="en-US" dirty="0"/>
              <a:t>, </a:t>
            </a:r>
            <a:r>
              <a:rPr lang="en-US" i="1" dirty="0"/>
              <a:t>39</a:t>
            </a:r>
            <a:r>
              <a:rPr lang="en-US" dirty="0"/>
              <a:t>(11), 763–781. </a:t>
            </a:r>
            <a:r>
              <a:rPr lang="en-US" u="sng" dirty="0">
                <a:hlinkClick r:id="rId9"/>
              </a:rPr>
              <a:t>https://doi.org/10.1016/j.tins.2016.09.002</a:t>
            </a:r>
            <a:endParaRPr lang="en-US" dirty="0"/>
          </a:p>
          <a:p>
            <a:pPr marL="0" lvl="0" indent="0">
              <a:buNone/>
            </a:pPr>
            <a:endParaRPr lang="en-US" sz="1900" u="sng" dirty="0"/>
          </a:p>
          <a:p>
            <a:pPr lvl="0"/>
            <a:endParaRPr lang="en-US" sz="1900" dirty="0"/>
          </a:p>
          <a:p>
            <a:endParaRPr lang="en-US" sz="1200" dirty="0"/>
          </a:p>
        </p:txBody>
      </p:sp>
    </p:spTree>
    <p:extLst>
      <p:ext uri="{BB962C8B-B14F-4D97-AF65-F5344CB8AC3E}">
        <p14:creationId xmlns:p14="http://schemas.microsoft.com/office/powerpoint/2010/main" val="3264487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A3000-E2DC-4F35-95B9-A85E2F82D7F9}"/>
              </a:ext>
            </a:extLst>
          </p:cNvPr>
          <p:cNvSpPr>
            <a:spLocks noGrp="1"/>
          </p:cNvSpPr>
          <p:nvPr>
            <p:ph type="title"/>
          </p:nvPr>
        </p:nvSpPr>
        <p:spPr/>
        <p:txBody>
          <a:bodyPr anchor="ctr"/>
          <a:lstStyle/>
          <a:p>
            <a:pPr algn="ctr"/>
            <a:r>
              <a:rPr lang="en-US" dirty="0"/>
              <a:t>Challenges to Pharmaceutical Interventions</a:t>
            </a:r>
          </a:p>
        </p:txBody>
      </p:sp>
      <p:sp>
        <p:nvSpPr>
          <p:cNvPr id="3" name="Content Placeholder 2">
            <a:extLst>
              <a:ext uri="{FF2B5EF4-FFF2-40B4-BE49-F238E27FC236}">
                <a16:creationId xmlns:a16="http://schemas.microsoft.com/office/drawing/2014/main" id="{35CADA54-54F9-40A7-8989-732067C9A6C3}"/>
              </a:ext>
            </a:extLst>
          </p:cNvPr>
          <p:cNvSpPr>
            <a:spLocks noGrp="1"/>
          </p:cNvSpPr>
          <p:nvPr>
            <p:ph idx="1"/>
          </p:nvPr>
        </p:nvSpPr>
        <p:spPr/>
        <p:txBody>
          <a:bodyPr/>
          <a:lstStyle/>
          <a:p>
            <a:endParaRPr lang="en-US" dirty="0"/>
          </a:p>
          <a:p>
            <a:r>
              <a:rPr lang="en-US" sz="2400" dirty="0"/>
              <a:t>Affordability</a:t>
            </a:r>
          </a:p>
          <a:p>
            <a:pPr lvl="1"/>
            <a:r>
              <a:rPr lang="en-US" sz="2400" dirty="0"/>
              <a:t>Lack of health care coverage</a:t>
            </a:r>
          </a:p>
          <a:p>
            <a:pPr lvl="1"/>
            <a:r>
              <a:rPr lang="en-US" sz="2400" dirty="0"/>
              <a:t>Large deductibles/co-pays</a:t>
            </a:r>
          </a:p>
          <a:p>
            <a:r>
              <a:rPr lang="en-US" sz="2400" dirty="0"/>
              <a:t>Unwanted Side-effects</a:t>
            </a:r>
          </a:p>
          <a:p>
            <a:r>
              <a:rPr lang="en-US" sz="2400" dirty="0"/>
              <a:t>Addictive</a:t>
            </a:r>
          </a:p>
          <a:p>
            <a:r>
              <a:rPr lang="en-US" sz="2400" dirty="0"/>
              <a:t>Medication Compliance Issues</a:t>
            </a:r>
          </a:p>
        </p:txBody>
      </p:sp>
    </p:spTree>
    <p:extLst>
      <p:ext uri="{BB962C8B-B14F-4D97-AF65-F5344CB8AC3E}">
        <p14:creationId xmlns:p14="http://schemas.microsoft.com/office/powerpoint/2010/main" val="24275921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87953-A0EB-4FA2-8C45-A9578708E099}"/>
              </a:ext>
            </a:extLst>
          </p:cNvPr>
          <p:cNvSpPr>
            <a:spLocks noGrp="1"/>
          </p:cNvSpPr>
          <p:nvPr>
            <p:ph type="title"/>
          </p:nvPr>
        </p:nvSpPr>
        <p:spPr>
          <a:xfrm>
            <a:off x="677334" y="609600"/>
            <a:ext cx="8596668" cy="895643"/>
          </a:xfrm>
        </p:spPr>
        <p:txBody>
          <a:bodyPr anchor="ctr"/>
          <a:lstStyle/>
          <a:p>
            <a:pPr algn="ctr"/>
            <a:r>
              <a:rPr lang="en-US" dirty="0"/>
              <a:t>References Continued</a:t>
            </a:r>
          </a:p>
        </p:txBody>
      </p:sp>
      <p:sp>
        <p:nvSpPr>
          <p:cNvPr id="3" name="Content Placeholder 2">
            <a:extLst>
              <a:ext uri="{FF2B5EF4-FFF2-40B4-BE49-F238E27FC236}">
                <a16:creationId xmlns:a16="http://schemas.microsoft.com/office/drawing/2014/main" id="{A0D63563-636D-4057-883B-E7D2864A24AC}"/>
              </a:ext>
            </a:extLst>
          </p:cNvPr>
          <p:cNvSpPr>
            <a:spLocks noGrp="1"/>
          </p:cNvSpPr>
          <p:nvPr>
            <p:ph idx="1"/>
          </p:nvPr>
        </p:nvSpPr>
        <p:spPr>
          <a:xfrm>
            <a:off x="677334" y="1505243"/>
            <a:ext cx="8596668" cy="4923691"/>
          </a:xfrm>
        </p:spPr>
        <p:txBody>
          <a:bodyPr>
            <a:normAutofit fontScale="77500" lnSpcReduction="20000"/>
          </a:bodyPr>
          <a:lstStyle/>
          <a:p>
            <a:pPr lvl="0"/>
            <a:r>
              <a:rPr lang="en-US" dirty="0"/>
              <a:t>Sarkar, A., </a:t>
            </a:r>
            <a:r>
              <a:rPr lang="en-US" dirty="0" err="1"/>
              <a:t>Lehto</a:t>
            </a:r>
            <a:r>
              <a:rPr lang="en-US" dirty="0"/>
              <a:t>, S. M., Harty, S., </a:t>
            </a:r>
            <a:r>
              <a:rPr lang="en-US" dirty="0" err="1"/>
              <a:t>Dinan</a:t>
            </a:r>
            <a:r>
              <a:rPr lang="en-US" dirty="0"/>
              <a:t>, T. G., </a:t>
            </a:r>
            <a:r>
              <a:rPr lang="en-US" dirty="0" err="1"/>
              <a:t>Cryan</a:t>
            </a:r>
            <a:r>
              <a:rPr lang="en-US" dirty="0"/>
              <a:t>, J. F., &amp; Burnet, P. W. J. (2016). </a:t>
            </a:r>
            <a:r>
              <a:rPr lang="en-US" dirty="0" err="1"/>
              <a:t>Psychobiotics</a:t>
            </a:r>
            <a:r>
              <a:rPr lang="en-US" dirty="0"/>
              <a:t> and the Manipulation of Bacteria–Gut–Brain Signals. </a:t>
            </a:r>
            <a:r>
              <a:rPr lang="en-US" i="1" dirty="0"/>
              <a:t>Trends in Neurosciences</a:t>
            </a:r>
            <a:r>
              <a:rPr lang="en-US" dirty="0"/>
              <a:t>, </a:t>
            </a:r>
            <a:r>
              <a:rPr lang="en-US" i="1" dirty="0"/>
              <a:t>39</a:t>
            </a:r>
            <a:r>
              <a:rPr lang="en-US" dirty="0"/>
              <a:t>(11), 763–781. </a:t>
            </a:r>
            <a:r>
              <a:rPr lang="en-US" u="sng" dirty="0">
                <a:hlinkClick r:id="rId3"/>
              </a:rPr>
              <a:t>https://doi.org/10.1016/j.tins.2016.09.002</a:t>
            </a:r>
            <a:endParaRPr lang="en-US" dirty="0"/>
          </a:p>
          <a:p>
            <a:pPr lvl="0"/>
            <a:r>
              <a:rPr lang="en-US" dirty="0"/>
              <a:t>Schmidt, C. (2015). Mental Health: Thinking from the Gut. </a:t>
            </a:r>
            <a:r>
              <a:rPr lang="en-US" i="1" dirty="0"/>
              <a:t>Nature</a:t>
            </a:r>
            <a:r>
              <a:rPr lang="en-US" dirty="0"/>
              <a:t>, </a:t>
            </a:r>
            <a:r>
              <a:rPr lang="en-US" i="1" dirty="0"/>
              <a:t>518</a:t>
            </a:r>
            <a:r>
              <a:rPr lang="en-US" dirty="0"/>
              <a:t>(s7540), S12–S15. </a:t>
            </a:r>
            <a:r>
              <a:rPr lang="en-US" u="sng" dirty="0">
                <a:hlinkClick r:id="rId4"/>
              </a:rPr>
              <a:t>https://doi.org/10.1038/518S13a</a:t>
            </a:r>
            <a:endParaRPr lang="en-US" dirty="0"/>
          </a:p>
          <a:p>
            <a:pPr lvl="0"/>
            <a:r>
              <a:rPr lang="en-US" dirty="0"/>
              <a:t>Schneider, R. (2016). There Is Something in the Air: Testing the Efficacy of a new Olfactory Stress Relief Method (</a:t>
            </a:r>
            <a:r>
              <a:rPr lang="en-US" dirty="0" err="1"/>
              <a:t>AromaStick</a:t>
            </a:r>
            <a:r>
              <a:rPr lang="en-US" dirty="0"/>
              <a:t>®). </a:t>
            </a:r>
            <a:r>
              <a:rPr lang="en-US" i="1" dirty="0"/>
              <a:t>Stress And Health: Journal Of The International Society For The Investigation Of Stress</a:t>
            </a:r>
            <a:r>
              <a:rPr lang="en-US" dirty="0"/>
              <a:t>, </a:t>
            </a:r>
            <a:r>
              <a:rPr lang="en-US" i="1" dirty="0"/>
              <a:t>32</a:t>
            </a:r>
            <a:r>
              <a:rPr lang="en-US" dirty="0"/>
              <a:t>(4), 411–426. </a:t>
            </a:r>
            <a:r>
              <a:rPr lang="en-US" u="sng" dirty="0">
                <a:hlinkClick r:id="rId5"/>
              </a:rPr>
              <a:t>https://doi.org/10.1002/smi.2636</a:t>
            </a:r>
            <a:endParaRPr lang="en-US" dirty="0"/>
          </a:p>
          <a:p>
            <a:pPr lvl="0"/>
            <a:r>
              <a:rPr lang="en-US" dirty="0" err="1"/>
              <a:t>Serfaty</a:t>
            </a:r>
            <a:r>
              <a:rPr lang="en-US" dirty="0"/>
              <a:t>, M., Wilkinson, S., Freeman, C., Mannix, K., &amp; King, M. (2012). The </a:t>
            </a:r>
            <a:r>
              <a:rPr lang="en-US" dirty="0" err="1"/>
              <a:t>ToT</a:t>
            </a:r>
            <a:r>
              <a:rPr lang="en-US" dirty="0"/>
              <a:t> Study: Helping with Touch or Talk ( </a:t>
            </a:r>
            <a:r>
              <a:rPr lang="en-US" dirty="0" err="1"/>
              <a:t>ToT</a:t>
            </a:r>
            <a:r>
              <a:rPr lang="en-US" dirty="0"/>
              <a:t>): a pilot </a:t>
            </a:r>
            <a:r>
              <a:rPr lang="en-US" dirty="0" err="1"/>
              <a:t>randomised</a:t>
            </a:r>
            <a:r>
              <a:rPr lang="en-US" dirty="0"/>
              <a:t> controlled trial to examine the clinical effectiveness of aromatherapy massage versus cognitive </a:t>
            </a:r>
            <a:r>
              <a:rPr lang="en-US" dirty="0" err="1"/>
              <a:t>behaviour</a:t>
            </a:r>
            <a:r>
              <a:rPr lang="en-US" dirty="0"/>
              <a:t> therapy for emotional distress in patients in cancer/palliative care. </a:t>
            </a:r>
            <a:r>
              <a:rPr lang="en-US" i="1" dirty="0"/>
              <a:t>Psycho-Oncology</a:t>
            </a:r>
            <a:r>
              <a:rPr lang="en-US" dirty="0"/>
              <a:t>, </a:t>
            </a:r>
            <a:r>
              <a:rPr lang="en-US" i="1" dirty="0"/>
              <a:t>21</a:t>
            </a:r>
            <a:r>
              <a:rPr lang="en-US" dirty="0"/>
              <a:t>(5), 563–569. </a:t>
            </a:r>
            <a:r>
              <a:rPr lang="en-US" u="sng" dirty="0">
                <a:hlinkClick r:id="rId6"/>
              </a:rPr>
              <a:t>https://doi.org/10.1002/pon.1921</a:t>
            </a:r>
            <a:endParaRPr lang="en-US" dirty="0"/>
          </a:p>
          <a:p>
            <a:pPr lvl="0"/>
            <a:r>
              <a:rPr lang="en-US" dirty="0" err="1"/>
              <a:t>Shiina</a:t>
            </a:r>
            <a:r>
              <a:rPr lang="en-US" dirty="0"/>
              <a:t>, Y., Funabashi, N., Lee, K., Toyoda, T., </a:t>
            </a:r>
            <a:r>
              <a:rPr lang="en-US" dirty="0" err="1"/>
              <a:t>Sekine</a:t>
            </a:r>
            <a:r>
              <a:rPr lang="en-US" dirty="0"/>
              <a:t>, T., </a:t>
            </a:r>
            <a:r>
              <a:rPr lang="en-US" dirty="0" err="1"/>
              <a:t>Honjo</a:t>
            </a:r>
            <a:r>
              <a:rPr lang="en-US" dirty="0"/>
              <a:t>, S., … </a:t>
            </a:r>
            <a:r>
              <a:rPr lang="en-US" dirty="0" err="1"/>
              <a:t>Komuro</a:t>
            </a:r>
            <a:r>
              <a:rPr lang="en-US" dirty="0"/>
              <a:t>, I. (2008). Relaxation effects of lavender aromatherapy improve coronary flow velocity reserve in healthy men evaluated by transthoracic Doppler echocardiography. </a:t>
            </a:r>
            <a:r>
              <a:rPr lang="en-US" i="1" dirty="0"/>
              <a:t>International Journal of Cardiology</a:t>
            </a:r>
            <a:r>
              <a:rPr lang="en-US" dirty="0"/>
              <a:t>, </a:t>
            </a:r>
            <a:r>
              <a:rPr lang="en-US" i="1" dirty="0"/>
              <a:t>129</a:t>
            </a:r>
            <a:r>
              <a:rPr lang="en-US" dirty="0"/>
              <a:t>(2), 193–197. </a:t>
            </a:r>
            <a:r>
              <a:rPr lang="en-US" u="sng" dirty="0">
                <a:hlinkClick r:id="rId7"/>
              </a:rPr>
              <a:t>https://doi.org/10.1016/j.ijcard.2007.06.064</a:t>
            </a:r>
            <a:endParaRPr lang="en-US" dirty="0"/>
          </a:p>
          <a:p>
            <a:pPr lvl="0"/>
            <a:r>
              <a:rPr lang="en-US" dirty="0"/>
              <a:t>Sims-Gould, J., </a:t>
            </a:r>
            <a:r>
              <a:rPr lang="en-US" dirty="0" err="1"/>
              <a:t>Vazirian</a:t>
            </a:r>
            <a:r>
              <a:rPr lang="en-US" dirty="0"/>
              <a:t>, S., Neville Li, Remick, R., &amp; Khan, K. (2017). Jump step - a community based participatory approach to physical activity &amp; mental wellness. </a:t>
            </a:r>
            <a:r>
              <a:rPr lang="en-US" i="1" dirty="0"/>
              <a:t>BMC Psychiatry</a:t>
            </a:r>
            <a:r>
              <a:rPr lang="en-US" dirty="0"/>
              <a:t>, </a:t>
            </a:r>
            <a:r>
              <a:rPr lang="en-US" i="1" dirty="0"/>
              <a:t>17</a:t>
            </a:r>
            <a:r>
              <a:rPr lang="en-US" dirty="0"/>
              <a:t>, 1–8. </a:t>
            </a:r>
            <a:r>
              <a:rPr lang="en-US" u="sng" dirty="0">
                <a:hlinkClick r:id="rId8"/>
              </a:rPr>
              <a:t>https://doi.org/10.1186/s12888-017-1476-y</a:t>
            </a:r>
            <a:endParaRPr lang="en-US" dirty="0"/>
          </a:p>
          <a:p>
            <a:pPr lvl="0"/>
            <a:r>
              <a:rPr lang="en-US" dirty="0" err="1"/>
              <a:t>Soundy</a:t>
            </a:r>
            <a:r>
              <a:rPr lang="en-US" dirty="0"/>
              <a:t>, A., Freeman, P., Stubbs, B., Probst, M., &amp; </a:t>
            </a:r>
            <a:r>
              <a:rPr lang="en-US" dirty="0" err="1"/>
              <a:t>Vancampfort</a:t>
            </a:r>
            <a:r>
              <a:rPr lang="en-US" dirty="0"/>
              <a:t>, D. (2014). The value of social support to encourage people with schizophrenia to engage in physical activity: an international insight from specialist mental health physiotherapists. </a:t>
            </a:r>
            <a:r>
              <a:rPr lang="en-US" i="1" dirty="0"/>
              <a:t>Journal of Mental Health</a:t>
            </a:r>
            <a:r>
              <a:rPr lang="en-US" dirty="0"/>
              <a:t>, </a:t>
            </a:r>
            <a:r>
              <a:rPr lang="en-US" i="1" dirty="0"/>
              <a:t>23</a:t>
            </a:r>
            <a:r>
              <a:rPr lang="en-US" dirty="0"/>
              <a:t>(5), 256–260. </a:t>
            </a:r>
            <a:r>
              <a:rPr lang="en-US" u="sng" dirty="0">
                <a:hlinkClick r:id="rId9"/>
              </a:rPr>
              <a:t>https://doi.org/10.3109/09638237.2014.951481</a:t>
            </a:r>
            <a:endParaRPr lang="en-US" dirty="0"/>
          </a:p>
          <a:p>
            <a:endParaRPr lang="en-US" sz="1200" dirty="0"/>
          </a:p>
        </p:txBody>
      </p:sp>
    </p:spTree>
    <p:extLst>
      <p:ext uri="{BB962C8B-B14F-4D97-AF65-F5344CB8AC3E}">
        <p14:creationId xmlns:p14="http://schemas.microsoft.com/office/powerpoint/2010/main" val="11625978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40E8A-9534-4FB7-A68F-6F15FBB5B34E}"/>
              </a:ext>
            </a:extLst>
          </p:cNvPr>
          <p:cNvSpPr>
            <a:spLocks noGrp="1"/>
          </p:cNvSpPr>
          <p:nvPr>
            <p:ph type="title"/>
          </p:nvPr>
        </p:nvSpPr>
        <p:spPr>
          <a:xfrm>
            <a:off x="616768" y="525195"/>
            <a:ext cx="8596668" cy="867507"/>
          </a:xfrm>
        </p:spPr>
        <p:txBody>
          <a:bodyPr anchor="ctr"/>
          <a:lstStyle/>
          <a:p>
            <a:pPr algn="ctr"/>
            <a:r>
              <a:rPr lang="en-US" dirty="0"/>
              <a:t>References Continued</a:t>
            </a:r>
          </a:p>
        </p:txBody>
      </p:sp>
      <p:sp>
        <p:nvSpPr>
          <p:cNvPr id="3" name="Content Placeholder 2">
            <a:extLst>
              <a:ext uri="{FF2B5EF4-FFF2-40B4-BE49-F238E27FC236}">
                <a16:creationId xmlns:a16="http://schemas.microsoft.com/office/drawing/2014/main" id="{7B96A165-8D18-42D2-8EE1-355A38554FC8}"/>
              </a:ext>
            </a:extLst>
          </p:cNvPr>
          <p:cNvSpPr>
            <a:spLocks noGrp="1"/>
          </p:cNvSpPr>
          <p:nvPr>
            <p:ph idx="1"/>
          </p:nvPr>
        </p:nvSpPr>
        <p:spPr>
          <a:xfrm>
            <a:off x="677334" y="1392702"/>
            <a:ext cx="8596668" cy="5078435"/>
          </a:xfrm>
        </p:spPr>
        <p:txBody>
          <a:bodyPr>
            <a:normAutofit/>
          </a:bodyPr>
          <a:lstStyle/>
          <a:p>
            <a:pPr lvl="0"/>
            <a:r>
              <a:rPr lang="en-US" sz="1300" dirty="0"/>
              <a:t>Stubbs, B., </a:t>
            </a:r>
            <a:r>
              <a:rPr lang="en-US" sz="1300" dirty="0" err="1"/>
              <a:t>Soundy</a:t>
            </a:r>
            <a:r>
              <a:rPr lang="en-US" sz="1300" dirty="0"/>
              <a:t>, A., Probst, M., De </a:t>
            </a:r>
            <a:r>
              <a:rPr lang="en-US" sz="1300" dirty="0" err="1"/>
              <a:t>Hert</a:t>
            </a:r>
            <a:r>
              <a:rPr lang="en-US" sz="1300" dirty="0"/>
              <a:t>, M., De </a:t>
            </a:r>
            <a:r>
              <a:rPr lang="en-US" sz="1300" dirty="0" err="1"/>
              <a:t>Herdt</a:t>
            </a:r>
            <a:r>
              <a:rPr lang="en-US" sz="1300" dirty="0"/>
              <a:t>, A., Parker, A., &amp; </a:t>
            </a:r>
            <a:r>
              <a:rPr lang="en-US" sz="1300" dirty="0" err="1"/>
              <a:t>Vancampfort</a:t>
            </a:r>
            <a:r>
              <a:rPr lang="en-US" sz="1300" dirty="0"/>
              <a:t>, D. (2014). The Assessment, Benefits and Delivery of Physical Activity in People with Schizophrenia: A Survey of Members of the International Organization of Physical Therapists in Mental Health. </a:t>
            </a:r>
            <a:r>
              <a:rPr lang="en-US" sz="1300" i="1" dirty="0"/>
              <a:t>Physiotherapy Research International</a:t>
            </a:r>
            <a:r>
              <a:rPr lang="en-US" sz="1300" dirty="0"/>
              <a:t>, </a:t>
            </a:r>
            <a:r>
              <a:rPr lang="en-US" sz="1300" i="1" dirty="0"/>
              <a:t>19</a:t>
            </a:r>
            <a:r>
              <a:rPr lang="en-US" sz="1300" dirty="0"/>
              <a:t>(4), 248–256. </a:t>
            </a:r>
            <a:r>
              <a:rPr lang="en-US" sz="1300" u="sng" dirty="0">
                <a:hlinkClick r:id="rId2"/>
              </a:rPr>
              <a:t>https://doi.org/10.1002/pri.1592</a:t>
            </a:r>
            <a:endParaRPr lang="en-US" sz="1300" dirty="0"/>
          </a:p>
          <a:p>
            <a:pPr lvl="0"/>
            <a:r>
              <a:rPr lang="en-US" sz="1300" dirty="0" err="1"/>
              <a:t>Tillisch</a:t>
            </a:r>
            <a:r>
              <a:rPr lang="en-US" sz="1300" dirty="0"/>
              <a:t>, K., </a:t>
            </a:r>
            <a:r>
              <a:rPr lang="en-US" sz="1300" dirty="0" err="1"/>
              <a:t>Labus</a:t>
            </a:r>
            <a:r>
              <a:rPr lang="en-US" sz="1300" dirty="0"/>
              <a:t>, J., Kilpatrick, L., Jiang, Z., Stains, J., </a:t>
            </a:r>
            <a:r>
              <a:rPr lang="en-US" sz="1300" dirty="0" err="1"/>
              <a:t>Ebrat</a:t>
            </a:r>
            <a:r>
              <a:rPr lang="en-US" sz="1300" dirty="0"/>
              <a:t>, B., … Mayer, E. A. (2013). Consumption of Fermented Milk Product With Probiotic Modulates Brain Activity. </a:t>
            </a:r>
            <a:r>
              <a:rPr lang="en-US" sz="1300" i="1" dirty="0"/>
              <a:t>Gastroenterology</a:t>
            </a:r>
            <a:r>
              <a:rPr lang="en-US" sz="1300" dirty="0"/>
              <a:t>, </a:t>
            </a:r>
            <a:r>
              <a:rPr lang="en-US" sz="1300" i="1" dirty="0"/>
              <a:t>144</a:t>
            </a:r>
            <a:r>
              <a:rPr lang="en-US" sz="1300" dirty="0"/>
              <a:t>(7), 1394-1401.e4. </a:t>
            </a:r>
            <a:r>
              <a:rPr lang="en-US" sz="1300" u="sng" dirty="0">
                <a:hlinkClick r:id="rId3"/>
              </a:rPr>
              <a:t>https://doi.org/10.1053/j.gastro.2013.02.043</a:t>
            </a:r>
            <a:endParaRPr lang="en-US" sz="1300" dirty="0"/>
          </a:p>
          <a:p>
            <a:pPr lvl="0"/>
            <a:r>
              <a:rPr lang="en-US" sz="1300" dirty="0"/>
              <a:t>Tyson P, Wilson K, Crone D, </a:t>
            </a:r>
            <a:r>
              <a:rPr lang="en-US" sz="1300" dirty="0" err="1"/>
              <a:t>Brailsford</a:t>
            </a:r>
            <a:r>
              <a:rPr lang="en-US" sz="1300" dirty="0"/>
              <a:t> R, &amp; Laws K. (2010). Physical activity and mental health in a student population. </a:t>
            </a:r>
            <a:r>
              <a:rPr lang="en-US" sz="1300" i="1" dirty="0"/>
              <a:t>Journal of Mental Health</a:t>
            </a:r>
            <a:r>
              <a:rPr lang="en-US" sz="1300" dirty="0"/>
              <a:t>, </a:t>
            </a:r>
            <a:r>
              <a:rPr lang="en-US" sz="1300" i="1" dirty="0"/>
              <a:t>19</a:t>
            </a:r>
            <a:r>
              <a:rPr lang="en-US" sz="1300" dirty="0"/>
              <a:t>(6), 492–499. </a:t>
            </a:r>
            <a:r>
              <a:rPr lang="en-US" sz="1300" u="sng" dirty="0">
                <a:hlinkClick r:id="rId4"/>
              </a:rPr>
              <a:t>https://doi.org/10.3109/09638230902968308</a:t>
            </a:r>
            <a:r>
              <a:rPr lang="en-US" sz="1300" dirty="0"/>
              <a:t> </a:t>
            </a:r>
          </a:p>
          <a:p>
            <a:pPr lvl="0"/>
            <a:r>
              <a:rPr lang="en-US" sz="1300" dirty="0" err="1"/>
              <a:t>Wotman</a:t>
            </a:r>
            <a:r>
              <a:rPr lang="en-US" sz="1300" dirty="0"/>
              <a:t>, M., </a:t>
            </a:r>
            <a:r>
              <a:rPr lang="en-US" sz="1300" dirty="0" err="1"/>
              <a:t>Levinger</a:t>
            </a:r>
            <a:r>
              <a:rPr lang="en-US" sz="1300" dirty="0"/>
              <a:t>, J., Leung, L., </a:t>
            </a:r>
            <a:r>
              <a:rPr lang="en-US" sz="1300" dirty="0" err="1"/>
              <a:t>Kallush</a:t>
            </a:r>
            <a:r>
              <a:rPr lang="en-US" sz="1300" dirty="0"/>
              <a:t>, A., Mauer, E., &amp; </a:t>
            </a:r>
            <a:r>
              <a:rPr lang="en-US" sz="1300" dirty="0" err="1"/>
              <a:t>Kacker</a:t>
            </a:r>
            <a:r>
              <a:rPr lang="en-US" sz="1300" dirty="0"/>
              <a:t>, A. (2017). The Efficacy of Lavender Aromatherapy in Reducing Preoperative Anxiety in Ambulatory Surgery Patients Undergoing Procedures in General Otolaryngology. </a:t>
            </a:r>
            <a:r>
              <a:rPr lang="en-US" sz="1300" i="1" dirty="0"/>
              <a:t>Laryngoscope Investigative Otolaryngology</a:t>
            </a:r>
            <a:r>
              <a:rPr lang="en-US" sz="1300" dirty="0"/>
              <a:t>, </a:t>
            </a:r>
            <a:r>
              <a:rPr lang="en-US" sz="1300" i="1" dirty="0"/>
              <a:t>2</a:t>
            </a:r>
            <a:r>
              <a:rPr lang="en-US" sz="1300" dirty="0"/>
              <a:t>(6), 437–441. </a:t>
            </a:r>
            <a:r>
              <a:rPr lang="en-US" sz="1300" u="sng" dirty="0">
                <a:hlinkClick r:id="rId5"/>
              </a:rPr>
              <a:t>https://doi.org/10.1002/lio2.121</a:t>
            </a:r>
            <a:endParaRPr lang="en-US" sz="1300" dirty="0"/>
          </a:p>
          <a:p>
            <a:pPr lvl="0"/>
            <a:r>
              <a:rPr lang="en-US" sz="1300" dirty="0"/>
              <a:t>Zhou, L., &amp; Foster, J. A. (2015). </a:t>
            </a:r>
            <a:r>
              <a:rPr lang="en-US" sz="1300" dirty="0" err="1"/>
              <a:t>Psychobiotics</a:t>
            </a:r>
            <a:r>
              <a:rPr lang="en-US" sz="1300" dirty="0"/>
              <a:t> and the gut–brain axis: in the pursuit of happiness. </a:t>
            </a:r>
            <a:r>
              <a:rPr lang="en-US" sz="1300" i="1" dirty="0"/>
              <a:t>Neuropsychiatric Disease and Treatment</a:t>
            </a:r>
            <a:r>
              <a:rPr lang="en-US" sz="1300" dirty="0"/>
              <a:t>, </a:t>
            </a:r>
            <a:r>
              <a:rPr lang="en-US" sz="1300" i="1" dirty="0"/>
              <a:t>11</a:t>
            </a:r>
            <a:r>
              <a:rPr lang="en-US" sz="1300" dirty="0"/>
              <a:t>, 715–723. </a:t>
            </a:r>
            <a:r>
              <a:rPr lang="en-US" sz="1300" u="sng" dirty="0">
                <a:hlinkClick r:id="rId6"/>
              </a:rPr>
              <a:t>https://doi.org/10.2147/NDT.S61997</a:t>
            </a:r>
            <a:endParaRPr lang="en-US" sz="1300" dirty="0"/>
          </a:p>
          <a:p>
            <a:endParaRPr lang="en-US" dirty="0"/>
          </a:p>
          <a:p>
            <a:endParaRPr lang="en-US" sz="1200" dirty="0"/>
          </a:p>
        </p:txBody>
      </p:sp>
    </p:spTree>
    <p:extLst>
      <p:ext uri="{BB962C8B-B14F-4D97-AF65-F5344CB8AC3E}">
        <p14:creationId xmlns:p14="http://schemas.microsoft.com/office/powerpoint/2010/main" val="3611241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1A9E1-B28F-42F8-9190-62E68FBF52D5}"/>
              </a:ext>
            </a:extLst>
          </p:cNvPr>
          <p:cNvSpPr>
            <a:spLocks noGrp="1"/>
          </p:cNvSpPr>
          <p:nvPr>
            <p:ph type="title"/>
          </p:nvPr>
        </p:nvSpPr>
        <p:spPr/>
        <p:txBody>
          <a:bodyPr anchor="ctr"/>
          <a:lstStyle/>
          <a:p>
            <a:pPr algn="ctr"/>
            <a:r>
              <a:rPr lang="en-US" dirty="0"/>
              <a:t>Benefits of Considering Alternative Treatments</a:t>
            </a:r>
          </a:p>
        </p:txBody>
      </p:sp>
      <p:sp>
        <p:nvSpPr>
          <p:cNvPr id="3" name="Content Placeholder 2">
            <a:extLst>
              <a:ext uri="{FF2B5EF4-FFF2-40B4-BE49-F238E27FC236}">
                <a16:creationId xmlns:a16="http://schemas.microsoft.com/office/drawing/2014/main" id="{E000B4B5-DE53-427B-8B86-C6C87633C4D9}"/>
              </a:ext>
            </a:extLst>
          </p:cNvPr>
          <p:cNvSpPr>
            <a:spLocks noGrp="1"/>
          </p:cNvSpPr>
          <p:nvPr>
            <p:ph idx="1"/>
          </p:nvPr>
        </p:nvSpPr>
        <p:spPr/>
        <p:txBody>
          <a:bodyPr/>
          <a:lstStyle/>
          <a:p>
            <a:r>
              <a:rPr lang="en-US" sz="2400" dirty="0"/>
              <a:t>Changing needs of the Client</a:t>
            </a:r>
          </a:p>
          <a:p>
            <a:r>
              <a:rPr lang="en-US" sz="2400" dirty="0"/>
              <a:t>Often cheaper than pharmaceuticals</a:t>
            </a:r>
          </a:p>
          <a:p>
            <a:r>
              <a:rPr lang="en-US" sz="2400" dirty="0"/>
              <a:t>Can be used in tandem with medication</a:t>
            </a:r>
          </a:p>
          <a:p>
            <a:r>
              <a:rPr lang="en-US" sz="2400" dirty="0"/>
              <a:t>Non-addictive</a:t>
            </a:r>
          </a:p>
          <a:p>
            <a:r>
              <a:rPr lang="en-US" sz="2400" dirty="0"/>
              <a:t>Reduces the chances of unwanted side effects</a:t>
            </a:r>
          </a:p>
          <a:p>
            <a:r>
              <a:rPr lang="en-US" sz="2400" dirty="0"/>
              <a:t>Promotes healthy coping mechanisms</a:t>
            </a:r>
          </a:p>
          <a:p>
            <a:endParaRPr lang="en-US" dirty="0"/>
          </a:p>
        </p:txBody>
      </p:sp>
    </p:spTree>
    <p:extLst>
      <p:ext uri="{BB962C8B-B14F-4D97-AF65-F5344CB8AC3E}">
        <p14:creationId xmlns:p14="http://schemas.microsoft.com/office/powerpoint/2010/main" val="3804116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66DA9-F1B1-49AB-B909-92F7A1DAEBB8}"/>
              </a:ext>
            </a:extLst>
          </p:cNvPr>
          <p:cNvSpPr>
            <a:spLocks noGrp="1"/>
          </p:cNvSpPr>
          <p:nvPr>
            <p:ph type="title"/>
          </p:nvPr>
        </p:nvSpPr>
        <p:spPr/>
        <p:txBody>
          <a:bodyPr anchor="ctr"/>
          <a:lstStyle/>
          <a:p>
            <a:pPr algn="ctr"/>
            <a:r>
              <a:rPr lang="en-US" dirty="0" err="1"/>
              <a:t>Psychobiotics</a:t>
            </a:r>
            <a:endParaRPr lang="en-US" dirty="0"/>
          </a:p>
        </p:txBody>
      </p:sp>
      <p:sp>
        <p:nvSpPr>
          <p:cNvPr id="3" name="Content Placeholder 2">
            <a:extLst>
              <a:ext uri="{FF2B5EF4-FFF2-40B4-BE49-F238E27FC236}">
                <a16:creationId xmlns:a16="http://schemas.microsoft.com/office/drawing/2014/main" id="{9F849F52-E74C-49A6-B7F2-080FD14D055D}"/>
              </a:ext>
            </a:extLst>
          </p:cNvPr>
          <p:cNvSpPr>
            <a:spLocks noGrp="1"/>
          </p:cNvSpPr>
          <p:nvPr>
            <p:ph idx="1"/>
          </p:nvPr>
        </p:nvSpPr>
        <p:spPr/>
        <p:txBody>
          <a:bodyPr>
            <a:normAutofit/>
          </a:bodyPr>
          <a:lstStyle/>
          <a:p>
            <a:r>
              <a:rPr lang="en-US" sz="2800" dirty="0"/>
              <a:t>Objective:</a:t>
            </a:r>
          </a:p>
          <a:p>
            <a:pPr lvl="1"/>
            <a:r>
              <a:rPr lang="en-US" sz="2800" dirty="0"/>
              <a:t>Understand the benefits of teaching clients to include probiotics in their overall treatment plan for depression and anxiety. </a:t>
            </a:r>
          </a:p>
        </p:txBody>
      </p:sp>
    </p:spTree>
    <p:extLst>
      <p:ext uri="{BB962C8B-B14F-4D97-AF65-F5344CB8AC3E}">
        <p14:creationId xmlns:p14="http://schemas.microsoft.com/office/powerpoint/2010/main" val="393495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FFB66-85D1-4489-B681-E7D5AE2F2157}"/>
              </a:ext>
            </a:extLst>
          </p:cNvPr>
          <p:cNvSpPr>
            <a:spLocks noGrp="1"/>
          </p:cNvSpPr>
          <p:nvPr>
            <p:ph type="title"/>
          </p:nvPr>
        </p:nvSpPr>
        <p:spPr/>
        <p:txBody>
          <a:bodyPr anchor="ctr"/>
          <a:lstStyle/>
          <a:p>
            <a:pPr algn="ctr"/>
            <a:r>
              <a:rPr lang="en-US" dirty="0"/>
              <a:t>What are they?</a:t>
            </a:r>
          </a:p>
        </p:txBody>
      </p:sp>
      <p:sp>
        <p:nvSpPr>
          <p:cNvPr id="3" name="Content Placeholder 2">
            <a:extLst>
              <a:ext uri="{FF2B5EF4-FFF2-40B4-BE49-F238E27FC236}">
                <a16:creationId xmlns:a16="http://schemas.microsoft.com/office/drawing/2014/main" id="{B0B3AC32-F532-45E5-8D8D-AFCD117B4253}"/>
              </a:ext>
            </a:extLst>
          </p:cNvPr>
          <p:cNvSpPr>
            <a:spLocks noGrp="1"/>
          </p:cNvSpPr>
          <p:nvPr>
            <p:ph idx="1"/>
          </p:nvPr>
        </p:nvSpPr>
        <p:spPr/>
        <p:txBody>
          <a:bodyPr>
            <a:normAutofit/>
          </a:bodyPr>
          <a:lstStyle/>
          <a:p>
            <a:r>
              <a:rPr lang="en-US" sz="2400" dirty="0"/>
              <a:t>Live gut bacteria that confer mental health benefits.</a:t>
            </a:r>
          </a:p>
          <a:p>
            <a:pPr lvl="1"/>
            <a:r>
              <a:rPr lang="en-US" sz="2400" dirty="0"/>
              <a:t>Most commonly used probiotics are the gram + Bifidobacterium &amp; Lactobacillus families. </a:t>
            </a:r>
          </a:p>
          <a:p>
            <a:pPr lvl="1"/>
            <a:r>
              <a:rPr lang="en-US" sz="2400" dirty="0"/>
              <a:t>Many researchers argue for the inclusion of pre-biotics. </a:t>
            </a:r>
          </a:p>
        </p:txBody>
      </p:sp>
    </p:spTree>
    <p:extLst>
      <p:ext uri="{BB962C8B-B14F-4D97-AF65-F5344CB8AC3E}">
        <p14:creationId xmlns:p14="http://schemas.microsoft.com/office/powerpoint/2010/main" val="3254241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84E3B-8D64-4926-A3D5-E47BCE65E2E9}"/>
              </a:ext>
            </a:extLst>
          </p:cNvPr>
          <p:cNvSpPr>
            <a:spLocks noGrp="1"/>
          </p:cNvSpPr>
          <p:nvPr>
            <p:ph type="title"/>
          </p:nvPr>
        </p:nvSpPr>
        <p:spPr/>
        <p:txBody>
          <a:bodyPr anchor="ctr"/>
          <a:lstStyle/>
          <a:p>
            <a:pPr algn="ctr"/>
            <a:r>
              <a:rPr lang="en-US" dirty="0"/>
              <a:t>Literature Review</a:t>
            </a:r>
          </a:p>
        </p:txBody>
      </p:sp>
      <p:sp>
        <p:nvSpPr>
          <p:cNvPr id="3" name="Content Placeholder 2">
            <a:extLst>
              <a:ext uri="{FF2B5EF4-FFF2-40B4-BE49-F238E27FC236}">
                <a16:creationId xmlns:a16="http://schemas.microsoft.com/office/drawing/2014/main" id="{DD862C68-3103-40DA-B388-AE92AE13C374}"/>
              </a:ext>
            </a:extLst>
          </p:cNvPr>
          <p:cNvSpPr>
            <a:spLocks noGrp="1"/>
          </p:cNvSpPr>
          <p:nvPr>
            <p:ph idx="1"/>
          </p:nvPr>
        </p:nvSpPr>
        <p:spPr/>
        <p:txBody>
          <a:bodyPr>
            <a:normAutofit/>
          </a:bodyPr>
          <a:lstStyle/>
          <a:p>
            <a:r>
              <a:rPr lang="en-US" sz="2400" dirty="0"/>
              <a:t>Link between gut microbiota and mental health. </a:t>
            </a:r>
          </a:p>
          <a:p>
            <a:r>
              <a:rPr lang="en-US" sz="2400" dirty="0"/>
              <a:t>Most researchers focused on treating depression and anxiety. </a:t>
            </a:r>
          </a:p>
          <a:p>
            <a:r>
              <a:rPr lang="en-US" sz="2400" dirty="0"/>
              <a:t>Human trials are a more recent trend. </a:t>
            </a:r>
          </a:p>
          <a:p>
            <a:r>
              <a:rPr lang="en-US" sz="2400" dirty="0"/>
              <a:t>Communication via the </a:t>
            </a:r>
            <a:r>
              <a:rPr lang="en-US" sz="2400" dirty="0" err="1"/>
              <a:t>vagus</a:t>
            </a:r>
            <a:r>
              <a:rPr lang="en-US" sz="2400" dirty="0"/>
              <a:t> nerve along the Gut-Brain Axis (GBA).</a:t>
            </a:r>
          </a:p>
          <a:p>
            <a:pPr lvl="1"/>
            <a:r>
              <a:rPr lang="en-US" sz="2400" dirty="0"/>
              <a:t>Immune System</a:t>
            </a:r>
          </a:p>
          <a:p>
            <a:pPr lvl="1"/>
            <a:r>
              <a:rPr lang="en-US" sz="2400" dirty="0"/>
              <a:t>Inflammation </a:t>
            </a:r>
          </a:p>
        </p:txBody>
      </p:sp>
    </p:spTree>
    <p:extLst>
      <p:ext uri="{BB962C8B-B14F-4D97-AF65-F5344CB8AC3E}">
        <p14:creationId xmlns:p14="http://schemas.microsoft.com/office/powerpoint/2010/main" val="3866672995"/>
      </p:ext>
    </p:extLst>
  </p:cSld>
  <p:clrMapOvr>
    <a:masterClrMapping/>
  </p:clrMapOvr>
</p:sld>
</file>

<file path=ppt/theme/theme1.xml><?xml version="1.0" encoding="utf-8"?>
<a:theme xmlns:a="http://schemas.openxmlformats.org/drawingml/2006/main" name="Face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mplate>
  <TotalTime>56559</TotalTime>
  <Words>5853</Words>
  <Application>Microsoft Office PowerPoint</Application>
  <PresentationFormat>Widescreen</PresentationFormat>
  <Paragraphs>403</Paragraphs>
  <Slides>51</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Calibri</vt:lpstr>
      <vt:lpstr>Trebuchet MS</vt:lpstr>
      <vt:lpstr>Wingdings 3</vt:lpstr>
      <vt:lpstr>Facet</vt:lpstr>
      <vt:lpstr>Outside the Box</vt:lpstr>
      <vt:lpstr>Learning Objective</vt:lpstr>
      <vt:lpstr>Holistic Approach</vt:lpstr>
      <vt:lpstr>Utilizing the Senses</vt:lpstr>
      <vt:lpstr>Challenges to Pharmaceutical Interventions</vt:lpstr>
      <vt:lpstr>Benefits of Considering Alternative Treatments</vt:lpstr>
      <vt:lpstr>Psychobiotics</vt:lpstr>
      <vt:lpstr>What are they?</vt:lpstr>
      <vt:lpstr>Literature Review</vt:lpstr>
      <vt:lpstr>Literature Review </vt:lpstr>
      <vt:lpstr>Gut-Brain Axis</vt:lpstr>
      <vt:lpstr>Research Review</vt:lpstr>
      <vt:lpstr>Research Review</vt:lpstr>
      <vt:lpstr>Worth Considering</vt:lpstr>
      <vt:lpstr>Probiotic Sources</vt:lpstr>
      <vt:lpstr>Tips to Consider</vt:lpstr>
      <vt:lpstr>Considerations and Opportunities for Further Studies</vt:lpstr>
      <vt:lpstr>Physical Exercise</vt:lpstr>
      <vt:lpstr>Physical Exercise</vt:lpstr>
      <vt:lpstr>Literature Review</vt:lpstr>
      <vt:lpstr>Literature Review</vt:lpstr>
      <vt:lpstr>Benefits to Physical Activity</vt:lpstr>
      <vt:lpstr>Barriers to Physical Activity</vt:lpstr>
      <vt:lpstr>Cautions to Consider</vt:lpstr>
      <vt:lpstr>Being Creative</vt:lpstr>
      <vt:lpstr>Massage Therapy</vt:lpstr>
      <vt:lpstr>Massage Therapy</vt:lpstr>
      <vt:lpstr>Nothing New Here</vt:lpstr>
      <vt:lpstr>Literature Review</vt:lpstr>
      <vt:lpstr>Literature Review</vt:lpstr>
      <vt:lpstr>Physiological Effects of Massage</vt:lpstr>
      <vt:lpstr>Potential Benefits</vt:lpstr>
      <vt:lpstr>Potential Barriers</vt:lpstr>
      <vt:lpstr>Further Research Needed</vt:lpstr>
      <vt:lpstr>Essential Oils</vt:lpstr>
      <vt:lpstr>Sense of Smell</vt:lpstr>
      <vt:lpstr>Essential Oils</vt:lpstr>
      <vt:lpstr>Potential Mechanism</vt:lpstr>
      <vt:lpstr>Literature Review</vt:lpstr>
      <vt:lpstr>Study Review</vt:lpstr>
      <vt:lpstr>Routes of Administration</vt:lpstr>
      <vt:lpstr>Considerations</vt:lpstr>
      <vt:lpstr>Further Research</vt:lpstr>
      <vt:lpstr>Questions?</vt:lpstr>
      <vt:lpstr>References</vt:lpstr>
      <vt:lpstr>References Continued</vt:lpstr>
      <vt:lpstr>References Continued</vt:lpstr>
      <vt:lpstr>References Continued</vt:lpstr>
      <vt:lpstr>References Continued</vt:lpstr>
      <vt:lpstr>References Continued</vt:lpstr>
      <vt:lpstr>References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Outside the Box</dc:title>
  <dc:creator>Leasa Weghorst</dc:creator>
  <cp:lastModifiedBy>Leasa Weghorst</cp:lastModifiedBy>
  <cp:revision>175</cp:revision>
  <dcterms:created xsi:type="dcterms:W3CDTF">2018-02-04T22:24:51Z</dcterms:created>
  <dcterms:modified xsi:type="dcterms:W3CDTF">2018-04-20T00:26:53Z</dcterms:modified>
</cp:coreProperties>
</file>