
<file path=[Content_Types].xml><?xml version="1.0" encoding="utf-8"?>
<Types xmlns="http://schemas.openxmlformats.org/package/2006/content-types">
  <Default Extension="bmp" ContentType="image/bmp"/>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notesMasterIdLst>
    <p:notesMasterId r:id="rId38"/>
  </p:notesMasterIdLst>
  <p:sldIdLst>
    <p:sldId id="256" r:id="rId2"/>
    <p:sldId id="257" r:id="rId3"/>
    <p:sldId id="258" r:id="rId4"/>
    <p:sldId id="259" r:id="rId5"/>
    <p:sldId id="261" r:id="rId6"/>
    <p:sldId id="262" r:id="rId7"/>
    <p:sldId id="263" r:id="rId8"/>
    <p:sldId id="264" r:id="rId9"/>
    <p:sldId id="265" r:id="rId10"/>
    <p:sldId id="266" r:id="rId11"/>
    <p:sldId id="267" r:id="rId12"/>
    <p:sldId id="274" r:id="rId13"/>
    <p:sldId id="268" r:id="rId14"/>
    <p:sldId id="269" r:id="rId15"/>
    <p:sldId id="270" r:id="rId16"/>
    <p:sldId id="273" r:id="rId17"/>
    <p:sldId id="271" r:id="rId18"/>
    <p:sldId id="272" r:id="rId19"/>
    <p:sldId id="275" r:id="rId20"/>
    <p:sldId id="276" r:id="rId21"/>
    <p:sldId id="277" r:id="rId22"/>
    <p:sldId id="278" r:id="rId23"/>
    <p:sldId id="280" r:id="rId24"/>
    <p:sldId id="279" r:id="rId25"/>
    <p:sldId id="281" r:id="rId26"/>
    <p:sldId id="282" r:id="rId27"/>
    <p:sldId id="283" r:id="rId28"/>
    <p:sldId id="289" r:id="rId29"/>
    <p:sldId id="290" r:id="rId30"/>
    <p:sldId id="293" r:id="rId31"/>
    <p:sldId id="291" r:id="rId32"/>
    <p:sldId id="294" r:id="rId33"/>
    <p:sldId id="284" r:id="rId34"/>
    <p:sldId id="285" r:id="rId35"/>
    <p:sldId id="286" r:id="rId36"/>
    <p:sldId id="288"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umann, Kathryn" initials="TK" lastIdx="1" clrIdx="0">
    <p:extLst>
      <p:ext uri="{19B8F6BF-5375-455C-9EA6-DF929625EA0E}">
        <p15:presenceInfo xmlns:p15="http://schemas.microsoft.com/office/powerpoint/2012/main" userId="S-1-5-21-508124448-3695470602-466989033-2132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81" d="100"/>
          <a:sy n="81" d="100"/>
        </p:scale>
        <p:origin x="120" y="6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E8772A-D0F4-45A3-8281-BEC38F8F782D}" type="datetimeFigureOut">
              <a:rPr lang="en-US" smtClean="0"/>
              <a:t>4/18/2018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C2B8CD-4665-46D9-A866-A060124A03B2}" type="slidenum">
              <a:rPr lang="en-US" smtClean="0"/>
              <a:t>‹#›</a:t>
            </a:fld>
            <a:endParaRPr lang="en-US"/>
          </a:p>
        </p:txBody>
      </p:sp>
    </p:spTree>
    <p:extLst>
      <p:ext uri="{BB962C8B-B14F-4D97-AF65-F5344CB8AC3E}">
        <p14:creationId xmlns:p14="http://schemas.microsoft.com/office/powerpoint/2010/main" val="452514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Michael’s Game</a:t>
            </a:r>
            <a:r>
              <a:rPr lang="en-US" baseline="0" dirty="0" smtClean="0"/>
              <a:t> is grounded in CBT, best to review basics of the EBP.  Cognitions --</a:t>
            </a:r>
            <a:r>
              <a:rPr lang="en-US" baseline="0" dirty="0" smtClean="0">
                <a:sym typeface="Wingdings" panose="05000000000000000000" pitchFamily="2" charset="2"/>
              </a:rPr>
              <a:t> Behaviors - consequences</a:t>
            </a:r>
          </a:p>
          <a:p>
            <a:endParaRPr lang="en-US" baseline="0" dirty="0" smtClean="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Sometimes we put ourselves in situations that make us vulnerable to certain triggers.  For example, we choose who we date, marry, going to certain parties, stay at a job, leave a job, using substances, etc.  But, we do not choose our parents, our siblings, the situations our caretakers put us in when we were young, who is driving on the road when we are, natural disasters, etc. </a:t>
            </a:r>
          </a:p>
          <a:p>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5</a:t>
            </a:fld>
            <a:endParaRPr lang="en-US"/>
          </a:p>
        </p:txBody>
      </p:sp>
    </p:spTree>
    <p:extLst>
      <p:ext uri="{BB962C8B-B14F-4D97-AF65-F5344CB8AC3E}">
        <p14:creationId xmlns:p14="http://schemas.microsoft.com/office/powerpoint/2010/main" val="23569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creating</a:t>
            </a:r>
            <a:r>
              <a:rPr lang="en-US" baseline="0" dirty="0" smtClean="0"/>
              <a:t> “cards”, may need to translate to more Western phrasing or spelling (</a:t>
            </a:r>
            <a:r>
              <a:rPr lang="en-US" baseline="0" dirty="0" err="1" smtClean="0"/>
              <a:t>colour</a:t>
            </a:r>
            <a:r>
              <a:rPr lang="en-US" baseline="0" dirty="0" smtClean="0"/>
              <a:t> vs color) “My joy is catching them vs My joy is contagious”</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18</a:t>
            </a:fld>
            <a:endParaRPr lang="en-US"/>
          </a:p>
        </p:txBody>
      </p:sp>
    </p:spTree>
    <p:extLst>
      <p:ext uri="{BB962C8B-B14F-4D97-AF65-F5344CB8AC3E}">
        <p14:creationId xmlns:p14="http://schemas.microsoft.com/office/powerpoint/2010/main" val="2237508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Acute</a:t>
            </a:r>
            <a:r>
              <a:rPr lang="en-US" baseline="0" dirty="0" smtClean="0"/>
              <a:t> vs long term - </a:t>
            </a:r>
            <a:r>
              <a:rPr lang="en-US" dirty="0" smtClean="0"/>
              <a:t>More</a:t>
            </a:r>
            <a:r>
              <a:rPr lang="en-US" baseline="0" dirty="0" smtClean="0"/>
              <a:t> time for learned behaviors that may influence thoughts</a:t>
            </a:r>
          </a:p>
          <a:p>
            <a:r>
              <a:rPr lang="en-US" baseline="0" dirty="0" smtClean="0"/>
              <a:t>Only attend/participate for credit</a:t>
            </a:r>
          </a:p>
          <a:p>
            <a:r>
              <a:rPr lang="en-US" baseline="0" dirty="0" smtClean="0"/>
              <a:t>There is a reason why they’re hospitalized this long, how might those impact barriers to group participation.</a:t>
            </a:r>
          </a:p>
          <a:p>
            <a:endParaRPr lang="en-US" baseline="0" dirty="0" smtClean="0"/>
          </a:p>
          <a:p>
            <a:r>
              <a:rPr lang="en-US" baseline="0" dirty="0" smtClean="0"/>
              <a:t>Example of incorporative group INTO delusions</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19</a:t>
            </a:fld>
            <a:endParaRPr lang="en-US"/>
          </a:p>
        </p:txBody>
      </p:sp>
    </p:spTree>
    <p:extLst>
      <p:ext uri="{BB962C8B-B14F-4D97-AF65-F5344CB8AC3E}">
        <p14:creationId xmlns:p14="http://schemas.microsoft.com/office/powerpoint/2010/main" val="820748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a:t>
            </a:r>
            <a:r>
              <a:rPr lang="en-US" baseline="0" dirty="0" smtClean="0"/>
              <a:t> we keep things fresh?  At SLPRC, Michael’s Game is a relatively new group, so we struggle with getting interest/buy in.  Most success has been with clients coming to us from other facilities that have used this intervention. </a:t>
            </a:r>
          </a:p>
          <a:p>
            <a:endParaRPr lang="en-US" baseline="0" dirty="0" smtClean="0"/>
          </a:p>
          <a:p>
            <a:r>
              <a:rPr lang="en-US" baseline="0" dirty="0" smtClean="0"/>
              <a:t>We want groups to be closed, but also want to allow access to the most clients for active treatment</a:t>
            </a:r>
          </a:p>
          <a:p>
            <a:endParaRPr lang="en-US" baseline="0" dirty="0" smtClean="0"/>
          </a:p>
          <a:p>
            <a:r>
              <a:rPr lang="en-US" baseline="0" dirty="0" smtClean="0"/>
              <a:t>Some clients have been hospitalized for decades and the examples in cards may be out of context for the lives they have lived.</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20</a:t>
            </a:fld>
            <a:endParaRPr lang="en-US"/>
          </a:p>
        </p:txBody>
      </p:sp>
    </p:spTree>
    <p:extLst>
      <p:ext uri="{BB962C8B-B14F-4D97-AF65-F5344CB8AC3E}">
        <p14:creationId xmlns:p14="http://schemas.microsoft.com/office/powerpoint/2010/main" val="1492553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Ideally, enough population</a:t>
            </a:r>
            <a:r>
              <a:rPr lang="en-US" baseline="0" dirty="0" smtClean="0"/>
              <a:t> turnover to make the group sustainable (if maintaining closed groups) but once need is met, then what?</a:t>
            </a:r>
            <a:endParaRPr lang="en-US" dirty="0" smtClean="0"/>
          </a:p>
          <a:p>
            <a:endParaRPr lang="en-US" dirty="0" smtClean="0"/>
          </a:p>
          <a:p>
            <a:r>
              <a:rPr lang="en-US" dirty="0" smtClean="0"/>
              <a:t>Motivating group attendance for someone</a:t>
            </a:r>
            <a:r>
              <a:rPr lang="en-US" baseline="0" dirty="0" smtClean="0"/>
              <a:t> unhappy about commitment status is not easy!  </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21</a:t>
            </a:fld>
            <a:endParaRPr lang="en-US"/>
          </a:p>
        </p:txBody>
      </p:sp>
    </p:spTree>
    <p:extLst>
      <p:ext uri="{BB962C8B-B14F-4D97-AF65-F5344CB8AC3E}">
        <p14:creationId xmlns:p14="http://schemas.microsoft.com/office/powerpoint/2010/main" val="1423789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qualitative</a:t>
            </a:r>
            <a:r>
              <a:rPr lang="en-US" baseline="0" dirty="0" smtClean="0"/>
              <a:t> and quantitative data we’ll discuss for the remainder of today comes from group intervention done within CBP at SLPRC.</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22</a:t>
            </a:fld>
            <a:endParaRPr lang="en-US"/>
          </a:p>
        </p:txBody>
      </p:sp>
    </p:spTree>
    <p:extLst>
      <p:ext uri="{BB962C8B-B14F-4D97-AF65-F5344CB8AC3E}">
        <p14:creationId xmlns:p14="http://schemas.microsoft.com/office/powerpoint/2010/main" val="3340272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  Think back</a:t>
            </a:r>
            <a:r>
              <a:rPr lang="en-US" baseline="0" dirty="0" smtClean="0"/>
              <a:t> to Core beliefs/CBT grounding of Michael’s game.  If ASP is layered in with psychotic symptoms, makes it doubly hard to address.</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23</a:t>
            </a:fld>
            <a:endParaRPr lang="en-US"/>
          </a:p>
        </p:txBody>
      </p:sp>
    </p:spTree>
    <p:extLst>
      <p:ext uri="{BB962C8B-B14F-4D97-AF65-F5344CB8AC3E}">
        <p14:creationId xmlns:p14="http://schemas.microsoft.com/office/powerpoint/2010/main" val="7502610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than 15 years ago, findings from the Epidemiological Catchment Area Study indicated that antisocial personality disorder (APD) is more prevalent among persons with schizophrenia than in the general population.  (2004)</a:t>
            </a:r>
          </a:p>
          <a:p>
            <a:endParaRPr lang="en-US" dirty="0" smtClean="0"/>
          </a:p>
          <a:p>
            <a:r>
              <a:rPr lang="en-US" dirty="0" smtClean="0"/>
              <a:t>Just an</a:t>
            </a:r>
            <a:r>
              <a:rPr lang="en-US" baseline="0" dirty="0" smtClean="0"/>
              <a:t> example of the overlap in symptomology of our clients, and the need for continued work on these areas.</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24</a:t>
            </a:fld>
            <a:endParaRPr lang="en-US"/>
          </a:p>
        </p:txBody>
      </p:sp>
    </p:spTree>
    <p:extLst>
      <p:ext uri="{BB962C8B-B14F-4D97-AF65-F5344CB8AC3E}">
        <p14:creationId xmlns:p14="http://schemas.microsoft.com/office/powerpoint/2010/main" val="40352543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qualitative benefit we’ve seen in group is that by</a:t>
            </a:r>
            <a:r>
              <a:rPr lang="en-US" baseline="0" dirty="0" smtClean="0"/>
              <a:t> using an external character, clients also learn to think of things from someone else’s perspective. </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progressive difficulty of the cards, group interactions and the patient’s recognition of some of the situations as having been experienced by himself, or by others, could bring the patient to a more personal questioning of his own experiences.”</a:t>
            </a:r>
          </a:p>
          <a:p>
            <a:endParaRPr lang="en-US" baseline="0" dirty="0" smtClean="0"/>
          </a:p>
          <a:p>
            <a:endParaRPr lang="en-US" baseline="0" dirty="0" smtClean="0"/>
          </a:p>
          <a:p>
            <a:r>
              <a:rPr lang="en-US" baseline="0" dirty="0" smtClean="0"/>
              <a:t>Bruce example</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25</a:t>
            </a:fld>
            <a:endParaRPr lang="en-US"/>
          </a:p>
        </p:txBody>
      </p:sp>
    </p:spTree>
    <p:extLst>
      <p:ext uri="{BB962C8B-B14F-4D97-AF65-F5344CB8AC3E}">
        <p14:creationId xmlns:p14="http://schemas.microsoft.com/office/powerpoint/2010/main" val="34612117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Some emerging evidence suggestive that best used with unidimensional scoring </a:t>
            </a:r>
          </a:p>
          <a:p>
            <a:r>
              <a:rPr lang="en-US" dirty="0" smtClean="0"/>
              <a:t>Unidimensional</a:t>
            </a:r>
            <a:r>
              <a:rPr lang="en-US" baseline="0" dirty="0" smtClean="0"/>
              <a:t> scoring of affirmative response  vs  </a:t>
            </a:r>
            <a:r>
              <a:rPr lang="en-US" sz="1200" b="0" i="0" u="none" strike="noStrike" kern="1200" baseline="0" dirty="0" smtClean="0">
                <a:solidFill>
                  <a:schemeClr val="tx1"/>
                </a:solidFill>
                <a:latin typeface="+mn-lt"/>
                <a:ea typeface="+mn-ea"/>
                <a:cs typeface="+mn-cs"/>
              </a:rPr>
              <a:t>scoring of persecution, thought disturbances,</a:t>
            </a:r>
          </a:p>
          <a:p>
            <a:r>
              <a:rPr lang="en-US" sz="1200" b="0" i="0" u="none" strike="noStrike" kern="1200" baseline="0" dirty="0" smtClean="0">
                <a:solidFill>
                  <a:schemeClr val="tx1"/>
                </a:solidFill>
                <a:latin typeface="+mn-lt"/>
                <a:ea typeface="+mn-ea"/>
                <a:cs typeface="+mn-cs"/>
              </a:rPr>
              <a:t>grandiosity, religiosity, paranormal beliefs, reference guilt, and apocalypse specific questions</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28</a:t>
            </a:fld>
            <a:endParaRPr lang="en-US"/>
          </a:p>
        </p:txBody>
      </p:sp>
    </p:spTree>
    <p:extLst>
      <p:ext uri="{BB962C8B-B14F-4D97-AF65-F5344CB8AC3E}">
        <p14:creationId xmlns:p14="http://schemas.microsoft.com/office/powerpoint/2010/main" val="643883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assigned</a:t>
            </a:r>
            <a:r>
              <a:rPr lang="en-US" baseline="0" dirty="0" smtClean="0"/>
              <a:t> for affirmative answer initially</a:t>
            </a:r>
            <a:endParaRPr lang="en-US" dirty="0" smtClean="0"/>
          </a:p>
          <a:p>
            <a:r>
              <a:rPr lang="en-US" dirty="0" smtClean="0"/>
              <a:t>5 point Likert</a:t>
            </a:r>
            <a:r>
              <a:rPr lang="en-US" baseline="0" dirty="0" smtClean="0"/>
              <a:t> Scale for Distress, Preoccupation, Conviction</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29</a:t>
            </a:fld>
            <a:endParaRPr lang="en-US"/>
          </a:p>
        </p:txBody>
      </p:sp>
    </p:spTree>
    <p:extLst>
      <p:ext uri="{BB962C8B-B14F-4D97-AF65-F5344CB8AC3E}">
        <p14:creationId xmlns:p14="http://schemas.microsoft.com/office/powerpoint/2010/main" val="2311018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feel</a:t>
            </a:r>
            <a:r>
              <a:rPr lang="en-US" baseline="0" dirty="0" smtClean="0"/>
              <a:t> like the treatment team is playing me”  --</a:t>
            </a:r>
            <a:r>
              <a:rPr lang="en-US" baseline="0" dirty="0" smtClean="0">
                <a:sym typeface="Wingdings" panose="05000000000000000000" pitchFamily="2" charset="2"/>
              </a:rPr>
              <a:t> Not a feeling, this is a thought.  Perception/interpretation</a:t>
            </a:r>
          </a:p>
          <a:p>
            <a:endParaRPr lang="en-US" baseline="0" dirty="0" smtClean="0">
              <a:sym typeface="Wingdings" panose="05000000000000000000" pitchFamily="2" charset="2"/>
            </a:endParaRPr>
          </a:p>
          <a:p>
            <a:r>
              <a:rPr lang="en-US" baseline="0" dirty="0" smtClean="0">
                <a:sym typeface="Wingdings" panose="05000000000000000000" pitchFamily="2" charset="2"/>
              </a:rPr>
              <a:t>Feelings: Angry, sad, mad, happy, ashamed, fearful, anxious, panicked, overwhelmed.</a:t>
            </a:r>
            <a:endParaRPr lang="en-US" dirty="0" smtClean="0"/>
          </a:p>
          <a:p>
            <a:endParaRPr lang="en-US" dirty="0" smtClean="0"/>
          </a:p>
          <a:p>
            <a:r>
              <a:rPr lang="en-US" dirty="0" smtClean="0"/>
              <a:t>As you’ll see when</a:t>
            </a:r>
            <a:r>
              <a:rPr lang="en-US" baseline="0" dirty="0" smtClean="0"/>
              <a:t> we get to card examples, Michael’s Game really works on distinguishing thought from feeling and how those impact actions and consequences.</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6</a:t>
            </a:fld>
            <a:endParaRPr lang="en-US"/>
          </a:p>
        </p:txBody>
      </p:sp>
    </p:spTree>
    <p:extLst>
      <p:ext uri="{BB962C8B-B14F-4D97-AF65-F5344CB8AC3E}">
        <p14:creationId xmlns:p14="http://schemas.microsoft.com/office/powerpoint/2010/main" val="11861260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Group anecdotes</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34</a:t>
            </a:fld>
            <a:endParaRPr lang="en-US"/>
          </a:p>
        </p:txBody>
      </p:sp>
    </p:spTree>
    <p:extLst>
      <p:ext uri="{BB962C8B-B14F-4D97-AF65-F5344CB8AC3E}">
        <p14:creationId xmlns:p14="http://schemas.microsoft.com/office/powerpoint/2010/main" val="3301296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When someone experiences something that is contradictory or inconsistent</a:t>
            </a:r>
            <a:r>
              <a:rPr lang="en-US" baseline="0" dirty="0" smtClean="0"/>
              <a:t> with</a:t>
            </a:r>
            <a:r>
              <a:rPr lang="en-US" dirty="0" smtClean="0"/>
              <a:t> his</a:t>
            </a:r>
            <a:r>
              <a:rPr lang="en-US" baseline="0" dirty="0" smtClean="0"/>
              <a:t> or her core beliefs, the person may come up with a reason why those experiences don’t count -</a:t>
            </a:r>
            <a:r>
              <a:rPr lang="en-US" baseline="0" dirty="0" smtClean="0">
                <a:sym typeface="Wingdings" panose="05000000000000000000" pitchFamily="2" charset="2"/>
              </a:rPr>
              <a:t> maintaining low self esteem</a:t>
            </a:r>
          </a:p>
          <a:p>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7</a:t>
            </a:fld>
            <a:endParaRPr lang="en-US"/>
          </a:p>
        </p:txBody>
      </p:sp>
    </p:spTree>
    <p:extLst>
      <p:ext uri="{BB962C8B-B14F-4D97-AF65-F5344CB8AC3E}">
        <p14:creationId xmlns:p14="http://schemas.microsoft.com/office/powerpoint/2010/main" val="1445306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group</a:t>
            </a:r>
            <a:r>
              <a:rPr lang="en-US" baseline="0" dirty="0" smtClean="0"/>
              <a:t> attendance ranges from 3-5 regular attendees; facilitators should have at least some grounding in CBT practice/training.  Our group is facilitated by a PhD, an LCSW, with PhD students assisting.</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10</a:t>
            </a:fld>
            <a:endParaRPr lang="en-US"/>
          </a:p>
        </p:txBody>
      </p:sp>
    </p:spTree>
    <p:extLst>
      <p:ext uri="{BB962C8B-B14F-4D97-AF65-F5344CB8AC3E}">
        <p14:creationId xmlns:p14="http://schemas.microsoft.com/office/powerpoint/2010/main" val="1973842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Literally, there are cards.  </a:t>
            </a:r>
          </a:p>
          <a:p>
            <a:endParaRPr lang="en-US" dirty="0" smtClean="0"/>
          </a:p>
          <a:p>
            <a:r>
              <a:rPr lang="en-US" dirty="0" smtClean="0"/>
              <a:t>Patients, guided by the therapist’s Socratic questioning, are led (by those situations)</a:t>
            </a:r>
          </a:p>
          <a:p>
            <a:r>
              <a:rPr lang="en-US" dirty="0" smtClean="0"/>
              <a:t>to become more familiar with the cognitive approach to psychoses.</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Group interactions and the patient’s recognition of some of the situations as having been experienced by himself, or by others, could bring the patient to a more personal questioning of his own experiences.</a:t>
            </a:r>
          </a:p>
          <a:p>
            <a:endParaRPr lang="en-US" dirty="0" smtClean="0"/>
          </a:p>
          <a:p>
            <a:r>
              <a:rPr lang="en-US" sz="1200" kern="1200" dirty="0" smtClean="0">
                <a:solidFill>
                  <a:schemeClr val="tx1"/>
                </a:solidFill>
                <a:effectLst/>
                <a:latin typeface="+mn-lt"/>
                <a:ea typeface="+mn-ea"/>
                <a:cs typeface="+mn-cs"/>
              </a:rPr>
              <a:t>Examples of Socratic Questioning to encourage client participation:</a:t>
            </a:r>
            <a:endParaRPr lang="en-US" sz="11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Questions for Clarification:</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Why do you say that?</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How does this relate to Michael’s experience? To your own experience?</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Questions that probe assumptions</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What could we assume instead?</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How can you verify or disprove that assumption?</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Questions that probe for reason and evidence:</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What would be an example?</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How did you come to that conclusion?</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What do you think causes this to happen?</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Why?</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Questions about viewpoints and perspectives:</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What would be an alternative?</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What is another way to look at it?</a:t>
            </a:r>
            <a:endParaRPr lang="en-US" sz="11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Questions that probe implications and consequences:</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What generalizations can you make?</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What are the consequences of that assumption?</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How does x affect y?</a:t>
            </a:r>
            <a:endParaRPr lang="en-US" sz="11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How does this tie in with what we learned before?</a:t>
            </a:r>
            <a:endParaRPr lang="en-US" sz="1100" kern="1200" dirty="0" smtClean="0">
              <a:solidFill>
                <a:schemeClr val="tx1"/>
              </a:solidFill>
              <a:effectLst/>
              <a:latin typeface="+mn-lt"/>
              <a:ea typeface="+mn-ea"/>
              <a:cs typeface="+mn-cs"/>
            </a:endParaRPr>
          </a:p>
          <a:p>
            <a:endParaRPr lang="en-US" dirty="0" smtClean="0"/>
          </a:p>
          <a:p>
            <a:r>
              <a:rPr lang="en-US" dirty="0" smtClean="0"/>
              <a:t>Difficulty</a:t>
            </a:r>
            <a:r>
              <a:rPr lang="en-US" baseline="0" dirty="0" smtClean="0"/>
              <a:t> progress from non-psychotic, non emotional scenarios, to emotional, non psychotic, to psychotic. </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11</a:t>
            </a:fld>
            <a:endParaRPr lang="en-US"/>
          </a:p>
        </p:txBody>
      </p:sp>
    </p:spTree>
    <p:extLst>
      <p:ext uri="{BB962C8B-B14F-4D97-AF65-F5344CB8AC3E}">
        <p14:creationId xmlns:p14="http://schemas.microsoft.com/office/powerpoint/2010/main" val="118533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game’s goal is help our clients to develop an individual cognitive approach to their own psychotic symptoms. This game should help them to think differently about situations they find themselves in, and how to act differently based on these different ways of thinking about their lives.</a:t>
            </a:r>
          </a:p>
          <a:p>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12</a:t>
            </a:fld>
            <a:endParaRPr lang="en-US"/>
          </a:p>
        </p:txBody>
      </p:sp>
    </p:spTree>
    <p:extLst>
      <p:ext uri="{BB962C8B-B14F-4D97-AF65-F5344CB8AC3E}">
        <p14:creationId xmlns:p14="http://schemas.microsoft.com/office/powerpoint/2010/main" val="2420526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 answering</a:t>
            </a:r>
            <a:r>
              <a:rPr lang="en-US" baseline="0" dirty="0" smtClean="0"/>
              <a:t> Michael’s questions, point is to </a:t>
            </a:r>
            <a:r>
              <a:rPr lang="en-US" dirty="0" smtClean="0"/>
              <a:t>relieve him of his anxiety in order for him to regain a sense of self-control. </a:t>
            </a:r>
          </a:p>
          <a:p>
            <a:endParaRPr lang="en-US" dirty="0" smtClean="0"/>
          </a:p>
          <a:p>
            <a:r>
              <a:rPr lang="en-US" dirty="0" smtClean="0"/>
              <a:t>Not all cards have same make up, some prompt different lines</a:t>
            </a:r>
            <a:r>
              <a:rPr lang="en-US" baseline="0" dirty="0" smtClean="0"/>
              <a:t> of questioning.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14</a:t>
            </a:fld>
            <a:endParaRPr lang="en-US"/>
          </a:p>
        </p:txBody>
      </p:sp>
    </p:spTree>
    <p:extLst>
      <p:ext uri="{BB962C8B-B14F-4D97-AF65-F5344CB8AC3E}">
        <p14:creationId xmlns:p14="http://schemas.microsoft.com/office/powerpoint/2010/main" val="1898557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examples of responses,</a:t>
            </a:r>
            <a:r>
              <a:rPr lang="en-US" baseline="0" dirty="0" smtClean="0"/>
              <a:t> prompt audience</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15</a:t>
            </a:fld>
            <a:endParaRPr lang="en-US"/>
          </a:p>
        </p:txBody>
      </p:sp>
    </p:spTree>
    <p:extLst>
      <p:ext uri="{BB962C8B-B14F-4D97-AF65-F5344CB8AC3E}">
        <p14:creationId xmlns:p14="http://schemas.microsoft.com/office/powerpoint/2010/main" val="4107452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differences in prompts between two cards – this card ask</a:t>
            </a:r>
            <a:r>
              <a:rPr lang="en-US" baseline="0" dirty="0" smtClean="0"/>
              <a:t>s for clients to think about the consequences, pros and cons to evaluate hypotheses. </a:t>
            </a:r>
            <a:endParaRPr lang="en-US" dirty="0"/>
          </a:p>
        </p:txBody>
      </p:sp>
      <p:sp>
        <p:nvSpPr>
          <p:cNvPr id="4" name="Slide Number Placeholder 3"/>
          <p:cNvSpPr>
            <a:spLocks noGrp="1"/>
          </p:cNvSpPr>
          <p:nvPr>
            <p:ph type="sldNum" sz="quarter" idx="10"/>
          </p:nvPr>
        </p:nvSpPr>
        <p:spPr/>
        <p:txBody>
          <a:bodyPr/>
          <a:lstStyle/>
          <a:p>
            <a:fld id="{DAC2B8CD-4665-46D9-A866-A060124A03B2}" type="slidenum">
              <a:rPr lang="en-US" smtClean="0"/>
              <a:t>17</a:t>
            </a:fld>
            <a:endParaRPr lang="en-US"/>
          </a:p>
        </p:txBody>
      </p:sp>
    </p:spTree>
    <p:extLst>
      <p:ext uri="{BB962C8B-B14F-4D97-AF65-F5344CB8AC3E}">
        <p14:creationId xmlns:p14="http://schemas.microsoft.com/office/powerpoint/2010/main" val="32968568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smtClean="0"/>
              <a:t>4/18/2018</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61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62598A19-B9D6-4696-A74D-9FEF900C8B6A}" type="datetimeFigureOut">
              <a:rPr lang="en-US" smtClean="0"/>
              <a:t>4/18/2018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4286069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9A205100-39B0-4914-BBD6-34F267582565}" type="datetimeFigureOut">
              <a:rPr lang="en-US" smtClean="0"/>
              <a:t>4/18/2018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1733912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539EF837-FEDB-44F2-8FB5-4F56FC548A33}" type="datetimeFigureOut">
              <a:rPr lang="en-US" smtClean="0"/>
              <a:t>4/18/2018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2952523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smtClean="0"/>
              <a:t>4/18/2018</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137323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9FBB33F-FEF5-4E73-A5F9-307689FE77C6}" type="datetimeFigureOut">
              <a:rPr lang="en-US" smtClean="0"/>
              <a:t>4/18/2018</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2158133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A64B5FA4-F0B8-4D71-BC92-932E3A1502F8}" type="datetimeFigureOut">
              <a:rPr lang="en-US" smtClean="0"/>
              <a:t>4/18/2018</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422861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4FD89F80-C2CE-4D6A-80E4-D3515AD92BC6}" type="datetimeFigureOut">
              <a:rPr lang="en-US" smtClean="0"/>
              <a:t>4/18/2018</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2510899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03E4220E-EF40-477E-B84C-637FC7CE78DB}" type="datetimeFigureOut">
              <a:rPr lang="en-US" smtClean="0"/>
              <a:t>4/18/2018</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2939576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D0B8D63-E026-4E54-B301-C824E1BD14F3}" type="datetimeFigureOut">
              <a:rPr lang="en-US" smtClean="0"/>
              <a:t>4/18/2018</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smtClean="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08973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smtClean="0"/>
              <a:t>4/18/2018</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58257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6C5516DA-9D86-4E1E-A623-C11F9F74EB59}" type="datetimeFigureOut">
              <a:rPr lang="en-US" smtClean="0"/>
              <a:t>4/18/2018</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923000"/>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Kaelee.Newton@dmh.mo.gov" TargetMode="External"/><Relationship Id="rId2" Type="http://schemas.openxmlformats.org/officeDocument/2006/relationships/hyperlink" Target="mailto:Kathryn.Thumann@dmh.mo.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MICHAEL’S Game</a:t>
            </a:r>
            <a:endParaRPr lang="en-US" dirty="0"/>
          </a:p>
        </p:txBody>
      </p:sp>
      <p:sp>
        <p:nvSpPr>
          <p:cNvPr id="3" name="Subtitle 2"/>
          <p:cNvSpPr>
            <a:spLocks noGrp="1"/>
          </p:cNvSpPr>
          <p:nvPr>
            <p:ph type="subTitle" idx="1"/>
          </p:nvPr>
        </p:nvSpPr>
        <p:spPr/>
        <p:txBody>
          <a:bodyPr/>
          <a:lstStyle/>
          <a:p>
            <a:r>
              <a:rPr lang="en-US" dirty="0" smtClean="0"/>
              <a:t>Intervention for Delusional Thoughts in a Long Term Forensic </a:t>
            </a:r>
            <a:r>
              <a:rPr lang="en-US" dirty="0" err="1" smtClean="0"/>
              <a:t>Settting</a:t>
            </a:r>
            <a:endParaRPr lang="en-US" dirty="0"/>
          </a:p>
        </p:txBody>
      </p:sp>
    </p:spTree>
    <p:extLst>
      <p:ext uri="{BB962C8B-B14F-4D97-AF65-F5344CB8AC3E}">
        <p14:creationId xmlns:p14="http://schemas.microsoft.com/office/powerpoint/2010/main" val="13598165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Michael’s Game	</a:t>
            </a:r>
            <a:endParaRPr lang="en-US" dirty="0"/>
          </a:p>
        </p:txBody>
      </p:sp>
      <p:sp>
        <p:nvSpPr>
          <p:cNvPr id="5" name="Content Placeholder 4"/>
          <p:cNvSpPr>
            <a:spLocks noGrp="1"/>
          </p:cNvSpPr>
          <p:nvPr>
            <p:ph idx="1"/>
          </p:nvPr>
        </p:nvSpPr>
        <p:spPr/>
        <p:txBody>
          <a:bodyPr/>
          <a:lstStyle/>
          <a:p>
            <a:pPr marL="0" indent="0">
              <a:buNone/>
            </a:pPr>
            <a:endParaRPr lang="en-US" dirty="0"/>
          </a:p>
          <a:p>
            <a:endParaRPr lang="en-US" dirty="0" smtClean="0"/>
          </a:p>
          <a:p>
            <a:r>
              <a:rPr lang="en-US" sz="3200" dirty="0" smtClean="0"/>
              <a:t>Ideal group size is 2 -8; closed</a:t>
            </a:r>
          </a:p>
          <a:p>
            <a:endParaRPr lang="en-US" sz="3200" dirty="0"/>
          </a:p>
          <a:p>
            <a:r>
              <a:rPr lang="en-US" sz="3200" dirty="0" smtClean="0"/>
              <a:t>Schizophrenia, Schizoaffective, or Delusional Disorder diagnosis</a:t>
            </a:r>
          </a:p>
          <a:p>
            <a:endParaRPr lang="en-US" sz="3200" dirty="0"/>
          </a:p>
          <a:p>
            <a:r>
              <a:rPr lang="en-US" sz="3200" dirty="0" smtClean="0"/>
              <a:t>2 facilitators</a:t>
            </a:r>
            <a:endParaRPr lang="en-US" sz="3200" dirty="0"/>
          </a:p>
        </p:txBody>
      </p:sp>
      <p:sp>
        <p:nvSpPr>
          <p:cNvPr id="6" name="Text Placeholder 5"/>
          <p:cNvSpPr>
            <a:spLocks noGrp="1"/>
          </p:cNvSpPr>
          <p:nvPr>
            <p:ph type="body" sz="half" idx="2"/>
          </p:nvPr>
        </p:nvSpPr>
        <p:spPr/>
        <p:txBody>
          <a:bodyPr/>
          <a:lstStyle/>
          <a:p>
            <a:r>
              <a:rPr lang="en-US" dirty="0" smtClean="0"/>
              <a:t>Group make up and considerations</a:t>
            </a:r>
            <a:endParaRPr lang="en-US" dirty="0"/>
          </a:p>
        </p:txBody>
      </p:sp>
    </p:spTree>
    <p:extLst>
      <p:ext uri="{BB962C8B-B14F-4D97-AF65-F5344CB8AC3E}">
        <p14:creationId xmlns:p14="http://schemas.microsoft.com/office/powerpoint/2010/main" val="1926884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Michael’s Game</a:t>
            </a:r>
            <a:endParaRPr lang="en-US" dirty="0"/>
          </a:p>
        </p:txBody>
      </p:sp>
      <p:sp>
        <p:nvSpPr>
          <p:cNvPr id="5" name="Content Placeholder 4"/>
          <p:cNvSpPr>
            <a:spLocks noGrp="1"/>
          </p:cNvSpPr>
          <p:nvPr>
            <p:ph idx="1"/>
          </p:nvPr>
        </p:nvSpPr>
        <p:spPr/>
        <p:txBody>
          <a:bodyPr/>
          <a:lstStyle/>
          <a:p>
            <a:endParaRPr lang="en-US" dirty="0" smtClean="0"/>
          </a:p>
          <a:p>
            <a:endParaRPr lang="en-US" dirty="0" smtClean="0"/>
          </a:p>
          <a:p>
            <a:r>
              <a:rPr lang="en-US" sz="3200" dirty="0" smtClean="0"/>
              <a:t>A card game, with each card describing different scenarios.</a:t>
            </a:r>
            <a:endParaRPr lang="en-US" sz="3200" dirty="0"/>
          </a:p>
          <a:p>
            <a:endParaRPr lang="en-US" sz="3200" dirty="0" smtClean="0"/>
          </a:p>
          <a:p>
            <a:r>
              <a:rPr lang="en-US" sz="3200" dirty="0" smtClean="0"/>
              <a:t>Socratic Questioning</a:t>
            </a:r>
          </a:p>
          <a:p>
            <a:endParaRPr lang="en-US" sz="3200" dirty="0"/>
          </a:p>
          <a:p>
            <a:r>
              <a:rPr lang="en-US" sz="3200" dirty="0" smtClean="0"/>
              <a:t>Progressive difficulty</a:t>
            </a:r>
            <a:endParaRPr lang="en-US" sz="3200" dirty="0"/>
          </a:p>
        </p:txBody>
      </p:sp>
      <p:sp>
        <p:nvSpPr>
          <p:cNvPr id="6" name="Text Placeholder 5"/>
          <p:cNvSpPr>
            <a:spLocks noGrp="1"/>
          </p:cNvSpPr>
          <p:nvPr>
            <p:ph type="body" sz="half" idx="2"/>
          </p:nvPr>
        </p:nvSpPr>
        <p:spPr/>
        <p:txBody>
          <a:bodyPr/>
          <a:lstStyle/>
          <a:p>
            <a:r>
              <a:rPr lang="en-US" dirty="0"/>
              <a:t>Group make up and considerations</a:t>
            </a:r>
          </a:p>
          <a:p>
            <a:endParaRPr lang="en-US" dirty="0"/>
          </a:p>
        </p:txBody>
      </p:sp>
    </p:spTree>
    <p:extLst>
      <p:ext uri="{BB962C8B-B14F-4D97-AF65-F5344CB8AC3E}">
        <p14:creationId xmlns:p14="http://schemas.microsoft.com/office/powerpoint/2010/main" val="2323224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Michael’s Game</a:t>
            </a:r>
            <a:endParaRPr lang="en-US" dirty="0"/>
          </a:p>
        </p:txBody>
      </p:sp>
      <p:sp>
        <p:nvSpPr>
          <p:cNvPr id="3" name="Content Placeholder 2"/>
          <p:cNvSpPr>
            <a:spLocks noGrp="1"/>
          </p:cNvSpPr>
          <p:nvPr>
            <p:ph idx="1"/>
          </p:nvPr>
        </p:nvSpPr>
        <p:spPr/>
        <p:txBody>
          <a:bodyPr>
            <a:normAutofit/>
          </a:bodyPr>
          <a:lstStyle/>
          <a:p>
            <a:endParaRPr lang="en-US" sz="3200" dirty="0" smtClean="0"/>
          </a:p>
          <a:p>
            <a:r>
              <a:rPr lang="en-US" sz="3200" dirty="0" smtClean="0"/>
              <a:t>The </a:t>
            </a:r>
            <a:r>
              <a:rPr lang="en-US" sz="3200" dirty="0"/>
              <a:t>game </a:t>
            </a:r>
            <a:r>
              <a:rPr lang="en-US" sz="3200" dirty="0" smtClean="0"/>
              <a:t>is intended to </a:t>
            </a:r>
            <a:r>
              <a:rPr lang="en-US" sz="3200" dirty="0"/>
              <a:t>stimulate </a:t>
            </a:r>
            <a:r>
              <a:rPr lang="en-US" sz="3200" dirty="0" smtClean="0"/>
              <a:t>curiosity</a:t>
            </a:r>
          </a:p>
          <a:p>
            <a:pPr marL="0" indent="0">
              <a:buNone/>
            </a:pPr>
            <a:endParaRPr lang="en-US" sz="3200" dirty="0" smtClean="0"/>
          </a:p>
          <a:p>
            <a:r>
              <a:rPr lang="en-US" sz="3200" dirty="0" smtClean="0"/>
              <a:t>Each </a:t>
            </a:r>
            <a:r>
              <a:rPr lang="en-US" sz="3200" dirty="0"/>
              <a:t>patient chooses his own degree of participation. </a:t>
            </a:r>
            <a:endParaRPr lang="en-US" sz="3200" dirty="0" smtClean="0"/>
          </a:p>
          <a:p>
            <a:pPr marL="0" indent="0">
              <a:buNone/>
            </a:pPr>
            <a:endParaRPr lang="en-US" sz="3200" dirty="0"/>
          </a:p>
          <a:p>
            <a:r>
              <a:rPr lang="en-US" sz="3200" dirty="0"/>
              <a:t>The game leader is not all knowing. </a:t>
            </a:r>
            <a:r>
              <a:rPr lang="en-US" sz="3200" dirty="0" smtClean="0"/>
              <a:t> </a:t>
            </a:r>
            <a:endParaRPr lang="en-US" sz="3200" dirty="0"/>
          </a:p>
        </p:txBody>
      </p:sp>
      <p:sp>
        <p:nvSpPr>
          <p:cNvPr id="4" name="Text Placeholder 3"/>
          <p:cNvSpPr>
            <a:spLocks noGrp="1"/>
          </p:cNvSpPr>
          <p:nvPr>
            <p:ph type="body" sz="half" idx="2"/>
          </p:nvPr>
        </p:nvSpPr>
        <p:spPr/>
        <p:txBody>
          <a:bodyPr/>
          <a:lstStyle/>
          <a:p>
            <a:r>
              <a:rPr lang="en-US" dirty="0"/>
              <a:t>Group make up and considerations</a:t>
            </a:r>
          </a:p>
          <a:p>
            <a:endParaRPr lang="en-US" dirty="0"/>
          </a:p>
        </p:txBody>
      </p:sp>
    </p:spTree>
    <p:extLst>
      <p:ext uri="{BB962C8B-B14F-4D97-AF65-F5344CB8AC3E}">
        <p14:creationId xmlns:p14="http://schemas.microsoft.com/office/powerpoint/2010/main" val="691724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structure</a:t>
            </a:r>
            <a:endParaRPr lang="en-US" dirty="0"/>
          </a:p>
        </p:txBody>
      </p:sp>
      <p:sp>
        <p:nvSpPr>
          <p:cNvPr id="3" name="Content Placeholder 2"/>
          <p:cNvSpPr>
            <a:spLocks noGrp="1"/>
          </p:cNvSpPr>
          <p:nvPr>
            <p:ph idx="1"/>
          </p:nvPr>
        </p:nvSpPr>
        <p:spPr/>
        <p:txBody>
          <a:bodyPr/>
          <a:lstStyle/>
          <a:p>
            <a:r>
              <a:rPr lang="en-US" dirty="0" smtClean="0"/>
              <a:t>Introducing Michael!</a:t>
            </a:r>
          </a:p>
          <a:p>
            <a:pPr lvl="1"/>
            <a:r>
              <a:rPr lang="en-US" dirty="0" smtClean="0"/>
              <a:t>Explain that the group will work through various scenarios for Michael</a:t>
            </a:r>
          </a:p>
          <a:p>
            <a:pPr lvl="1"/>
            <a:endParaRPr lang="en-US" dirty="0"/>
          </a:p>
          <a:p>
            <a:r>
              <a:rPr lang="en-US" dirty="0"/>
              <a:t>The players take their turn to read the different situations presented on the cards, in numerical order. </a:t>
            </a:r>
            <a:endParaRPr lang="en-US" dirty="0" smtClean="0"/>
          </a:p>
          <a:p>
            <a:endParaRPr lang="en-US" dirty="0"/>
          </a:p>
          <a:p>
            <a:r>
              <a:rPr lang="en-US" dirty="0" smtClean="0"/>
              <a:t>Then</a:t>
            </a:r>
            <a:r>
              <a:rPr lang="en-US" dirty="0"/>
              <a:t>, helped by the rest of the group, they answer the questions asked by the leader. </a:t>
            </a:r>
          </a:p>
          <a:p>
            <a:pPr lvl="1"/>
            <a:endParaRPr lang="en-US" dirty="0" smtClean="0"/>
          </a:p>
          <a:p>
            <a:pPr lvl="1"/>
            <a:endParaRPr lang="en-US" dirty="0"/>
          </a:p>
        </p:txBody>
      </p:sp>
    </p:spTree>
    <p:extLst>
      <p:ext uri="{BB962C8B-B14F-4D97-AF65-F5344CB8AC3E}">
        <p14:creationId xmlns:p14="http://schemas.microsoft.com/office/powerpoint/2010/main" val="2928166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Structure</a:t>
            </a:r>
            <a:endParaRPr lang="en-US" dirty="0"/>
          </a:p>
        </p:txBody>
      </p:sp>
      <p:sp>
        <p:nvSpPr>
          <p:cNvPr id="3" name="Content Placeholder 2"/>
          <p:cNvSpPr>
            <a:spLocks noGrp="1"/>
          </p:cNvSpPr>
          <p:nvPr>
            <p:ph idx="1"/>
          </p:nvPr>
        </p:nvSpPr>
        <p:spPr/>
        <p:txBody>
          <a:bodyPr/>
          <a:lstStyle/>
          <a:p>
            <a:r>
              <a:rPr lang="en-US" dirty="0" smtClean="0"/>
              <a:t>The players </a:t>
            </a:r>
            <a:r>
              <a:rPr lang="en-US" dirty="0"/>
              <a:t>have to define, without interpretation, the situation described. </a:t>
            </a:r>
          </a:p>
          <a:p>
            <a:endParaRPr lang="en-US" dirty="0"/>
          </a:p>
          <a:p>
            <a:r>
              <a:rPr lang="en-US" dirty="0"/>
              <a:t>Clients have to give answers to Michael’s questions </a:t>
            </a:r>
            <a:endParaRPr lang="en-US" dirty="0" smtClean="0"/>
          </a:p>
          <a:p>
            <a:endParaRPr lang="en-US" dirty="0"/>
          </a:p>
          <a:p>
            <a:r>
              <a:rPr lang="en-US" dirty="0" smtClean="0"/>
              <a:t>During </a:t>
            </a:r>
            <a:r>
              <a:rPr lang="en-US" dirty="0"/>
              <a:t>the game, all hypotheses are allowed.</a:t>
            </a:r>
          </a:p>
          <a:p>
            <a:endParaRPr lang="en-US" dirty="0"/>
          </a:p>
          <a:p>
            <a:r>
              <a:rPr lang="en-US" dirty="0" smtClean="0"/>
              <a:t>Identify Michael’s </a:t>
            </a:r>
            <a:r>
              <a:rPr lang="en-US" dirty="0"/>
              <a:t>hypotheses and propose a way to verify the </a:t>
            </a:r>
            <a:r>
              <a:rPr lang="en-US" dirty="0" smtClean="0"/>
              <a:t>hypotheses*</a:t>
            </a:r>
            <a:endParaRPr lang="en-US" dirty="0"/>
          </a:p>
        </p:txBody>
      </p:sp>
    </p:spTree>
    <p:extLst>
      <p:ext uri="{BB962C8B-B14F-4D97-AF65-F5344CB8AC3E}">
        <p14:creationId xmlns:p14="http://schemas.microsoft.com/office/powerpoint/2010/main" val="2822911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Card Examples</a:t>
            </a:r>
            <a:endParaRPr lang="en-US" dirty="0"/>
          </a:p>
        </p:txBody>
      </p:sp>
      <p:sp>
        <p:nvSpPr>
          <p:cNvPr id="7" name="Content Placeholder 6"/>
          <p:cNvSpPr>
            <a:spLocks noGrp="1"/>
          </p:cNvSpPr>
          <p:nvPr>
            <p:ph idx="1"/>
          </p:nvPr>
        </p:nvSpPr>
        <p:spPr/>
        <p:txBody>
          <a:bodyPr>
            <a:normAutofit fontScale="92500" lnSpcReduction="10000"/>
          </a:bodyPr>
          <a:lstStyle/>
          <a:p>
            <a:endParaRPr lang="en-US" dirty="0"/>
          </a:p>
          <a:p>
            <a:pPr marL="0" indent="0">
              <a:buNone/>
            </a:pPr>
            <a:r>
              <a:rPr lang="en-US" dirty="0" smtClean="0"/>
              <a:t>Michael </a:t>
            </a:r>
            <a:r>
              <a:rPr lang="en-US" dirty="0"/>
              <a:t>has filled in his bathtub almost to the brim. When he slips into it, the water overflows. Michael wonders what made the bathtub overflow</a:t>
            </a:r>
            <a:r>
              <a:rPr lang="en-US" dirty="0" smtClean="0"/>
              <a:t>.</a:t>
            </a:r>
          </a:p>
          <a:p>
            <a:pPr marL="0" indent="0">
              <a:buNone/>
            </a:pPr>
            <a:r>
              <a:rPr lang="en-US" b="1" dirty="0"/>
              <a:t> </a:t>
            </a:r>
            <a:endParaRPr lang="en-US" dirty="0"/>
          </a:p>
          <a:p>
            <a:r>
              <a:rPr lang="en-US" b="1" dirty="0"/>
              <a:t>Aims of the card :</a:t>
            </a:r>
            <a:endParaRPr lang="en-US" dirty="0"/>
          </a:p>
          <a:p>
            <a:r>
              <a:rPr lang="en-US" dirty="0" smtClean="0"/>
              <a:t>Situation </a:t>
            </a:r>
            <a:r>
              <a:rPr lang="en-US" dirty="0"/>
              <a:t>– </a:t>
            </a:r>
            <a:r>
              <a:rPr lang="en-US" i="1" dirty="0"/>
              <a:t>What happened?  No interpretation, just have clients restate in their own words what the situation is, i.e. “His bathtub overflowed when he got into it.”</a:t>
            </a:r>
            <a:endParaRPr lang="en-US" dirty="0"/>
          </a:p>
          <a:p>
            <a:r>
              <a:rPr lang="en-US" dirty="0" smtClean="0"/>
              <a:t>Hypotheses </a:t>
            </a:r>
            <a:r>
              <a:rPr lang="en-US" dirty="0"/>
              <a:t>– </a:t>
            </a:r>
            <a:r>
              <a:rPr lang="en-US" i="1" dirty="0"/>
              <a:t>Why did this happen? What could be an alternative?</a:t>
            </a:r>
            <a:endParaRPr lang="en-US" dirty="0"/>
          </a:p>
          <a:p>
            <a:r>
              <a:rPr lang="en-US" dirty="0" smtClean="0"/>
              <a:t>The </a:t>
            </a:r>
            <a:r>
              <a:rPr lang="en-US" dirty="0"/>
              <a:t>group chooses one of its hypothesis</a:t>
            </a:r>
          </a:p>
          <a:p>
            <a:r>
              <a:rPr lang="en-US" dirty="0" smtClean="0"/>
              <a:t>Method </a:t>
            </a:r>
            <a:r>
              <a:rPr lang="en-US" dirty="0"/>
              <a:t>for validating the hypothesis – </a:t>
            </a:r>
            <a:r>
              <a:rPr lang="en-US" i="1" dirty="0"/>
              <a:t>How can we prove our hypothesis?</a:t>
            </a:r>
            <a:r>
              <a:rPr lang="en-US" dirty="0"/>
              <a:t> </a:t>
            </a:r>
            <a:r>
              <a:rPr lang="en-US" i="1" dirty="0"/>
              <a:t>If we are assuming that this (X) is what happened, how does that impact Y? Are there other things we should consider?</a:t>
            </a:r>
            <a:endParaRPr lang="en-US" dirty="0"/>
          </a:p>
          <a:p>
            <a:endParaRPr lang="en-US" dirty="0"/>
          </a:p>
        </p:txBody>
      </p:sp>
      <p:sp>
        <p:nvSpPr>
          <p:cNvPr id="8" name="Text Placeholder 7"/>
          <p:cNvSpPr>
            <a:spLocks noGrp="1"/>
          </p:cNvSpPr>
          <p:nvPr>
            <p:ph type="body" sz="half" idx="2"/>
          </p:nvPr>
        </p:nvSpPr>
        <p:spPr/>
        <p:txBody>
          <a:bodyPr/>
          <a:lstStyle/>
          <a:p>
            <a:r>
              <a:rPr lang="en-US" dirty="0" smtClean="0"/>
              <a:t>Card 3; Non emotional, non psychotic</a:t>
            </a:r>
            <a:endParaRPr lang="en-US" dirty="0"/>
          </a:p>
        </p:txBody>
      </p:sp>
    </p:spTree>
    <p:extLst>
      <p:ext uri="{BB962C8B-B14F-4D97-AF65-F5344CB8AC3E}">
        <p14:creationId xmlns:p14="http://schemas.microsoft.com/office/powerpoint/2010/main" val="26135998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 Examples</a:t>
            </a:r>
            <a:endParaRPr lang="en-US" dirty="0"/>
          </a:p>
        </p:txBody>
      </p:sp>
      <p:sp>
        <p:nvSpPr>
          <p:cNvPr id="3" name="Content Placeholder 2"/>
          <p:cNvSpPr>
            <a:spLocks noGrp="1"/>
          </p:cNvSpPr>
          <p:nvPr>
            <p:ph idx="1"/>
          </p:nvPr>
        </p:nvSpPr>
        <p:spPr/>
        <p:txBody>
          <a:bodyPr>
            <a:normAutofit lnSpcReduction="10000"/>
          </a:bodyPr>
          <a:lstStyle/>
          <a:p>
            <a:r>
              <a:rPr lang="en-US" sz="2000" dirty="0"/>
              <a:t>Michael has lost two pounds this </a:t>
            </a:r>
            <a:r>
              <a:rPr lang="en-US" sz="2000" dirty="0" err="1" smtClean="0"/>
              <a:t>month.He</a:t>
            </a:r>
            <a:r>
              <a:rPr lang="en-US" sz="2000" dirty="0" smtClean="0"/>
              <a:t> </a:t>
            </a:r>
            <a:r>
              <a:rPr lang="en-US" sz="2000" dirty="0"/>
              <a:t>wonders whether he has lung cancer.</a:t>
            </a:r>
          </a:p>
          <a:p>
            <a:pPr marL="0" indent="0">
              <a:buNone/>
            </a:pPr>
            <a:r>
              <a:rPr lang="en-US" sz="2000" b="1" dirty="0"/>
              <a:t> </a:t>
            </a:r>
            <a:endParaRPr lang="en-US" sz="2000" dirty="0"/>
          </a:p>
          <a:p>
            <a:r>
              <a:rPr lang="en-US" sz="2000" b="1" dirty="0"/>
              <a:t>Aims of the card :</a:t>
            </a:r>
            <a:endParaRPr lang="en-US" sz="2000" dirty="0"/>
          </a:p>
          <a:p>
            <a:r>
              <a:rPr lang="en-US" dirty="0" smtClean="0"/>
              <a:t>Situation - </a:t>
            </a:r>
            <a:r>
              <a:rPr lang="en-US" i="1" dirty="0"/>
              <a:t>What happened? No interpretation, just restate in their own </a:t>
            </a:r>
            <a:r>
              <a:rPr lang="en-US" i="1" dirty="0" smtClean="0"/>
              <a:t>words</a:t>
            </a:r>
          </a:p>
          <a:p>
            <a:r>
              <a:rPr lang="en-US" dirty="0"/>
              <a:t>Michael’s hypothesis – </a:t>
            </a:r>
            <a:r>
              <a:rPr lang="en-US" i="1" dirty="0"/>
              <a:t>What does Michael think is happening? </a:t>
            </a:r>
            <a:endParaRPr lang="en-US" dirty="0"/>
          </a:p>
          <a:p>
            <a:r>
              <a:rPr lang="en-US" dirty="0"/>
              <a:t>Other hypotheses – </a:t>
            </a:r>
            <a:r>
              <a:rPr lang="en-US" i="1" dirty="0"/>
              <a:t>What are other things to consider? What could be happening? What could we assume </a:t>
            </a:r>
            <a:r>
              <a:rPr lang="en-US" i="1" dirty="0" smtClean="0"/>
              <a:t>instead?</a:t>
            </a:r>
            <a:endParaRPr lang="en-US" dirty="0" smtClean="0"/>
          </a:p>
          <a:p>
            <a:r>
              <a:rPr lang="en-US" dirty="0" smtClean="0"/>
              <a:t>Likelihood </a:t>
            </a:r>
            <a:r>
              <a:rPr lang="en-US" dirty="0"/>
              <a:t>of the validity of the different hypotheses</a:t>
            </a:r>
          </a:p>
          <a:p>
            <a:r>
              <a:rPr lang="en-US" dirty="0" smtClean="0"/>
              <a:t>Method </a:t>
            </a:r>
            <a:r>
              <a:rPr lang="en-US" dirty="0"/>
              <a:t>for validating the </a:t>
            </a:r>
            <a:r>
              <a:rPr lang="en-US" dirty="0" smtClean="0"/>
              <a:t>hypotheses - </a:t>
            </a:r>
            <a:r>
              <a:rPr lang="en-US" i="1" dirty="0"/>
              <a:t>How can we prove our hypothesis?</a:t>
            </a:r>
            <a:r>
              <a:rPr lang="en-US" dirty="0"/>
              <a:t> </a:t>
            </a:r>
            <a:r>
              <a:rPr lang="en-US" i="1" dirty="0"/>
              <a:t>If we are assuming that this (X) is what happened, how does that impact Y? Are there other things we should consider?</a:t>
            </a:r>
            <a:endParaRPr lang="en-US" dirty="0"/>
          </a:p>
          <a:p>
            <a:endParaRPr lang="en-US" sz="2000" dirty="0"/>
          </a:p>
          <a:p>
            <a:endParaRPr lang="en-US" dirty="0"/>
          </a:p>
        </p:txBody>
      </p:sp>
      <p:sp>
        <p:nvSpPr>
          <p:cNvPr id="4" name="Text Placeholder 3"/>
          <p:cNvSpPr>
            <a:spLocks noGrp="1"/>
          </p:cNvSpPr>
          <p:nvPr>
            <p:ph type="body" sz="half" idx="2"/>
          </p:nvPr>
        </p:nvSpPr>
        <p:spPr/>
        <p:txBody>
          <a:bodyPr/>
          <a:lstStyle/>
          <a:p>
            <a:r>
              <a:rPr lang="en-US" dirty="0" smtClean="0"/>
              <a:t>Card 13; emotional, non-psychotic</a:t>
            </a:r>
            <a:endParaRPr lang="en-US" dirty="0"/>
          </a:p>
        </p:txBody>
      </p:sp>
    </p:spTree>
    <p:extLst>
      <p:ext uri="{BB962C8B-B14F-4D97-AF65-F5344CB8AC3E}">
        <p14:creationId xmlns:p14="http://schemas.microsoft.com/office/powerpoint/2010/main" val="1303815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Card Examples</a:t>
            </a:r>
            <a:endParaRPr lang="en-US" dirty="0"/>
          </a:p>
        </p:txBody>
      </p:sp>
      <p:sp>
        <p:nvSpPr>
          <p:cNvPr id="5" name="Content Placeholder 4"/>
          <p:cNvSpPr>
            <a:spLocks noGrp="1"/>
          </p:cNvSpPr>
          <p:nvPr>
            <p:ph idx="1"/>
          </p:nvPr>
        </p:nvSpPr>
        <p:spPr/>
        <p:txBody>
          <a:bodyPr>
            <a:normAutofit fontScale="92500" lnSpcReduction="20000"/>
          </a:bodyPr>
          <a:lstStyle/>
          <a:p>
            <a:pPr marL="0" indent="0">
              <a:buNone/>
            </a:pPr>
            <a:r>
              <a:rPr lang="en-US" dirty="0" smtClean="0"/>
              <a:t>Michael </a:t>
            </a:r>
            <a:r>
              <a:rPr lang="en-US" dirty="0"/>
              <a:t>takes the bus. It is 5 pm and it is crowded. Michael is sitting down, while most of the passengers are standing. Several times, Michael’s eyes catch some passengers glancing at him for a few seconds before looking away. He feels threatened, watched by everybody.</a:t>
            </a:r>
          </a:p>
          <a:p>
            <a:pPr marL="0" indent="0">
              <a:buNone/>
            </a:pPr>
            <a:endParaRPr lang="en-US" dirty="0"/>
          </a:p>
          <a:p>
            <a:r>
              <a:rPr lang="en-US" b="1" dirty="0"/>
              <a:t>Aims of the card:</a:t>
            </a:r>
            <a:endParaRPr lang="en-US" dirty="0"/>
          </a:p>
          <a:p>
            <a:r>
              <a:rPr lang="en-US" dirty="0" smtClean="0"/>
              <a:t>Situation </a:t>
            </a:r>
            <a:r>
              <a:rPr lang="en-US" dirty="0"/>
              <a:t>– </a:t>
            </a:r>
            <a:r>
              <a:rPr lang="en-US" i="1" dirty="0"/>
              <a:t>What happened? No interpretation, just restate in their own words</a:t>
            </a:r>
            <a:endParaRPr lang="en-US" dirty="0"/>
          </a:p>
          <a:p>
            <a:r>
              <a:rPr lang="en-US" dirty="0" smtClean="0"/>
              <a:t>Michael’s </a:t>
            </a:r>
            <a:r>
              <a:rPr lang="en-US" dirty="0"/>
              <a:t>hypothesis – </a:t>
            </a:r>
            <a:r>
              <a:rPr lang="en-US" i="1" dirty="0"/>
              <a:t>What does Michael think is happening? </a:t>
            </a:r>
            <a:endParaRPr lang="en-US" dirty="0"/>
          </a:p>
          <a:p>
            <a:r>
              <a:rPr lang="en-US" dirty="0" smtClean="0"/>
              <a:t>Other </a:t>
            </a:r>
            <a:r>
              <a:rPr lang="en-US" dirty="0"/>
              <a:t>hypotheses – </a:t>
            </a:r>
            <a:r>
              <a:rPr lang="en-US" i="1" dirty="0"/>
              <a:t>What are other things to consider? What could be happening? What could we assume instead?</a:t>
            </a:r>
            <a:endParaRPr lang="en-US" dirty="0"/>
          </a:p>
          <a:p>
            <a:r>
              <a:rPr lang="en-US" dirty="0" smtClean="0"/>
              <a:t>Emotional </a:t>
            </a:r>
            <a:r>
              <a:rPr lang="en-US" dirty="0"/>
              <a:t>and behavioral consequences of each hypothesis – </a:t>
            </a:r>
            <a:r>
              <a:rPr lang="en-US" i="1" dirty="0"/>
              <a:t>If we use Michael’s hypothesis, how might he act? How might he feel?  If we use one of our hypothesis, what would Michael feel? Would he act differently?</a:t>
            </a:r>
            <a:endParaRPr lang="en-US" dirty="0"/>
          </a:p>
          <a:p>
            <a:r>
              <a:rPr lang="en-US" dirty="0" smtClean="0"/>
              <a:t>Arguments </a:t>
            </a:r>
            <a:r>
              <a:rPr lang="en-US" dirty="0"/>
              <a:t>for and against each hypothesis – </a:t>
            </a:r>
            <a:r>
              <a:rPr lang="en-US" i="1" dirty="0"/>
              <a:t>Is X more likely than Y? Why? What could explain X instead of our hypothesis? How can we verify x? How can we verify y?</a:t>
            </a:r>
            <a:endParaRPr lang="en-US" dirty="0"/>
          </a:p>
          <a:p>
            <a:endParaRPr lang="en-US" dirty="0"/>
          </a:p>
        </p:txBody>
      </p:sp>
      <p:sp>
        <p:nvSpPr>
          <p:cNvPr id="6" name="Text Placeholder 5"/>
          <p:cNvSpPr>
            <a:spLocks noGrp="1"/>
          </p:cNvSpPr>
          <p:nvPr>
            <p:ph type="body" sz="half" idx="2"/>
          </p:nvPr>
        </p:nvSpPr>
        <p:spPr/>
        <p:txBody>
          <a:bodyPr/>
          <a:lstStyle/>
          <a:p>
            <a:r>
              <a:rPr lang="en-US" dirty="0" smtClean="0"/>
              <a:t>Card 35; Psychotic</a:t>
            </a:r>
            <a:endParaRPr lang="en-US" dirty="0"/>
          </a:p>
        </p:txBody>
      </p:sp>
    </p:spTree>
    <p:extLst>
      <p:ext uri="{BB962C8B-B14F-4D97-AF65-F5344CB8AC3E}">
        <p14:creationId xmlns:p14="http://schemas.microsoft.com/office/powerpoint/2010/main" val="32097606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Considerations for Inpatient Settings</a:t>
            </a:r>
            <a:endParaRPr lang="en-US" dirty="0"/>
          </a:p>
        </p:txBody>
      </p:sp>
      <p:sp>
        <p:nvSpPr>
          <p:cNvPr id="7" name="Content Placeholder 6"/>
          <p:cNvSpPr>
            <a:spLocks noGrp="1"/>
          </p:cNvSpPr>
          <p:nvPr>
            <p:ph idx="1"/>
          </p:nvPr>
        </p:nvSpPr>
        <p:spPr/>
        <p:txBody>
          <a:bodyPr/>
          <a:lstStyle/>
          <a:p>
            <a:r>
              <a:rPr lang="en-US" sz="3200" dirty="0" smtClean="0"/>
              <a:t>Keep in mind:</a:t>
            </a:r>
          </a:p>
          <a:p>
            <a:pPr lvl="1"/>
            <a:r>
              <a:rPr lang="en-US" sz="2400" dirty="0" smtClean="0"/>
              <a:t>All research specific to Michael’s Game has been conducted in an outpatient setting</a:t>
            </a:r>
          </a:p>
          <a:p>
            <a:pPr lvl="1"/>
            <a:r>
              <a:rPr lang="en-US" sz="2400" dirty="0" smtClean="0"/>
              <a:t>All European </a:t>
            </a:r>
          </a:p>
          <a:p>
            <a:pPr lvl="2"/>
            <a:r>
              <a:rPr lang="en-US" sz="2400" dirty="0" smtClean="0"/>
              <a:t>Belgium, France, Switzerland</a:t>
            </a:r>
          </a:p>
          <a:p>
            <a:pPr lvl="2"/>
            <a:r>
              <a:rPr lang="en-US" sz="2400" dirty="0" smtClean="0"/>
              <a:t>Main developer(s) based out of Switzerland</a:t>
            </a:r>
          </a:p>
          <a:p>
            <a:pPr marL="274320" lvl="1" indent="0">
              <a:buNone/>
            </a:pPr>
            <a:endParaRPr lang="en-US" dirty="0"/>
          </a:p>
        </p:txBody>
      </p:sp>
    </p:spTree>
    <p:extLst>
      <p:ext uri="{BB962C8B-B14F-4D97-AF65-F5344CB8AC3E}">
        <p14:creationId xmlns:p14="http://schemas.microsoft.com/office/powerpoint/2010/main" val="12183458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Considerations for Inpatient Settings</a:t>
            </a:r>
            <a:endParaRPr lang="en-US" dirty="0"/>
          </a:p>
        </p:txBody>
      </p:sp>
      <p:sp>
        <p:nvSpPr>
          <p:cNvPr id="3" name="Content Placeholder 2"/>
          <p:cNvSpPr>
            <a:spLocks noGrp="1"/>
          </p:cNvSpPr>
          <p:nvPr>
            <p:ph idx="1"/>
          </p:nvPr>
        </p:nvSpPr>
        <p:spPr>
          <a:xfrm>
            <a:off x="1066800" y="2014194"/>
            <a:ext cx="10058400" cy="3931920"/>
          </a:xfrm>
        </p:spPr>
        <p:txBody>
          <a:bodyPr>
            <a:normAutofit/>
          </a:bodyPr>
          <a:lstStyle/>
          <a:p>
            <a:r>
              <a:rPr lang="en-US" sz="3200" dirty="0" smtClean="0"/>
              <a:t>Nature of hospitalization</a:t>
            </a:r>
          </a:p>
          <a:p>
            <a:r>
              <a:rPr lang="en-US" sz="3200" dirty="0" smtClean="0"/>
              <a:t>Perceived benefit not always therapeutic</a:t>
            </a:r>
          </a:p>
          <a:p>
            <a:r>
              <a:rPr lang="en-US" sz="3200" dirty="0" smtClean="0"/>
              <a:t>Nature of population</a:t>
            </a:r>
          </a:p>
          <a:p>
            <a:pPr lvl="1"/>
            <a:r>
              <a:rPr lang="en-US" sz="3200" dirty="0" smtClean="0"/>
              <a:t>Chronically symptomatic</a:t>
            </a:r>
          </a:p>
          <a:p>
            <a:pPr lvl="1"/>
            <a:r>
              <a:rPr lang="en-US" sz="3200" dirty="0" smtClean="0"/>
              <a:t>Personality disordered</a:t>
            </a:r>
            <a:endParaRPr lang="en-US" sz="3200" dirty="0"/>
          </a:p>
        </p:txBody>
      </p:sp>
    </p:spTree>
    <p:extLst>
      <p:ext uri="{BB962C8B-B14F-4D97-AF65-F5344CB8AC3E}">
        <p14:creationId xmlns:p14="http://schemas.microsoft.com/office/powerpoint/2010/main" val="1356435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Presenters</a:t>
            </a:r>
            <a:endParaRPr lang="en-US" dirty="0"/>
          </a:p>
        </p:txBody>
      </p:sp>
      <p:sp>
        <p:nvSpPr>
          <p:cNvPr id="13" name="Content Placeholder 12"/>
          <p:cNvSpPr>
            <a:spLocks noGrp="1"/>
          </p:cNvSpPr>
          <p:nvPr>
            <p:ph sz="half" idx="1"/>
          </p:nvPr>
        </p:nvSpPr>
        <p:spPr/>
        <p:txBody>
          <a:bodyPr>
            <a:normAutofit fontScale="25000" lnSpcReduction="20000"/>
          </a:bodyPr>
          <a:lstStyle/>
          <a:p>
            <a:r>
              <a:rPr lang="en-US" sz="7000" dirty="0" smtClean="0"/>
              <a:t>Katie Thumann, MSW, LCSW</a:t>
            </a:r>
          </a:p>
          <a:p>
            <a:r>
              <a:rPr lang="en-US" sz="4800" dirty="0"/>
              <a:t>Katie </a:t>
            </a:r>
            <a:r>
              <a:rPr lang="en-US" sz="4800" dirty="0" smtClean="0"/>
              <a:t>is </a:t>
            </a:r>
            <a:r>
              <a:rPr lang="en-US" sz="4800" dirty="0"/>
              <a:t>the Program Director for the Cognitive Behavior Program at Saint Louis Psychiatric </a:t>
            </a:r>
            <a:r>
              <a:rPr lang="en-US" sz="4800" dirty="0" smtClean="0"/>
              <a:t>Rehabilitation </a:t>
            </a:r>
            <a:r>
              <a:rPr lang="en-US" sz="4800" dirty="0"/>
              <a:t>Center. She received her BSW and MSW from Saint Louis University, and has been a Licensed Social Worker in Missouri since 2013</a:t>
            </a:r>
            <a:r>
              <a:rPr lang="en-US" sz="4800" dirty="0" smtClean="0"/>
              <a:t>.  Katie is learning new things everyday about behavior management, as she parents two children under the age of four; those two present to be more challenging than any client!</a:t>
            </a:r>
          </a:p>
          <a:p>
            <a:pPr marL="0" indent="0">
              <a:buNone/>
            </a:pPr>
            <a:endParaRPr lang="en-US" sz="3500" dirty="0"/>
          </a:p>
          <a:p>
            <a:r>
              <a:rPr lang="en-US" sz="7200" dirty="0"/>
              <a:t>Mark Felchlia, </a:t>
            </a:r>
            <a:r>
              <a:rPr lang="en-US" sz="7200" dirty="0" smtClean="0"/>
              <a:t>PhD </a:t>
            </a:r>
          </a:p>
          <a:p>
            <a:r>
              <a:rPr lang="en-US" sz="4800" dirty="0" smtClean="0"/>
              <a:t>Mark is </a:t>
            </a:r>
            <a:r>
              <a:rPr lang="en-US" sz="4800" dirty="0"/>
              <a:t>a licensed Psychologist who works with Deaf Services and the Cognitive-Behavioral Program, and is the site Internship Training Coordinator for St. Louis Psychiatric Rehabilitation Center. He completed his PhD in clinical psychology from St. Louis University in 1992. Clinical interests include individual therapy in long-term treatment settings, the impact of involuntary treatment on the change process, and the psychologist’s role while working with a multidisciplinary team.</a:t>
            </a:r>
            <a:endParaRPr lang="en-US" sz="4800" dirty="0" smtClean="0"/>
          </a:p>
        </p:txBody>
      </p:sp>
      <p:sp>
        <p:nvSpPr>
          <p:cNvPr id="14" name="Content Placeholder 13"/>
          <p:cNvSpPr>
            <a:spLocks noGrp="1"/>
          </p:cNvSpPr>
          <p:nvPr>
            <p:ph sz="half" idx="2"/>
          </p:nvPr>
        </p:nvSpPr>
        <p:spPr/>
        <p:txBody>
          <a:bodyPr>
            <a:normAutofit fontScale="25000" lnSpcReduction="20000"/>
          </a:bodyPr>
          <a:lstStyle/>
          <a:p>
            <a:r>
              <a:rPr lang="en-US" sz="7000" dirty="0" smtClean="0"/>
              <a:t>Kaelee Newton</a:t>
            </a:r>
          </a:p>
          <a:p>
            <a:r>
              <a:rPr lang="en-US" sz="4800" dirty="0" err="1"/>
              <a:t>KaeLee</a:t>
            </a:r>
            <a:r>
              <a:rPr lang="en-US" sz="4800" dirty="0"/>
              <a:t> Newton is a Quality Assurance Specialist for the state of Missouri working at Saint Louis Psychiatric Rehabilitation Center (SLPRC) in St. Louis, MO. She has worked at the facility for nearly 15 years (A fact she can hardly believe when she thinks about it!) starting as a Psychiatric Technician during graduate school. In her role as Quality Assurance Specialist, Ms. Newton enjoys playing with data and making pretty charts and graphs to help translate sometimes overwhelming information into more easily understandable representations. When not at work, she continues creating pretty things by making jewelry or crocheting. She is also trying to see just how many books her bookshelves can hold before collapsing under their own weight as well as working on filling her digital bookshelves with an equal number of undiscovered favorites. She is equally happy talking about research design and data collection as she is about the last great book she read so feel free to start a conversation if you see her wandering between presentations!</a:t>
            </a:r>
          </a:p>
        </p:txBody>
      </p:sp>
    </p:spTree>
    <p:extLst>
      <p:ext uri="{BB962C8B-B14F-4D97-AF65-F5344CB8AC3E}">
        <p14:creationId xmlns:p14="http://schemas.microsoft.com/office/powerpoint/2010/main" val="25611818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Consideration for Inpatient </a:t>
            </a:r>
            <a:r>
              <a:rPr lang="en-US" sz="3600" b="1" i="1" dirty="0" smtClean="0"/>
              <a:t>Forensic</a:t>
            </a:r>
            <a:r>
              <a:rPr lang="en-US" sz="3600" dirty="0" smtClean="0"/>
              <a:t> Settings</a:t>
            </a:r>
            <a:endParaRPr lang="en-US" sz="3600" dirty="0"/>
          </a:p>
        </p:txBody>
      </p:sp>
      <p:sp>
        <p:nvSpPr>
          <p:cNvPr id="3" name="Content Placeholder 2"/>
          <p:cNvSpPr>
            <a:spLocks noGrp="1"/>
          </p:cNvSpPr>
          <p:nvPr>
            <p:ph idx="1"/>
          </p:nvPr>
        </p:nvSpPr>
        <p:spPr/>
        <p:txBody>
          <a:bodyPr>
            <a:normAutofit/>
          </a:bodyPr>
          <a:lstStyle/>
          <a:p>
            <a:r>
              <a:rPr lang="en-US" sz="3200" dirty="0" smtClean="0"/>
              <a:t>Long lengths of stay</a:t>
            </a:r>
          </a:p>
          <a:p>
            <a:pPr marL="0" indent="0">
              <a:buNone/>
            </a:pPr>
            <a:endParaRPr lang="en-US" sz="3200" dirty="0" smtClean="0"/>
          </a:p>
          <a:p>
            <a:r>
              <a:rPr lang="en-US" sz="3200" dirty="0" smtClean="0"/>
              <a:t>Closed vs Open groups</a:t>
            </a:r>
          </a:p>
          <a:p>
            <a:pPr marL="0" indent="0">
              <a:buNone/>
            </a:pPr>
            <a:endParaRPr lang="en-US" sz="3200" dirty="0" smtClean="0"/>
          </a:p>
          <a:p>
            <a:r>
              <a:rPr lang="en-US" sz="3200" dirty="0" smtClean="0"/>
              <a:t>Learned behaviors (Institutionalization)</a:t>
            </a:r>
          </a:p>
        </p:txBody>
      </p:sp>
    </p:spTree>
    <p:extLst>
      <p:ext uri="{BB962C8B-B14F-4D97-AF65-F5344CB8AC3E}">
        <p14:creationId xmlns:p14="http://schemas.microsoft.com/office/powerpoint/2010/main" val="26273326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Consideration for Inpatient </a:t>
            </a:r>
            <a:r>
              <a:rPr lang="en-US" sz="3600" b="1" i="1" dirty="0"/>
              <a:t>Forensic</a:t>
            </a:r>
            <a:r>
              <a:rPr lang="en-US" sz="3600" dirty="0"/>
              <a:t> Settings</a:t>
            </a:r>
          </a:p>
        </p:txBody>
      </p:sp>
      <p:sp>
        <p:nvSpPr>
          <p:cNvPr id="3" name="Content Placeholder 2"/>
          <p:cNvSpPr>
            <a:spLocks noGrp="1"/>
          </p:cNvSpPr>
          <p:nvPr>
            <p:ph idx="1"/>
          </p:nvPr>
        </p:nvSpPr>
        <p:spPr/>
        <p:txBody>
          <a:bodyPr/>
          <a:lstStyle/>
          <a:p>
            <a:endParaRPr lang="en-US" sz="3200" dirty="0" smtClean="0"/>
          </a:p>
          <a:p>
            <a:r>
              <a:rPr lang="en-US" sz="3200" dirty="0" smtClean="0"/>
              <a:t>Variety </a:t>
            </a:r>
            <a:r>
              <a:rPr lang="en-US" sz="3200" dirty="0"/>
              <a:t>in group </a:t>
            </a:r>
            <a:r>
              <a:rPr lang="en-US" sz="3200" dirty="0" smtClean="0"/>
              <a:t>options</a:t>
            </a:r>
          </a:p>
          <a:p>
            <a:pPr marL="0" indent="0">
              <a:buNone/>
            </a:pPr>
            <a:endParaRPr lang="en-US" sz="3200" dirty="0"/>
          </a:p>
          <a:p>
            <a:r>
              <a:rPr lang="en-US" sz="3200" dirty="0"/>
              <a:t>Involuntary treatment</a:t>
            </a:r>
          </a:p>
          <a:p>
            <a:endParaRPr lang="en-US" dirty="0"/>
          </a:p>
        </p:txBody>
      </p:sp>
    </p:spTree>
    <p:extLst>
      <p:ext uri="{BB962C8B-B14F-4D97-AF65-F5344CB8AC3E}">
        <p14:creationId xmlns:p14="http://schemas.microsoft.com/office/powerpoint/2010/main" val="18642374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Consideration for Inpatient Forensic </a:t>
            </a:r>
            <a:r>
              <a:rPr lang="en-US" dirty="0" smtClean="0"/>
              <a:t>Settings </a:t>
            </a:r>
            <a:r>
              <a:rPr lang="en-US" b="1" i="1" dirty="0" smtClean="0"/>
              <a:t>on an ASPD Unit</a:t>
            </a:r>
            <a:endParaRPr lang="en-US" b="1" i="1" dirty="0"/>
          </a:p>
        </p:txBody>
      </p:sp>
      <p:sp>
        <p:nvSpPr>
          <p:cNvPr id="3" name="Content Placeholder 2"/>
          <p:cNvSpPr>
            <a:spLocks noGrp="1"/>
          </p:cNvSpPr>
          <p:nvPr>
            <p:ph idx="1"/>
          </p:nvPr>
        </p:nvSpPr>
        <p:spPr/>
        <p:txBody>
          <a:bodyPr>
            <a:normAutofit/>
          </a:bodyPr>
          <a:lstStyle/>
          <a:p>
            <a:r>
              <a:rPr lang="en-US" sz="3600" dirty="0" smtClean="0"/>
              <a:t>CBP (</a:t>
            </a:r>
            <a:r>
              <a:rPr lang="en-US" sz="3600" dirty="0" err="1" smtClean="0"/>
              <a:t>TruThought</a:t>
            </a:r>
            <a:r>
              <a:rPr lang="en-US" sz="3600" dirty="0" smtClean="0"/>
              <a:t>) Unit at SLPRC</a:t>
            </a:r>
          </a:p>
          <a:p>
            <a:r>
              <a:rPr lang="en-US" sz="3600" dirty="0" smtClean="0"/>
              <a:t>42 Beds</a:t>
            </a:r>
          </a:p>
          <a:p>
            <a:r>
              <a:rPr lang="en-US" sz="3600" dirty="0" smtClean="0"/>
              <a:t>All Male</a:t>
            </a:r>
          </a:p>
          <a:p>
            <a:r>
              <a:rPr lang="en-US" sz="3600" dirty="0" smtClean="0"/>
              <a:t>Anti Social Personality Disorder </a:t>
            </a:r>
            <a:r>
              <a:rPr lang="en-US" sz="3600" i="1" dirty="0" smtClean="0"/>
              <a:t>and</a:t>
            </a:r>
            <a:r>
              <a:rPr lang="en-US" sz="3600" i="1" dirty="0"/>
              <a:t> </a:t>
            </a:r>
            <a:r>
              <a:rPr lang="en-US" sz="3600" dirty="0" smtClean="0"/>
              <a:t>SMI diagnosis</a:t>
            </a:r>
            <a:endParaRPr lang="en-US" sz="3600" dirty="0"/>
          </a:p>
        </p:txBody>
      </p:sp>
    </p:spTree>
    <p:extLst>
      <p:ext uri="{BB962C8B-B14F-4D97-AF65-F5344CB8AC3E}">
        <p14:creationId xmlns:p14="http://schemas.microsoft.com/office/powerpoint/2010/main" val="39825219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32963" y="570499"/>
            <a:ext cx="3344185"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Pop Quiz!</a:t>
            </a:r>
            <a:endParaRPr lang="en-US" sz="5400" b="1" cap="none" spc="0" dirty="0">
              <a:ln w="22225">
                <a:solidFill>
                  <a:schemeClr val="accent2"/>
                </a:solidFill>
                <a:prstDash val="solid"/>
              </a:ln>
              <a:solidFill>
                <a:schemeClr val="accent2">
                  <a:lumMod val="40000"/>
                  <a:lumOff val="60000"/>
                </a:schemeClr>
              </a:solidFill>
              <a:effectLst/>
            </a:endParaRPr>
          </a:p>
        </p:txBody>
      </p:sp>
      <p:sp>
        <p:nvSpPr>
          <p:cNvPr id="5" name="TextBox 4"/>
          <p:cNvSpPr txBox="1"/>
          <p:nvPr/>
        </p:nvSpPr>
        <p:spPr>
          <a:xfrm>
            <a:off x="2522588" y="1763992"/>
            <a:ext cx="8007927" cy="830997"/>
          </a:xfrm>
          <a:prstGeom prst="rect">
            <a:avLst/>
          </a:prstGeom>
          <a:noFill/>
        </p:spPr>
        <p:txBody>
          <a:bodyPr wrap="square" rtlCol="0">
            <a:spAutoFit/>
          </a:bodyPr>
          <a:lstStyle/>
          <a:p>
            <a:r>
              <a:rPr lang="en-US" sz="4800" dirty="0" smtClean="0"/>
              <a:t>Psychosis or Anti-Social?</a:t>
            </a:r>
            <a:endParaRPr lang="en-US" sz="4800" dirty="0"/>
          </a:p>
        </p:txBody>
      </p:sp>
      <p:sp>
        <p:nvSpPr>
          <p:cNvPr id="6" name="Rectangle 5"/>
          <p:cNvSpPr/>
          <p:nvPr/>
        </p:nvSpPr>
        <p:spPr>
          <a:xfrm>
            <a:off x="913128" y="2642627"/>
            <a:ext cx="3911648"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Aggression</a:t>
            </a:r>
            <a:endPar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7" name="Rectangle 6"/>
          <p:cNvSpPr/>
          <p:nvPr/>
        </p:nvSpPr>
        <p:spPr>
          <a:xfrm>
            <a:off x="3081232" y="4243103"/>
            <a:ext cx="2723823"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Hostility</a:t>
            </a:r>
            <a:endParaRPr lang="en-US" sz="5400" dirty="0">
              <a:ln w="0"/>
              <a:solidFill>
                <a:schemeClr val="accent1"/>
              </a:solidFill>
              <a:effectLst>
                <a:outerShdw blurRad="38100" dist="25400" dir="5400000" algn="ctr" rotWithShape="0">
                  <a:srgbClr val="6E747A">
                    <a:alpha val="43000"/>
                  </a:srgbClr>
                </a:outerShdw>
              </a:effectLst>
            </a:endParaRPr>
          </a:p>
        </p:txBody>
      </p:sp>
      <p:sp>
        <p:nvSpPr>
          <p:cNvPr id="8" name="Rectangle 7"/>
          <p:cNvSpPr/>
          <p:nvPr/>
        </p:nvSpPr>
        <p:spPr>
          <a:xfrm>
            <a:off x="5780740" y="3272135"/>
            <a:ext cx="5678157" cy="923330"/>
          </a:xfrm>
          <a:prstGeom prst="rect">
            <a:avLst/>
          </a:prstGeom>
          <a:noFill/>
        </p:spPr>
        <p:txBody>
          <a:bodyPr wrap="none" lIns="91440" tIns="45720" rIns="91440" bIns="45720">
            <a:spAutoFit/>
          </a:bodyPr>
          <a:lstStyle/>
          <a:p>
            <a:pPr algn="ctr"/>
            <a:r>
              <a:rPr lang="en-US" sz="5400" b="0" cap="none" spc="0" dirty="0" smtClean="0">
                <a:ln w="0"/>
                <a:solidFill>
                  <a:schemeClr val="accent1"/>
                </a:solidFill>
                <a:effectLst>
                  <a:outerShdw blurRad="38100" dist="25400" dir="5400000" algn="ctr" rotWithShape="0">
                    <a:srgbClr val="6E747A">
                      <a:alpha val="43000"/>
                    </a:srgbClr>
                  </a:outerShdw>
                </a:effectLst>
              </a:rPr>
              <a:t>Lack of Restraint</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422637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2" presetClass="emph" presetSubtype="0" fill="hold" nodeType="clickEffect">
                                  <p:stCondLst>
                                    <p:cond delay="0"/>
                                  </p:stCondLst>
                                  <p:childTnLst>
                                    <p:animRot by="120000">
                                      <p:cBhvr>
                                        <p:cTn id="12" dur="100" fill="hold">
                                          <p:stCondLst>
                                            <p:cond delay="0"/>
                                          </p:stCondLst>
                                        </p:cTn>
                                        <p:tgtEl>
                                          <p:spTgt spid="5">
                                            <p:txEl>
                                              <p:pRg st="0" end="0"/>
                                            </p:txEl>
                                          </p:spTgt>
                                        </p:tgtEl>
                                        <p:attrNameLst>
                                          <p:attrName>r</p:attrName>
                                        </p:attrNameLst>
                                      </p:cBhvr>
                                    </p:animRot>
                                    <p:animRot by="-240000">
                                      <p:cBhvr>
                                        <p:cTn id="13" dur="200" fill="hold">
                                          <p:stCondLst>
                                            <p:cond delay="200"/>
                                          </p:stCondLst>
                                        </p:cTn>
                                        <p:tgtEl>
                                          <p:spTgt spid="5">
                                            <p:txEl>
                                              <p:pRg st="0" end="0"/>
                                            </p:txEl>
                                          </p:spTgt>
                                        </p:tgtEl>
                                        <p:attrNameLst>
                                          <p:attrName>r</p:attrName>
                                        </p:attrNameLst>
                                      </p:cBhvr>
                                    </p:animRot>
                                    <p:animRot by="240000">
                                      <p:cBhvr>
                                        <p:cTn id="14" dur="200" fill="hold">
                                          <p:stCondLst>
                                            <p:cond delay="400"/>
                                          </p:stCondLst>
                                        </p:cTn>
                                        <p:tgtEl>
                                          <p:spTgt spid="5">
                                            <p:txEl>
                                              <p:pRg st="0" end="0"/>
                                            </p:txEl>
                                          </p:spTgt>
                                        </p:tgtEl>
                                        <p:attrNameLst>
                                          <p:attrName>r</p:attrName>
                                        </p:attrNameLst>
                                      </p:cBhvr>
                                    </p:animRot>
                                    <p:animRot by="-240000">
                                      <p:cBhvr>
                                        <p:cTn id="15" dur="200" fill="hold">
                                          <p:stCondLst>
                                            <p:cond delay="600"/>
                                          </p:stCondLst>
                                        </p:cTn>
                                        <p:tgtEl>
                                          <p:spTgt spid="5">
                                            <p:txEl>
                                              <p:pRg st="0" end="0"/>
                                            </p:txEl>
                                          </p:spTgt>
                                        </p:tgtEl>
                                        <p:attrNameLst>
                                          <p:attrName>r</p:attrName>
                                        </p:attrNameLst>
                                      </p:cBhvr>
                                    </p:animRot>
                                    <p:animRot by="120000">
                                      <p:cBhvr>
                                        <p:cTn id="16" dur="200" fill="hold">
                                          <p:stCondLst>
                                            <p:cond delay="800"/>
                                          </p:stCondLst>
                                        </p:cTn>
                                        <p:tgtEl>
                                          <p:spTgt spid="5">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down)">
                                      <p:cBhvr>
                                        <p:cTn id="21" dur="580">
                                          <p:stCondLst>
                                            <p:cond delay="0"/>
                                          </p:stCondLst>
                                        </p:cTn>
                                        <p:tgtEl>
                                          <p:spTgt spid="6"/>
                                        </p:tgtEl>
                                      </p:cBhvr>
                                    </p:animEffect>
                                    <p:anim calcmode="lin" valueType="num">
                                      <p:cBhvr>
                                        <p:cTn id="2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7" dur="26">
                                          <p:stCondLst>
                                            <p:cond delay="650"/>
                                          </p:stCondLst>
                                        </p:cTn>
                                        <p:tgtEl>
                                          <p:spTgt spid="6"/>
                                        </p:tgtEl>
                                      </p:cBhvr>
                                      <p:to x="100000" y="60000"/>
                                    </p:animScale>
                                    <p:animScale>
                                      <p:cBhvr>
                                        <p:cTn id="28" dur="166" decel="50000">
                                          <p:stCondLst>
                                            <p:cond delay="676"/>
                                          </p:stCondLst>
                                        </p:cTn>
                                        <p:tgtEl>
                                          <p:spTgt spid="6"/>
                                        </p:tgtEl>
                                      </p:cBhvr>
                                      <p:to x="100000" y="100000"/>
                                    </p:animScale>
                                    <p:animScale>
                                      <p:cBhvr>
                                        <p:cTn id="29" dur="26">
                                          <p:stCondLst>
                                            <p:cond delay="1312"/>
                                          </p:stCondLst>
                                        </p:cTn>
                                        <p:tgtEl>
                                          <p:spTgt spid="6"/>
                                        </p:tgtEl>
                                      </p:cBhvr>
                                      <p:to x="100000" y="80000"/>
                                    </p:animScale>
                                    <p:animScale>
                                      <p:cBhvr>
                                        <p:cTn id="30" dur="166" decel="50000">
                                          <p:stCondLst>
                                            <p:cond delay="1338"/>
                                          </p:stCondLst>
                                        </p:cTn>
                                        <p:tgtEl>
                                          <p:spTgt spid="6"/>
                                        </p:tgtEl>
                                      </p:cBhvr>
                                      <p:to x="100000" y="100000"/>
                                    </p:animScale>
                                    <p:animScale>
                                      <p:cBhvr>
                                        <p:cTn id="31" dur="26">
                                          <p:stCondLst>
                                            <p:cond delay="1642"/>
                                          </p:stCondLst>
                                        </p:cTn>
                                        <p:tgtEl>
                                          <p:spTgt spid="6"/>
                                        </p:tgtEl>
                                      </p:cBhvr>
                                      <p:to x="100000" y="90000"/>
                                    </p:animScale>
                                    <p:animScale>
                                      <p:cBhvr>
                                        <p:cTn id="32" dur="166" decel="50000">
                                          <p:stCondLst>
                                            <p:cond delay="1668"/>
                                          </p:stCondLst>
                                        </p:cTn>
                                        <p:tgtEl>
                                          <p:spTgt spid="6"/>
                                        </p:tgtEl>
                                      </p:cBhvr>
                                      <p:to x="100000" y="100000"/>
                                    </p:animScale>
                                    <p:animScale>
                                      <p:cBhvr>
                                        <p:cTn id="33" dur="26">
                                          <p:stCondLst>
                                            <p:cond delay="1808"/>
                                          </p:stCondLst>
                                        </p:cTn>
                                        <p:tgtEl>
                                          <p:spTgt spid="6"/>
                                        </p:tgtEl>
                                      </p:cBhvr>
                                      <p:to x="100000" y="95000"/>
                                    </p:animScale>
                                    <p:animScale>
                                      <p:cBhvr>
                                        <p:cTn id="34" dur="166" decel="50000">
                                          <p:stCondLst>
                                            <p:cond delay="1834"/>
                                          </p:stCondLst>
                                        </p:cTn>
                                        <p:tgtEl>
                                          <p:spTgt spid="6"/>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barn(inVertical)">
                                      <p:cBhvr>
                                        <p:cTn id="4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Consideration for Inpatient Forensic Settings </a:t>
            </a:r>
            <a:r>
              <a:rPr lang="en-US" b="1" i="1" dirty="0"/>
              <a:t>on an ASPD Unit</a:t>
            </a:r>
            <a:endParaRPr lang="en-US" dirty="0"/>
          </a:p>
        </p:txBody>
      </p:sp>
      <p:sp>
        <p:nvSpPr>
          <p:cNvPr id="5" name="Text Placeholder 4"/>
          <p:cNvSpPr>
            <a:spLocks noGrp="1"/>
          </p:cNvSpPr>
          <p:nvPr>
            <p:ph type="body" idx="1"/>
          </p:nvPr>
        </p:nvSpPr>
        <p:spPr/>
        <p:txBody>
          <a:bodyPr/>
          <a:lstStyle/>
          <a:p>
            <a:r>
              <a:rPr lang="en-US" dirty="0" smtClean="0"/>
              <a:t>Psychosis</a:t>
            </a:r>
            <a:endParaRPr lang="en-US" dirty="0"/>
          </a:p>
        </p:txBody>
      </p:sp>
      <p:sp>
        <p:nvSpPr>
          <p:cNvPr id="6" name="Content Placeholder 5"/>
          <p:cNvSpPr>
            <a:spLocks noGrp="1"/>
          </p:cNvSpPr>
          <p:nvPr>
            <p:ph sz="half" idx="2"/>
          </p:nvPr>
        </p:nvSpPr>
        <p:spPr/>
        <p:txBody>
          <a:bodyPr>
            <a:noAutofit/>
          </a:bodyPr>
          <a:lstStyle/>
          <a:p>
            <a:r>
              <a:rPr lang="en-US" sz="1050" b="1" dirty="0" smtClean="0"/>
              <a:t>Aggression</a:t>
            </a:r>
          </a:p>
          <a:p>
            <a:r>
              <a:rPr lang="en-US" sz="1050" dirty="0" smtClean="0"/>
              <a:t>Agitation</a:t>
            </a:r>
          </a:p>
          <a:p>
            <a:r>
              <a:rPr lang="en-US" sz="1050" b="1" dirty="0" smtClean="0"/>
              <a:t>Hostility</a:t>
            </a:r>
          </a:p>
          <a:p>
            <a:r>
              <a:rPr lang="en-US" sz="1050" dirty="0" smtClean="0"/>
              <a:t>Restlessness</a:t>
            </a:r>
          </a:p>
          <a:p>
            <a:r>
              <a:rPr lang="en-US" sz="1050" dirty="0" smtClean="0"/>
              <a:t>Social isolation</a:t>
            </a:r>
          </a:p>
          <a:p>
            <a:r>
              <a:rPr lang="en-US" sz="1050" b="1" dirty="0" smtClean="0"/>
              <a:t>Lack of restraint</a:t>
            </a:r>
          </a:p>
          <a:p>
            <a:r>
              <a:rPr lang="en-US" sz="1050" dirty="0" smtClean="0"/>
              <a:t>Anger</a:t>
            </a:r>
          </a:p>
          <a:p>
            <a:r>
              <a:rPr lang="en-US" sz="1050" dirty="0" smtClean="0"/>
              <a:t>Apathy</a:t>
            </a:r>
          </a:p>
          <a:p>
            <a:r>
              <a:rPr lang="en-US" sz="1050" dirty="0" smtClean="0"/>
              <a:t>excitement</a:t>
            </a:r>
            <a:endParaRPr lang="en-US" sz="1050" dirty="0"/>
          </a:p>
          <a:p>
            <a:r>
              <a:rPr lang="en-US" sz="1050" dirty="0" smtClean="0"/>
              <a:t>feeling </a:t>
            </a:r>
            <a:r>
              <a:rPr lang="en-US" sz="1050" dirty="0"/>
              <a:t>detached from </a:t>
            </a:r>
            <a:r>
              <a:rPr lang="en-US" sz="1050" dirty="0" smtClean="0"/>
              <a:t>self</a:t>
            </a:r>
          </a:p>
          <a:p>
            <a:r>
              <a:rPr lang="en-US" sz="1050" dirty="0" smtClean="0"/>
              <a:t>general discontent</a:t>
            </a:r>
          </a:p>
          <a:p>
            <a:r>
              <a:rPr lang="en-US" sz="1050" dirty="0" smtClean="0"/>
              <a:t>limited </a:t>
            </a:r>
            <a:r>
              <a:rPr lang="en-US" sz="1050" dirty="0"/>
              <a:t>range of emotions,</a:t>
            </a:r>
          </a:p>
        </p:txBody>
      </p:sp>
      <p:sp>
        <p:nvSpPr>
          <p:cNvPr id="7" name="Text Placeholder 6"/>
          <p:cNvSpPr>
            <a:spLocks noGrp="1"/>
          </p:cNvSpPr>
          <p:nvPr>
            <p:ph type="body" sz="quarter" idx="3"/>
          </p:nvPr>
        </p:nvSpPr>
        <p:spPr/>
        <p:txBody>
          <a:bodyPr/>
          <a:lstStyle/>
          <a:p>
            <a:r>
              <a:rPr lang="en-US" dirty="0" smtClean="0"/>
              <a:t>Anti-Social Personality Disorder</a:t>
            </a:r>
            <a:endParaRPr lang="en-US" dirty="0"/>
          </a:p>
        </p:txBody>
      </p:sp>
      <p:sp>
        <p:nvSpPr>
          <p:cNvPr id="8" name="Content Placeholder 7"/>
          <p:cNvSpPr>
            <a:spLocks noGrp="1"/>
          </p:cNvSpPr>
          <p:nvPr>
            <p:ph sz="quarter" idx="4"/>
          </p:nvPr>
        </p:nvSpPr>
        <p:spPr/>
        <p:txBody>
          <a:bodyPr>
            <a:normAutofit fontScale="92500" lnSpcReduction="10000"/>
          </a:bodyPr>
          <a:lstStyle/>
          <a:p>
            <a:r>
              <a:rPr lang="en-US" dirty="0" smtClean="0"/>
              <a:t>deceitfulness</a:t>
            </a:r>
          </a:p>
          <a:p>
            <a:r>
              <a:rPr lang="en-US" b="1" dirty="0" smtClean="0"/>
              <a:t>hostility</a:t>
            </a:r>
          </a:p>
          <a:p>
            <a:r>
              <a:rPr lang="en-US" dirty="0" smtClean="0"/>
              <a:t>irresponsibility</a:t>
            </a:r>
          </a:p>
          <a:p>
            <a:r>
              <a:rPr lang="en-US" dirty="0" err="1"/>
              <a:t>m</a:t>
            </a:r>
            <a:r>
              <a:rPr lang="en-US" dirty="0" err="1" smtClean="0"/>
              <a:t>anipulativeness</a:t>
            </a:r>
            <a:endParaRPr lang="en-US" dirty="0"/>
          </a:p>
          <a:p>
            <a:r>
              <a:rPr lang="en-US" dirty="0" smtClean="0"/>
              <a:t>risk </a:t>
            </a:r>
            <a:r>
              <a:rPr lang="en-US" dirty="0"/>
              <a:t>taking </a:t>
            </a:r>
            <a:r>
              <a:rPr lang="en-US" dirty="0" smtClean="0"/>
              <a:t>behaviors</a:t>
            </a:r>
          </a:p>
          <a:p>
            <a:r>
              <a:rPr lang="en-US" b="1" dirty="0"/>
              <a:t>a</a:t>
            </a:r>
            <a:r>
              <a:rPr lang="en-US" b="1" dirty="0" smtClean="0"/>
              <a:t>ggression</a:t>
            </a:r>
          </a:p>
          <a:p>
            <a:r>
              <a:rPr lang="en-US" dirty="0"/>
              <a:t>i</a:t>
            </a:r>
            <a:r>
              <a:rPr lang="en-US" dirty="0" smtClean="0"/>
              <a:t>mpulsivity</a:t>
            </a:r>
          </a:p>
          <a:p>
            <a:r>
              <a:rPr lang="en-US" dirty="0"/>
              <a:t>i</a:t>
            </a:r>
            <a:r>
              <a:rPr lang="en-US" dirty="0" smtClean="0"/>
              <a:t>rritability</a:t>
            </a:r>
          </a:p>
          <a:p>
            <a:r>
              <a:rPr lang="en-US" b="1" dirty="0" smtClean="0"/>
              <a:t>lack </a:t>
            </a:r>
            <a:r>
              <a:rPr lang="en-US" b="1" dirty="0"/>
              <a:t>of restraint</a:t>
            </a:r>
          </a:p>
        </p:txBody>
      </p:sp>
    </p:spTree>
    <p:extLst>
      <p:ext uri="{BB962C8B-B14F-4D97-AF65-F5344CB8AC3E}">
        <p14:creationId xmlns:p14="http://schemas.microsoft.com/office/powerpoint/2010/main" val="24590292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Empathy Effect</a:t>
            </a:r>
            <a:endParaRPr lang="en-US" dirty="0"/>
          </a:p>
        </p:txBody>
      </p:sp>
      <p:sp>
        <p:nvSpPr>
          <p:cNvPr id="8" name="Content Placeholder 7"/>
          <p:cNvSpPr>
            <a:spLocks noGrp="1"/>
          </p:cNvSpPr>
          <p:nvPr>
            <p:ph idx="1"/>
          </p:nvPr>
        </p:nvSpPr>
        <p:spPr/>
        <p:txBody>
          <a:bodyPr>
            <a:noAutofit/>
          </a:bodyPr>
          <a:lstStyle/>
          <a:p>
            <a:r>
              <a:rPr lang="en-US" sz="2800" dirty="0" smtClean="0"/>
              <a:t>Learning to consider a different perspective</a:t>
            </a:r>
          </a:p>
          <a:p>
            <a:endParaRPr lang="en-US" sz="2800" dirty="0"/>
          </a:p>
          <a:p>
            <a:r>
              <a:rPr lang="en-US" sz="2800" dirty="0" smtClean="0"/>
              <a:t>Thinking about how someone else might think, feel, behave and how that impacts their choices and consequences</a:t>
            </a:r>
          </a:p>
          <a:p>
            <a:endParaRPr lang="en-US" sz="3600" dirty="0"/>
          </a:p>
          <a:p>
            <a:r>
              <a:rPr lang="en-US" sz="3600" i="1" dirty="0" smtClean="0"/>
              <a:t>“I think like that sometimes.”</a:t>
            </a:r>
            <a:endParaRPr lang="en-US" sz="3600" i="1" dirty="0"/>
          </a:p>
        </p:txBody>
      </p:sp>
    </p:spTree>
    <p:extLst>
      <p:ext uri="{BB962C8B-B14F-4D97-AF65-F5344CB8AC3E}">
        <p14:creationId xmlns:p14="http://schemas.microsoft.com/office/powerpoint/2010/main" val="37568706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numbers</a:t>
            </a:r>
            <a:endParaRPr lang="en-US" dirty="0"/>
          </a:p>
        </p:txBody>
      </p:sp>
      <p:sp>
        <p:nvSpPr>
          <p:cNvPr id="6" name="Text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7860755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Group measures</a:t>
            </a:r>
            <a:endParaRPr lang="en-US" dirty="0"/>
          </a:p>
        </p:txBody>
      </p:sp>
      <p:sp>
        <p:nvSpPr>
          <p:cNvPr id="5" name="Content Placeholder 4"/>
          <p:cNvSpPr>
            <a:spLocks noGrp="1"/>
          </p:cNvSpPr>
          <p:nvPr>
            <p:ph idx="1"/>
          </p:nvPr>
        </p:nvSpPr>
        <p:spPr/>
        <p:txBody>
          <a:bodyPr/>
          <a:lstStyle/>
          <a:p>
            <a:r>
              <a:rPr lang="en-US" dirty="0" smtClean="0"/>
              <a:t>PDI 21 scoring</a:t>
            </a:r>
          </a:p>
          <a:p>
            <a:pPr lvl="1"/>
            <a:r>
              <a:rPr lang="en-US" dirty="0" smtClean="0"/>
              <a:t>Pre</a:t>
            </a:r>
          </a:p>
          <a:p>
            <a:pPr lvl="1"/>
            <a:r>
              <a:rPr lang="en-US" dirty="0" smtClean="0"/>
              <a:t>Midway</a:t>
            </a:r>
          </a:p>
          <a:p>
            <a:pPr lvl="1"/>
            <a:r>
              <a:rPr lang="en-US" dirty="0" smtClean="0"/>
              <a:t>Post</a:t>
            </a:r>
          </a:p>
          <a:p>
            <a:pPr lvl="1"/>
            <a:endParaRPr lang="en-US" dirty="0"/>
          </a:p>
          <a:p>
            <a:r>
              <a:rPr lang="en-US" dirty="0" smtClean="0"/>
              <a:t>PCL-R scores, where applicable</a:t>
            </a:r>
          </a:p>
        </p:txBody>
      </p:sp>
    </p:spTree>
    <p:extLst>
      <p:ext uri="{BB962C8B-B14F-4D97-AF65-F5344CB8AC3E}">
        <p14:creationId xmlns:p14="http://schemas.microsoft.com/office/powerpoint/2010/main" val="10166616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PDI 21</a:t>
            </a:r>
            <a:endParaRPr lang="en-US" dirty="0"/>
          </a:p>
        </p:txBody>
      </p:sp>
      <p:sp>
        <p:nvSpPr>
          <p:cNvPr id="3" name="Content Placeholder 2"/>
          <p:cNvSpPr>
            <a:spLocks noGrp="1"/>
          </p:cNvSpPr>
          <p:nvPr>
            <p:ph idx="1"/>
          </p:nvPr>
        </p:nvSpPr>
        <p:spPr/>
        <p:txBody>
          <a:bodyPr/>
          <a:lstStyle/>
          <a:p>
            <a:r>
              <a:rPr lang="en-US" dirty="0" smtClean="0"/>
              <a:t>Peters Delusion Inventory 21</a:t>
            </a:r>
          </a:p>
          <a:p>
            <a:r>
              <a:rPr lang="en-US" dirty="0" smtClean="0"/>
              <a:t>Modification of original PDI with 40 questions, reduced to 21</a:t>
            </a:r>
          </a:p>
          <a:p>
            <a:r>
              <a:rPr lang="en-US" dirty="0" smtClean="0"/>
              <a:t>Scored in 4 components</a:t>
            </a:r>
          </a:p>
          <a:p>
            <a:pPr lvl="1"/>
            <a:r>
              <a:rPr lang="en-US" dirty="0" smtClean="0"/>
              <a:t>Yes/No</a:t>
            </a:r>
          </a:p>
          <a:p>
            <a:pPr lvl="1"/>
            <a:r>
              <a:rPr lang="en-US" dirty="0" smtClean="0"/>
              <a:t>Distress</a:t>
            </a:r>
          </a:p>
          <a:p>
            <a:pPr lvl="1"/>
            <a:r>
              <a:rPr lang="en-US" dirty="0" smtClean="0"/>
              <a:t>Preoccupation</a:t>
            </a:r>
          </a:p>
          <a:p>
            <a:pPr lvl="1"/>
            <a:r>
              <a:rPr lang="en-US" dirty="0" smtClean="0"/>
              <a:t>Conviction</a:t>
            </a:r>
          </a:p>
          <a:p>
            <a:pPr lvl="1"/>
            <a:endParaRPr lang="en-US" dirty="0"/>
          </a:p>
        </p:txBody>
      </p:sp>
    </p:spTree>
    <p:extLst>
      <p:ext uri="{BB962C8B-B14F-4D97-AF65-F5344CB8AC3E}">
        <p14:creationId xmlns:p14="http://schemas.microsoft.com/office/powerpoint/2010/main" val="3355179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pic>
        <p:nvPicPr>
          <p:cNvPr id="9" name="Content Placeholder 8"/>
          <p:cNvPicPr>
            <a:picLocks noGrp="1" noChangeAspect="1"/>
          </p:cNvPicPr>
          <p:nvPr>
            <p:ph idx="1"/>
          </p:nvPr>
        </p:nvPicPr>
        <p:blipFill rotWithShape="1">
          <a:blip r:embed="rId3"/>
          <a:srcRect b="3037"/>
          <a:stretch/>
        </p:blipFill>
        <p:spPr>
          <a:xfrm>
            <a:off x="2176564" y="1245267"/>
            <a:ext cx="7584953" cy="4348011"/>
          </a:xfrm>
          <a:prstGeom prst="rect">
            <a:avLst/>
          </a:prstGeom>
        </p:spPr>
      </p:pic>
    </p:spTree>
    <p:extLst>
      <p:ext uri="{BB962C8B-B14F-4D97-AF65-F5344CB8AC3E}">
        <p14:creationId xmlns:p14="http://schemas.microsoft.com/office/powerpoint/2010/main" val="3486394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Michael’s Game 	</a:t>
            </a:r>
            <a:endParaRPr lang="en-US" dirty="0"/>
          </a:p>
        </p:txBody>
      </p:sp>
      <p:sp>
        <p:nvSpPr>
          <p:cNvPr id="3" name="Content Placeholder 2"/>
          <p:cNvSpPr>
            <a:spLocks noGrp="1"/>
          </p:cNvSpPr>
          <p:nvPr>
            <p:ph idx="1"/>
          </p:nvPr>
        </p:nvSpPr>
        <p:spPr/>
        <p:txBody>
          <a:bodyPr/>
          <a:lstStyle/>
          <a:p>
            <a:r>
              <a:rPr lang="en-US" dirty="0" smtClean="0"/>
              <a:t>This </a:t>
            </a:r>
            <a:r>
              <a:rPr lang="en-US" dirty="0"/>
              <a:t>presentation will focus on the implementation of “Michael’s Game” in a Forensic setting, specifically the Cognitive Behavior Program at St. Louis Psychiatric Rehabilitation Center. The presenters will review pre and post testing scores using the Peters Et Al Delusion Inventory (PDI 21), implications of this group in an inpatient setting versus a traditional outpatient setting, and additional qualitative benefits of the group in the Cognitive Behavior Program setting where it was implemented.</a:t>
            </a:r>
          </a:p>
          <a:p>
            <a:r>
              <a:rPr lang="en-US" b="1" dirty="0"/>
              <a:t>Objectives:</a:t>
            </a:r>
            <a:endParaRPr lang="en-US" dirty="0"/>
          </a:p>
          <a:p>
            <a:pPr lvl="0"/>
            <a:r>
              <a:rPr lang="en-US" dirty="0"/>
              <a:t>Describe Michael’s Game and </a:t>
            </a:r>
            <a:r>
              <a:rPr lang="en-US" dirty="0" smtClean="0"/>
              <a:t>its </a:t>
            </a:r>
            <a:r>
              <a:rPr lang="en-US" dirty="0"/>
              <a:t>intended use/benefits</a:t>
            </a:r>
          </a:p>
          <a:p>
            <a:pPr lvl="0"/>
            <a:r>
              <a:rPr lang="en-US" dirty="0"/>
              <a:t>Identify alternative benefits to implementing </a:t>
            </a:r>
            <a:r>
              <a:rPr lang="en-US" dirty="0" smtClean="0"/>
              <a:t>Michael’s </a:t>
            </a:r>
            <a:r>
              <a:rPr lang="en-US" dirty="0"/>
              <a:t>Game in an inpatient setting</a:t>
            </a:r>
          </a:p>
          <a:p>
            <a:pPr lvl="0"/>
            <a:r>
              <a:rPr lang="en-US" dirty="0"/>
              <a:t>Identify opportunities to measure pre and post group symptoms using the PDI 21</a:t>
            </a:r>
          </a:p>
          <a:p>
            <a:endParaRPr lang="en-US" dirty="0"/>
          </a:p>
        </p:txBody>
      </p:sp>
    </p:spTree>
    <p:extLst>
      <p:ext uri="{BB962C8B-B14F-4D97-AF65-F5344CB8AC3E}">
        <p14:creationId xmlns:p14="http://schemas.microsoft.com/office/powerpoint/2010/main" val="14151823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038968" y="1151906"/>
            <a:ext cx="7844323" cy="4741265"/>
          </a:xfrm>
          <a:prstGeom prst="rect">
            <a:avLst/>
          </a:prstGeom>
        </p:spPr>
      </p:pic>
    </p:spTree>
    <p:extLst>
      <p:ext uri="{BB962C8B-B14F-4D97-AF65-F5344CB8AC3E}">
        <p14:creationId xmlns:p14="http://schemas.microsoft.com/office/powerpoint/2010/main" val="302270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852612" y="823912"/>
            <a:ext cx="8486775" cy="5210175"/>
          </a:xfrm>
          <a:prstGeom prst="rect">
            <a:avLst/>
          </a:prstGeom>
        </p:spPr>
      </p:pic>
    </p:spTree>
    <p:extLst>
      <p:ext uri="{BB962C8B-B14F-4D97-AF65-F5344CB8AC3E}">
        <p14:creationId xmlns:p14="http://schemas.microsoft.com/office/powerpoint/2010/main" val="2076164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SLPRC Group Measures	</a:t>
            </a:r>
            <a:endParaRPr lang="en-US" dirty="0"/>
          </a:p>
        </p:txBody>
      </p:sp>
      <p:sp>
        <p:nvSpPr>
          <p:cNvPr id="3" name="Content Placeholder 2"/>
          <p:cNvSpPr>
            <a:spLocks noGrp="1"/>
          </p:cNvSpPr>
          <p:nvPr>
            <p:ph idx="1"/>
          </p:nvPr>
        </p:nvSpPr>
        <p:spPr/>
        <p:txBody>
          <a:bodyPr/>
          <a:lstStyle/>
          <a:p>
            <a:r>
              <a:rPr lang="en-US" dirty="0" smtClean="0"/>
              <a:t>PDI 21 scoring will be added as we get closer to the presentation date so we have the most up to date information.</a:t>
            </a:r>
            <a:endParaRPr lang="en-US" dirty="0"/>
          </a:p>
        </p:txBody>
      </p:sp>
    </p:spTree>
    <p:extLst>
      <p:ext uri="{BB962C8B-B14F-4D97-AF65-F5344CB8AC3E}">
        <p14:creationId xmlns:p14="http://schemas.microsoft.com/office/powerpoint/2010/main" val="1249932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measures</a:t>
            </a:r>
            <a:endParaRPr lang="en-US" dirty="0"/>
          </a:p>
        </p:txBody>
      </p:sp>
      <p:sp>
        <p:nvSpPr>
          <p:cNvPr id="3" name="Content Placeholder 2"/>
          <p:cNvSpPr>
            <a:spLocks noGrp="1"/>
          </p:cNvSpPr>
          <p:nvPr>
            <p:ph idx="1"/>
          </p:nvPr>
        </p:nvSpPr>
        <p:spPr/>
        <p:txBody>
          <a:bodyPr/>
          <a:lstStyle/>
          <a:p>
            <a:r>
              <a:rPr lang="en-US" dirty="0" smtClean="0"/>
              <a:t>Serious Incident Counts</a:t>
            </a:r>
          </a:p>
          <a:p>
            <a:endParaRPr lang="en-US" dirty="0"/>
          </a:p>
          <a:p>
            <a:r>
              <a:rPr lang="en-US" dirty="0" smtClean="0"/>
              <a:t>Restraint Events</a:t>
            </a:r>
          </a:p>
          <a:p>
            <a:endParaRPr lang="en-US" dirty="0"/>
          </a:p>
          <a:p>
            <a:r>
              <a:rPr lang="en-US" dirty="0" smtClean="0"/>
              <a:t>Privilege Levels</a:t>
            </a:r>
            <a:endParaRPr lang="en-US" dirty="0"/>
          </a:p>
        </p:txBody>
      </p:sp>
    </p:spTree>
    <p:extLst>
      <p:ext uri="{BB962C8B-B14F-4D97-AF65-F5344CB8AC3E}">
        <p14:creationId xmlns:p14="http://schemas.microsoft.com/office/powerpoint/2010/main" val="7703344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Qualitative Observations</a:t>
            </a:r>
            <a:endParaRPr lang="en-US" dirty="0"/>
          </a:p>
        </p:txBody>
      </p:sp>
      <p:sp>
        <p:nvSpPr>
          <p:cNvPr id="3" name="Content Placeholder 2"/>
          <p:cNvSpPr>
            <a:spLocks noGrp="1"/>
          </p:cNvSpPr>
          <p:nvPr>
            <p:ph idx="1"/>
          </p:nvPr>
        </p:nvSpPr>
        <p:spPr/>
        <p:txBody>
          <a:bodyPr/>
          <a:lstStyle/>
          <a:p>
            <a:r>
              <a:rPr lang="en-US" dirty="0" smtClean="0"/>
              <a:t>Client quotes of perceived benefits</a:t>
            </a:r>
          </a:p>
          <a:p>
            <a:endParaRPr lang="en-US" dirty="0"/>
          </a:p>
          <a:p>
            <a:r>
              <a:rPr lang="en-US" dirty="0" smtClean="0"/>
              <a:t>Staff observations</a:t>
            </a:r>
          </a:p>
          <a:p>
            <a:endParaRPr lang="en-US" dirty="0"/>
          </a:p>
          <a:p>
            <a:endParaRPr lang="en-US" dirty="0"/>
          </a:p>
        </p:txBody>
      </p:sp>
    </p:spTree>
    <p:extLst>
      <p:ext uri="{BB962C8B-B14F-4D97-AF65-F5344CB8AC3E}">
        <p14:creationId xmlns:p14="http://schemas.microsoft.com/office/powerpoint/2010/main" val="22480685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Jones, S. R., &amp; </a:t>
            </a:r>
            <a:r>
              <a:rPr lang="en-US" dirty="0" err="1"/>
              <a:t>Fernyhough</a:t>
            </a:r>
            <a:r>
              <a:rPr lang="en-US" dirty="0"/>
              <a:t>, C. (2007). Reliability of factorial structure of the Peters et al. </a:t>
            </a:r>
            <a:r>
              <a:rPr lang="en-US" dirty="0" smtClean="0"/>
              <a:t>	delusions </a:t>
            </a:r>
            <a:r>
              <a:rPr lang="en-US" dirty="0"/>
              <a:t>inventory (PDI-21). </a:t>
            </a:r>
            <a:r>
              <a:rPr lang="en-US" i="1" dirty="0"/>
              <a:t>Personality and Individual Differences,</a:t>
            </a:r>
            <a:r>
              <a:rPr lang="en-US" dirty="0"/>
              <a:t> </a:t>
            </a:r>
            <a:r>
              <a:rPr lang="en-US" i="1" dirty="0"/>
              <a:t>43</a:t>
            </a:r>
            <a:r>
              <a:rPr lang="en-US" dirty="0"/>
              <a:t>(4), 647-656. </a:t>
            </a:r>
            <a:endParaRPr lang="en-US" dirty="0" smtClean="0"/>
          </a:p>
          <a:p>
            <a:r>
              <a:rPr lang="en-US" dirty="0" err="1" smtClean="0"/>
              <a:t>Khazaal</a:t>
            </a:r>
            <a:r>
              <a:rPr lang="en-US" dirty="0"/>
              <a:t>, Y., </a:t>
            </a:r>
            <a:r>
              <a:rPr lang="en-US" dirty="0" err="1"/>
              <a:t>Favrod</a:t>
            </a:r>
            <a:r>
              <a:rPr lang="en-US" dirty="0"/>
              <a:t>, J., </a:t>
            </a:r>
            <a:r>
              <a:rPr lang="en-US" dirty="0" err="1"/>
              <a:t>Libbrecht</a:t>
            </a:r>
            <a:r>
              <a:rPr lang="en-US" dirty="0"/>
              <a:t>, J., </a:t>
            </a:r>
            <a:r>
              <a:rPr lang="en-US" dirty="0" err="1"/>
              <a:t>Finot</a:t>
            </a:r>
            <a:r>
              <a:rPr lang="en-US" dirty="0"/>
              <a:t>, S., </a:t>
            </a:r>
            <a:r>
              <a:rPr lang="en-US" dirty="0" err="1"/>
              <a:t>Azoulay</a:t>
            </a:r>
            <a:r>
              <a:rPr lang="en-US" dirty="0"/>
              <a:t>, S., </a:t>
            </a:r>
            <a:r>
              <a:rPr lang="en-US" dirty="0" err="1"/>
              <a:t>Benzakin</a:t>
            </a:r>
            <a:r>
              <a:rPr lang="en-US" dirty="0"/>
              <a:t>, L., </a:t>
            </a:r>
            <a:r>
              <a:rPr lang="en-US" dirty="0" err="1"/>
              <a:t>Oury-Delamotte</a:t>
            </a:r>
            <a:r>
              <a:rPr lang="en-US" dirty="0"/>
              <a:t>, M., </a:t>
            </a:r>
            <a:r>
              <a:rPr lang="en-US" dirty="0" smtClean="0"/>
              <a:t>	</a:t>
            </a:r>
            <a:r>
              <a:rPr lang="en-US" dirty="0" err="1" smtClean="0"/>
              <a:t>Follack</a:t>
            </a:r>
            <a:r>
              <a:rPr lang="en-US" dirty="0"/>
              <a:t>, C., &amp; </a:t>
            </a:r>
            <a:r>
              <a:rPr lang="en-US" dirty="0" err="1"/>
              <a:t>Pomini</a:t>
            </a:r>
            <a:r>
              <a:rPr lang="en-US" dirty="0"/>
              <a:t>, V. (2006). A card game for the treatment of delusional ideas: A </a:t>
            </a:r>
            <a:r>
              <a:rPr lang="en-US" dirty="0" smtClean="0"/>
              <a:t>	naturalistic </a:t>
            </a:r>
            <a:r>
              <a:rPr lang="en-US" dirty="0"/>
              <a:t>pilot trial. </a:t>
            </a:r>
            <a:r>
              <a:rPr lang="en-US" i="1" dirty="0"/>
              <a:t>BMC Psychiatry, 6</a:t>
            </a:r>
            <a:r>
              <a:rPr lang="en-US" dirty="0"/>
              <a:t>(48). </a:t>
            </a:r>
          </a:p>
          <a:p>
            <a:r>
              <a:rPr lang="en-US" dirty="0" err="1"/>
              <a:t>Khazaal</a:t>
            </a:r>
            <a:r>
              <a:rPr lang="en-US" dirty="0"/>
              <a:t>, Y., </a:t>
            </a:r>
            <a:r>
              <a:rPr lang="en-US" dirty="0" err="1"/>
              <a:t>Chatton</a:t>
            </a:r>
            <a:r>
              <a:rPr lang="en-US" dirty="0"/>
              <a:t>, A., </a:t>
            </a:r>
            <a:r>
              <a:rPr lang="en-US" dirty="0" err="1"/>
              <a:t>Dieben</a:t>
            </a:r>
            <a:r>
              <a:rPr lang="en-US" dirty="0"/>
              <a:t>, K., </a:t>
            </a:r>
            <a:r>
              <a:rPr lang="en-US" dirty="0" err="1"/>
              <a:t>Huguelet</a:t>
            </a:r>
            <a:r>
              <a:rPr lang="en-US" dirty="0"/>
              <a:t>, P., </a:t>
            </a:r>
            <a:r>
              <a:rPr lang="en-US" dirty="0" err="1"/>
              <a:t>Boucherie</a:t>
            </a:r>
            <a:r>
              <a:rPr lang="en-US" dirty="0"/>
              <a:t>, M., </a:t>
            </a:r>
            <a:r>
              <a:rPr lang="en-US" dirty="0" err="1"/>
              <a:t>Monney</a:t>
            </a:r>
            <a:r>
              <a:rPr lang="en-US" dirty="0"/>
              <a:t>, G., </a:t>
            </a:r>
            <a:r>
              <a:rPr lang="en-US" dirty="0" err="1"/>
              <a:t>Lecardeur</a:t>
            </a:r>
            <a:r>
              <a:rPr lang="en-US" dirty="0"/>
              <a:t>, L., </a:t>
            </a:r>
            <a:r>
              <a:rPr lang="en-US" dirty="0" smtClean="0"/>
              <a:t>	</a:t>
            </a:r>
            <a:r>
              <a:rPr lang="en-US" dirty="0" err="1" smtClean="0"/>
              <a:t>Salamin</a:t>
            </a:r>
            <a:r>
              <a:rPr lang="en-US" dirty="0"/>
              <a:t>, V., </a:t>
            </a:r>
            <a:r>
              <a:rPr lang="en-US" dirty="0" err="1"/>
              <a:t>Bretel</a:t>
            </a:r>
            <a:r>
              <a:rPr lang="en-US" dirty="0"/>
              <a:t>, F., </a:t>
            </a:r>
            <a:r>
              <a:rPr lang="en-US" dirty="0" err="1"/>
              <a:t>Azoulay</a:t>
            </a:r>
            <a:r>
              <a:rPr lang="en-US" dirty="0"/>
              <a:t>, S., </a:t>
            </a:r>
            <a:r>
              <a:rPr lang="en-US" dirty="0" err="1"/>
              <a:t>Pesenti</a:t>
            </a:r>
            <a:r>
              <a:rPr lang="en-US" dirty="0"/>
              <a:t>, E., </a:t>
            </a:r>
            <a:r>
              <a:rPr lang="en-US" dirty="0" err="1"/>
              <a:t>Krychowski</a:t>
            </a:r>
            <a:r>
              <a:rPr lang="en-US" dirty="0"/>
              <a:t>, R., </a:t>
            </a:r>
            <a:r>
              <a:rPr lang="en-US" dirty="0" err="1"/>
              <a:t>Prata</a:t>
            </a:r>
            <a:r>
              <a:rPr lang="en-US" dirty="0"/>
              <a:t>, A., </a:t>
            </a:r>
            <a:r>
              <a:rPr lang="en-US" dirty="0" err="1"/>
              <a:t>Bartolomei</a:t>
            </a:r>
            <a:r>
              <a:rPr lang="en-US" dirty="0"/>
              <a:t>, J., </a:t>
            </a:r>
            <a:r>
              <a:rPr lang="en-US" dirty="0" smtClean="0"/>
              <a:t>	</a:t>
            </a:r>
            <a:r>
              <a:rPr lang="en-US" dirty="0" err="1" smtClean="0"/>
              <a:t>Brazo</a:t>
            </a:r>
            <a:r>
              <a:rPr lang="en-US" dirty="0"/>
              <a:t>, P., </a:t>
            </a:r>
            <a:r>
              <a:rPr lang="en-US" dirty="0" err="1"/>
              <a:t>Traian</a:t>
            </a:r>
            <a:r>
              <a:rPr lang="en-US" dirty="0"/>
              <a:t>, A., </a:t>
            </a:r>
            <a:r>
              <a:rPr lang="en-US" dirty="0" err="1"/>
              <a:t>Charpeaud</a:t>
            </a:r>
            <a:r>
              <a:rPr lang="en-US" dirty="0"/>
              <a:t>, T., </a:t>
            </a:r>
            <a:r>
              <a:rPr lang="en-US" dirty="0" err="1"/>
              <a:t>Murys</a:t>
            </a:r>
            <a:r>
              <a:rPr lang="en-US" dirty="0"/>
              <a:t>, E., </a:t>
            </a:r>
            <a:r>
              <a:rPr lang="en-US" dirty="0" err="1"/>
              <a:t>Poupart</a:t>
            </a:r>
            <a:r>
              <a:rPr lang="en-US" dirty="0"/>
              <a:t>, F., </a:t>
            </a:r>
            <a:r>
              <a:rPr lang="en-US" dirty="0" err="1"/>
              <a:t>Rouviere</a:t>
            </a:r>
            <a:r>
              <a:rPr lang="en-US" dirty="0"/>
              <a:t>, S., </a:t>
            </a:r>
            <a:r>
              <a:rPr lang="en-US" dirty="0" err="1"/>
              <a:t>Zullion</a:t>
            </a:r>
            <a:r>
              <a:rPr lang="en-US" dirty="0"/>
              <a:t>, D., </a:t>
            </a:r>
            <a:r>
              <a:rPr lang="en-US" dirty="0" smtClean="0"/>
              <a:t>	</a:t>
            </a:r>
            <a:r>
              <a:rPr lang="en-US" dirty="0" err="1" smtClean="0"/>
              <a:t>Parabiaghi</a:t>
            </a:r>
            <a:r>
              <a:rPr lang="en-US" dirty="0"/>
              <a:t>, A., </a:t>
            </a:r>
            <a:r>
              <a:rPr lang="en-US" dirty="0" err="1"/>
              <a:t>Saoud</a:t>
            </a:r>
            <a:r>
              <a:rPr lang="en-US" dirty="0"/>
              <a:t>, M., &amp; </a:t>
            </a:r>
            <a:r>
              <a:rPr lang="en-US" dirty="0" err="1"/>
              <a:t>Favrod</a:t>
            </a:r>
            <a:r>
              <a:rPr lang="en-US" dirty="0"/>
              <a:t>, J. (2015). Reducing delusional conviction </a:t>
            </a:r>
            <a:r>
              <a:rPr lang="en-US" dirty="0" smtClean="0"/>
              <a:t>	through </a:t>
            </a:r>
            <a:r>
              <a:rPr lang="en-US" dirty="0"/>
              <a:t>a cognitive-based group training game: A multicenter randomized </a:t>
            </a:r>
            <a:r>
              <a:rPr lang="en-US" dirty="0" smtClean="0"/>
              <a:t>	controlled </a:t>
            </a:r>
            <a:r>
              <a:rPr lang="en-US" dirty="0"/>
              <a:t>trial. </a:t>
            </a:r>
            <a:r>
              <a:rPr lang="en-US" i="1" dirty="0"/>
              <a:t>Frontiers in Psychiatry, (6).</a:t>
            </a:r>
            <a:endParaRPr lang="en-US" dirty="0"/>
          </a:p>
          <a:p>
            <a:r>
              <a:rPr lang="en-US" dirty="0" err="1"/>
              <a:t>Khazaal</a:t>
            </a:r>
            <a:r>
              <a:rPr lang="en-US" dirty="0"/>
              <a:t>, Y., </a:t>
            </a:r>
            <a:r>
              <a:rPr lang="en-US" dirty="0" err="1"/>
              <a:t>Favrod</a:t>
            </a:r>
            <a:r>
              <a:rPr lang="en-US" dirty="0"/>
              <a:t>, J., </a:t>
            </a:r>
            <a:r>
              <a:rPr lang="en-US" dirty="0" err="1"/>
              <a:t>Azoulay</a:t>
            </a:r>
            <a:r>
              <a:rPr lang="en-US" dirty="0"/>
              <a:t>, S., </a:t>
            </a:r>
            <a:r>
              <a:rPr lang="en-US" dirty="0" err="1"/>
              <a:t>Finot</a:t>
            </a:r>
            <a:r>
              <a:rPr lang="en-US" dirty="0"/>
              <a:t>, S., </a:t>
            </a:r>
            <a:r>
              <a:rPr lang="en-US" dirty="0" err="1"/>
              <a:t>Bernabotto</a:t>
            </a:r>
            <a:r>
              <a:rPr lang="en-US" dirty="0"/>
              <a:t>, M., </a:t>
            </a:r>
            <a:r>
              <a:rPr lang="en-US" dirty="0" err="1"/>
              <a:t>Raffard</a:t>
            </a:r>
            <a:r>
              <a:rPr lang="en-US" dirty="0"/>
              <a:t>, S., </a:t>
            </a:r>
            <a:r>
              <a:rPr lang="en-US" dirty="0" err="1"/>
              <a:t>Libbrecht</a:t>
            </a:r>
            <a:r>
              <a:rPr lang="en-US" dirty="0"/>
              <a:t>, J., </a:t>
            </a:r>
            <a:r>
              <a:rPr lang="en-US" dirty="0" err="1"/>
              <a:t>Dieben</a:t>
            </a:r>
            <a:r>
              <a:rPr lang="en-US" dirty="0"/>
              <a:t>, </a:t>
            </a:r>
            <a:r>
              <a:rPr lang="en-US" dirty="0" smtClean="0"/>
              <a:t>	K</a:t>
            </a:r>
            <a:r>
              <a:rPr lang="en-US" dirty="0"/>
              <a:t>., </a:t>
            </a:r>
            <a:r>
              <a:rPr lang="en-US" dirty="0" err="1"/>
              <a:t>Levoyer</a:t>
            </a:r>
            <a:r>
              <a:rPr lang="en-US" dirty="0"/>
              <a:t>, D., &amp; </a:t>
            </a:r>
            <a:r>
              <a:rPr lang="en-US" dirty="0" err="1"/>
              <a:t>Pomini</a:t>
            </a:r>
            <a:r>
              <a:rPr lang="en-US" dirty="0"/>
              <a:t>, V. (2011). “Michael’s Game,” a card game for the </a:t>
            </a:r>
            <a:r>
              <a:rPr lang="en-US" dirty="0" smtClean="0"/>
              <a:t>	treatment </a:t>
            </a:r>
            <a:r>
              <a:rPr lang="en-US" dirty="0"/>
              <a:t>of psychotic symptoms. </a:t>
            </a:r>
            <a:r>
              <a:rPr lang="en-US" i="1" dirty="0"/>
              <a:t>Patient Education and Counseling, (83), </a:t>
            </a:r>
            <a:r>
              <a:rPr lang="en-US" dirty="0"/>
              <a:t>210-216</a:t>
            </a:r>
            <a:r>
              <a:rPr lang="en-US" dirty="0" smtClean="0"/>
              <a:t>.</a:t>
            </a:r>
          </a:p>
          <a:p>
            <a:r>
              <a:rPr lang="en-US" dirty="0"/>
              <a:t>Peters, E., Joseph, S., Day, S., &amp; </a:t>
            </a:r>
            <a:r>
              <a:rPr lang="en-US" dirty="0" err="1"/>
              <a:t>Garety</a:t>
            </a:r>
            <a:r>
              <a:rPr lang="en-US" dirty="0"/>
              <a:t>, P. (2004). Measuring Delusional Ideation: The 21-Item </a:t>
            </a:r>
            <a:r>
              <a:rPr lang="en-US" dirty="0" smtClean="0"/>
              <a:t>	Peters </a:t>
            </a:r>
            <a:r>
              <a:rPr lang="en-US" dirty="0"/>
              <a:t>et al. Delusions Inventory (PDI). </a:t>
            </a:r>
            <a:r>
              <a:rPr lang="en-US" i="1" dirty="0"/>
              <a:t>Schizophrenia Bulletin,</a:t>
            </a:r>
            <a:r>
              <a:rPr lang="en-US" dirty="0"/>
              <a:t> </a:t>
            </a:r>
            <a:r>
              <a:rPr lang="en-US" i="1" dirty="0"/>
              <a:t>30</a:t>
            </a:r>
            <a:r>
              <a:rPr lang="en-US" dirty="0"/>
              <a:t>(4), 1005-1022. </a:t>
            </a:r>
          </a:p>
          <a:p>
            <a:endParaRPr lang="en-US" dirty="0"/>
          </a:p>
          <a:p>
            <a:endParaRPr lang="en-US" dirty="0"/>
          </a:p>
        </p:txBody>
      </p:sp>
    </p:spTree>
    <p:extLst>
      <p:ext uri="{BB962C8B-B14F-4D97-AF65-F5344CB8AC3E}">
        <p14:creationId xmlns:p14="http://schemas.microsoft.com/office/powerpoint/2010/main" val="26005095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sz="3200" dirty="0" smtClean="0">
                <a:hlinkClick r:id="rId2"/>
              </a:rPr>
              <a:t>Kathryn.Thumann@dmh.mo.gov</a:t>
            </a:r>
            <a:endParaRPr lang="en-US" sz="3200" dirty="0" smtClean="0"/>
          </a:p>
          <a:p>
            <a:endParaRPr lang="en-US" sz="3200" dirty="0"/>
          </a:p>
          <a:p>
            <a:r>
              <a:rPr lang="en-US" sz="3200" dirty="0" smtClean="0">
                <a:hlinkClick r:id="rId3"/>
              </a:rPr>
              <a:t>Kaelee.Newton@dmh.mo.gov</a:t>
            </a:r>
            <a:endParaRPr lang="en-US" sz="3200" dirty="0" smtClean="0"/>
          </a:p>
          <a:p>
            <a:pPr marL="0" indent="0">
              <a:buNone/>
            </a:pPr>
            <a:endParaRPr lang="en-US" dirty="0"/>
          </a:p>
        </p:txBody>
      </p:sp>
    </p:spTree>
    <p:extLst>
      <p:ext uri="{BB962C8B-B14F-4D97-AF65-F5344CB8AC3E}">
        <p14:creationId xmlns:p14="http://schemas.microsoft.com/office/powerpoint/2010/main" val="3727378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sz="2800" dirty="0" smtClean="0"/>
              <a:t>What is Michael’s Game?</a:t>
            </a:r>
          </a:p>
          <a:p>
            <a:r>
              <a:rPr lang="en-US" sz="2800" dirty="0" smtClean="0"/>
              <a:t>Considerations for Inpatient vs Outpatient Use</a:t>
            </a:r>
          </a:p>
          <a:p>
            <a:r>
              <a:rPr lang="en-US" sz="2800" dirty="0" smtClean="0"/>
              <a:t>What We’ve Seen at SLPRC </a:t>
            </a:r>
          </a:p>
          <a:p>
            <a:r>
              <a:rPr lang="en-US" sz="2800" dirty="0" smtClean="0"/>
              <a:t>Data </a:t>
            </a:r>
            <a:endParaRPr lang="en-US" sz="2800" dirty="0"/>
          </a:p>
        </p:txBody>
      </p:sp>
    </p:spTree>
    <p:extLst>
      <p:ext uri="{BB962C8B-B14F-4D97-AF65-F5344CB8AC3E}">
        <p14:creationId xmlns:p14="http://schemas.microsoft.com/office/powerpoint/2010/main" val="2619918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CBT	</a:t>
            </a:r>
            <a:endParaRPr lang="en-US" dirty="0"/>
          </a:p>
        </p:txBody>
      </p:sp>
      <p:sp>
        <p:nvSpPr>
          <p:cNvPr id="3" name="Content Placeholder 2"/>
          <p:cNvSpPr>
            <a:spLocks noGrp="1"/>
          </p:cNvSpPr>
          <p:nvPr>
            <p:ph idx="1"/>
          </p:nvPr>
        </p:nvSpPr>
        <p:spPr/>
        <p:txBody>
          <a:bodyPr/>
          <a:lstStyle/>
          <a:p>
            <a:r>
              <a:rPr lang="en-US" dirty="0"/>
              <a:t>Thoughts influence feelings, feelings influence actions, actions influence our results or life circumstances.</a:t>
            </a:r>
          </a:p>
          <a:p>
            <a:r>
              <a:rPr lang="en-US" dirty="0"/>
              <a:t>Things and people don’t </a:t>
            </a:r>
            <a:r>
              <a:rPr lang="en-US" b="1" i="1" dirty="0"/>
              <a:t>MAKE</a:t>
            </a:r>
            <a:r>
              <a:rPr lang="en-US" dirty="0"/>
              <a:t> us feel certain ways.  How we interpret situations or things influence </a:t>
            </a:r>
            <a:r>
              <a:rPr lang="en-US" dirty="0" smtClean="0"/>
              <a:t>how </a:t>
            </a:r>
            <a:r>
              <a:rPr lang="en-US" dirty="0"/>
              <a:t>we feel. </a:t>
            </a:r>
            <a:endParaRPr lang="en-US" dirty="0" smtClean="0"/>
          </a:p>
          <a:p>
            <a:endParaRPr lang="en-US" dirty="0"/>
          </a:p>
        </p:txBody>
      </p:sp>
    </p:spTree>
    <p:extLst>
      <p:ext uri="{BB962C8B-B14F-4D97-AF65-F5344CB8AC3E}">
        <p14:creationId xmlns:p14="http://schemas.microsoft.com/office/powerpoint/2010/main" val="3105535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Basics: CBT</a:t>
            </a:r>
            <a:endParaRPr lang="en-US" dirty="0"/>
          </a:p>
        </p:txBody>
      </p:sp>
      <p:sp>
        <p:nvSpPr>
          <p:cNvPr id="3" name="Content Placeholder 2"/>
          <p:cNvSpPr>
            <a:spLocks noGrp="1"/>
          </p:cNvSpPr>
          <p:nvPr>
            <p:ph idx="1"/>
          </p:nvPr>
        </p:nvSpPr>
        <p:spPr/>
        <p:txBody>
          <a:bodyPr/>
          <a:lstStyle/>
          <a:p>
            <a:r>
              <a:rPr lang="en-US" dirty="0"/>
              <a:t>What is the difference between thoughts and feelings?</a:t>
            </a:r>
          </a:p>
          <a:p>
            <a:pPr lvl="1"/>
            <a:r>
              <a:rPr lang="en-US" dirty="0"/>
              <a:t>Thoughts are not feelings</a:t>
            </a:r>
          </a:p>
          <a:p>
            <a:pPr lvl="1"/>
            <a:r>
              <a:rPr lang="en-US" dirty="0"/>
              <a:t>“If it’s a full sentence, it’s a thought.”</a:t>
            </a:r>
          </a:p>
          <a:p>
            <a:pPr lvl="1"/>
            <a:r>
              <a:rPr lang="en-US" dirty="0"/>
              <a:t>Feelings are one word and an expression of an emotion</a:t>
            </a:r>
          </a:p>
          <a:p>
            <a:endParaRPr lang="en-US" dirty="0"/>
          </a:p>
        </p:txBody>
      </p:sp>
    </p:spTree>
    <p:extLst>
      <p:ext uri="{BB962C8B-B14F-4D97-AF65-F5344CB8AC3E}">
        <p14:creationId xmlns:p14="http://schemas.microsoft.com/office/powerpoint/2010/main" val="2725170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 to Basics: CBT</a:t>
            </a:r>
          </a:p>
        </p:txBody>
      </p:sp>
      <p:sp>
        <p:nvSpPr>
          <p:cNvPr id="3" name="Content Placeholder 2"/>
          <p:cNvSpPr>
            <a:spLocks noGrp="1"/>
          </p:cNvSpPr>
          <p:nvPr>
            <p:ph idx="1"/>
          </p:nvPr>
        </p:nvSpPr>
        <p:spPr/>
        <p:txBody>
          <a:bodyPr>
            <a:normAutofit fontScale="92500" lnSpcReduction="10000"/>
          </a:bodyPr>
          <a:lstStyle/>
          <a:p>
            <a:r>
              <a:rPr lang="en-US" dirty="0" smtClean="0"/>
              <a:t>Core Beliefs: </a:t>
            </a:r>
            <a:r>
              <a:rPr lang="en-US" i="1" dirty="0" smtClean="0"/>
              <a:t>a </a:t>
            </a:r>
            <a:r>
              <a:rPr lang="en-US" i="1" dirty="0"/>
              <a:t>mental filter that guides how people interpret events</a:t>
            </a:r>
            <a:r>
              <a:rPr lang="en-US" i="1" dirty="0" smtClean="0"/>
              <a:t>.</a:t>
            </a:r>
            <a:endParaRPr lang="en-US" dirty="0" smtClean="0"/>
          </a:p>
          <a:p>
            <a:pPr lvl="1"/>
            <a:r>
              <a:rPr lang="en-US" dirty="0"/>
              <a:t>Failure</a:t>
            </a:r>
          </a:p>
          <a:p>
            <a:pPr lvl="1"/>
            <a:r>
              <a:rPr lang="en-US" dirty="0"/>
              <a:t>Unlovable/Unlikeable</a:t>
            </a:r>
          </a:p>
          <a:p>
            <a:pPr lvl="1"/>
            <a:r>
              <a:rPr lang="en-US" dirty="0"/>
              <a:t>Helplessness</a:t>
            </a:r>
          </a:p>
          <a:p>
            <a:pPr lvl="1"/>
            <a:r>
              <a:rPr lang="en-US" dirty="0"/>
              <a:t>Worthlessness</a:t>
            </a:r>
          </a:p>
          <a:p>
            <a:pPr lvl="1"/>
            <a:r>
              <a:rPr lang="en-US" dirty="0"/>
              <a:t>Abandonment</a:t>
            </a:r>
          </a:p>
          <a:p>
            <a:pPr lvl="1"/>
            <a:r>
              <a:rPr lang="en-US" dirty="0"/>
              <a:t>Mistrust</a:t>
            </a:r>
          </a:p>
          <a:p>
            <a:pPr lvl="1"/>
            <a:r>
              <a:rPr lang="en-US" dirty="0"/>
              <a:t>Vulnerability</a:t>
            </a:r>
          </a:p>
          <a:p>
            <a:pPr lvl="1"/>
            <a:r>
              <a:rPr lang="en-US" dirty="0"/>
              <a:t>Emotional Inhibition</a:t>
            </a:r>
          </a:p>
          <a:p>
            <a:pPr lvl="1"/>
            <a:r>
              <a:rPr lang="en-US" dirty="0"/>
              <a:t>Emotional Deprivation</a:t>
            </a:r>
          </a:p>
          <a:p>
            <a:pPr lvl="1"/>
            <a:r>
              <a:rPr lang="en-US" dirty="0"/>
              <a:t>Subjugation</a:t>
            </a:r>
          </a:p>
          <a:p>
            <a:pPr lvl="1"/>
            <a:r>
              <a:rPr lang="en-US" dirty="0"/>
              <a:t>Entitlement</a:t>
            </a:r>
          </a:p>
          <a:p>
            <a:pPr lvl="1"/>
            <a:r>
              <a:rPr lang="en-US" dirty="0"/>
              <a:t>Punishment</a:t>
            </a:r>
          </a:p>
          <a:p>
            <a:pPr lvl="1"/>
            <a:r>
              <a:rPr lang="en-US" dirty="0"/>
              <a:t>Insufficient self control</a:t>
            </a:r>
          </a:p>
          <a:p>
            <a:pPr lvl="1"/>
            <a:endParaRPr lang="en-US" dirty="0"/>
          </a:p>
        </p:txBody>
      </p:sp>
    </p:spTree>
    <p:extLst>
      <p:ext uri="{BB962C8B-B14F-4D97-AF65-F5344CB8AC3E}">
        <p14:creationId xmlns:p14="http://schemas.microsoft.com/office/powerpoint/2010/main" val="9123991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Okay, but what about…</a:t>
            </a:r>
            <a:endParaRPr lang="en-US" dirty="0"/>
          </a:p>
        </p:txBody>
      </p:sp>
      <p:sp>
        <p:nvSpPr>
          <p:cNvPr id="3" name="Content Placeholder 2"/>
          <p:cNvSpPr>
            <a:spLocks noGrp="1"/>
          </p:cNvSpPr>
          <p:nvPr>
            <p:ph idx="1"/>
          </p:nvPr>
        </p:nvSpPr>
        <p:spPr/>
        <p:txBody>
          <a:bodyPr/>
          <a:lstStyle/>
          <a:p>
            <a:r>
              <a:rPr lang="en-US" dirty="0" smtClean="0"/>
              <a:t>If CBT works for thought distortions or negative core beliefs, what happens when you throw in delusional beliefs?</a:t>
            </a:r>
            <a:endParaRPr lang="en-US" dirty="0"/>
          </a:p>
        </p:txBody>
      </p:sp>
      <p:sp>
        <p:nvSpPr>
          <p:cNvPr id="4" name="Rectangle 3"/>
          <p:cNvSpPr/>
          <p:nvPr/>
        </p:nvSpPr>
        <p:spPr>
          <a:xfrm>
            <a:off x="3135095" y="2967335"/>
            <a:ext cx="7158831" cy="3046988"/>
          </a:xfrm>
          <a:prstGeom prst="rect">
            <a:avLst/>
          </a:prstGeom>
          <a:noFill/>
        </p:spPr>
        <p:txBody>
          <a:bodyPr wrap="square" lIns="91440" tIns="45720" rIns="91440" bIns="45720">
            <a:spAutoFit/>
          </a:bodyPr>
          <a:lstStyle/>
          <a:p>
            <a:pPr algn="ctr"/>
            <a:r>
              <a:rPr lang="en-US" sz="9600" b="1" cap="none" spc="0" dirty="0" smtClean="0">
                <a:ln w="22225">
                  <a:solidFill>
                    <a:schemeClr val="accent2"/>
                  </a:solidFill>
                  <a:prstDash val="solid"/>
                </a:ln>
                <a:solidFill>
                  <a:schemeClr val="accent2">
                    <a:lumMod val="40000"/>
                    <a:lumOff val="60000"/>
                  </a:schemeClr>
                </a:solidFill>
                <a:effectLst/>
              </a:rPr>
              <a:t>Michael’s Game!</a:t>
            </a:r>
            <a:endParaRPr lang="en-US" sz="96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387678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Michael’s Game?</a:t>
            </a:r>
            <a:endParaRPr lang="en-US" dirty="0"/>
          </a:p>
        </p:txBody>
      </p:sp>
      <p:sp>
        <p:nvSpPr>
          <p:cNvPr id="3" name="Content Placeholder 2"/>
          <p:cNvSpPr>
            <a:spLocks noGrp="1"/>
          </p:cNvSpPr>
          <p:nvPr>
            <p:ph idx="1"/>
          </p:nvPr>
        </p:nvSpPr>
        <p:spPr/>
        <p:txBody>
          <a:bodyPr/>
          <a:lstStyle/>
          <a:p>
            <a:r>
              <a:rPr lang="en-US" dirty="0" smtClean="0"/>
              <a:t>A group intervention</a:t>
            </a:r>
          </a:p>
          <a:p>
            <a:pPr lvl="1"/>
            <a:r>
              <a:rPr lang="en-US" dirty="0" smtClean="0"/>
              <a:t>Can also be used individually</a:t>
            </a:r>
          </a:p>
          <a:p>
            <a:r>
              <a:rPr lang="en-US" dirty="0" smtClean="0"/>
              <a:t>Written card game</a:t>
            </a:r>
          </a:p>
          <a:p>
            <a:r>
              <a:rPr lang="en-US" dirty="0" smtClean="0"/>
              <a:t>Works on “hypothetical reasoning”</a:t>
            </a:r>
          </a:p>
          <a:p>
            <a:r>
              <a:rPr lang="en-US" dirty="0" smtClean="0"/>
              <a:t>Uses a Cognitive Behavior Therapy (CBT) approach</a:t>
            </a:r>
          </a:p>
          <a:p>
            <a:endParaRPr lang="en-US" dirty="0"/>
          </a:p>
        </p:txBody>
      </p:sp>
    </p:spTree>
    <p:extLst>
      <p:ext uri="{BB962C8B-B14F-4D97-AF65-F5344CB8AC3E}">
        <p14:creationId xmlns:p14="http://schemas.microsoft.com/office/powerpoint/2010/main" val="22834911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1735</TotalTime>
  <Words>2321</Words>
  <Application>Microsoft Office PowerPoint</Application>
  <PresentationFormat>Widescreen</PresentationFormat>
  <Paragraphs>322</Paragraphs>
  <Slides>36</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Century Gothic</vt:lpstr>
      <vt:lpstr>Wingdings</vt:lpstr>
      <vt:lpstr>Savon</vt:lpstr>
      <vt:lpstr>MICHAEL’S Game</vt:lpstr>
      <vt:lpstr>Presenters</vt:lpstr>
      <vt:lpstr>Michael’s Game  </vt:lpstr>
      <vt:lpstr>Overview</vt:lpstr>
      <vt:lpstr>Back to Basics: CBT </vt:lpstr>
      <vt:lpstr>Back to Basics: CBT</vt:lpstr>
      <vt:lpstr>Back to Basics: CBT</vt:lpstr>
      <vt:lpstr>Okay, but what about…</vt:lpstr>
      <vt:lpstr>What is Michael’s Game?</vt:lpstr>
      <vt:lpstr>Michael’s Game </vt:lpstr>
      <vt:lpstr>Michael’s Game</vt:lpstr>
      <vt:lpstr>Michael’s Game</vt:lpstr>
      <vt:lpstr>Group structure</vt:lpstr>
      <vt:lpstr>Group Structure</vt:lpstr>
      <vt:lpstr>Card Examples</vt:lpstr>
      <vt:lpstr>Card Examples</vt:lpstr>
      <vt:lpstr>Card Examples</vt:lpstr>
      <vt:lpstr>Considerations for Inpatient Settings</vt:lpstr>
      <vt:lpstr>Considerations for Inpatient Settings</vt:lpstr>
      <vt:lpstr>Consideration for Inpatient Forensic Settings</vt:lpstr>
      <vt:lpstr>Consideration for Inpatient Forensic Settings</vt:lpstr>
      <vt:lpstr>Consideration for Inpatient Forensic Settings on an ASPD Unit</vt:lpstr>
      <vt:lpstr>PowerPoint Presentation</vt:lpstr>
      <vt:lpstr>Consideration for Inpatient Forensic Settings on an ASPD Unit</vt:lpstr>
      <vt:lpstr>The Empathy Effect</vt:lpstr>
      <vt:lpstr>The numbers</vt:lpstr>
      <vt:lpstr>Group measures</vt:lpstr>
      <vt:lpstr>PDI 21</vt:lpstr>
      <vt:lpstr>PowerPoint Presentation</vt:lpstr>
      <vt:lpstr>PowerPoint Presentation</vt:lpstr>
      <vt:lpstr>PowerPoint Presentation</vt:lpstr>
      <vt:lpstr>SLPRC Group Measures </vt:lpstr>
      <vt:lpstr>Internal measures</vt:lpstr>
      <vt:lpstr>Other Qualitative Observations</vt:lpstr>
      <vt:lpstr>References</vt:lpstr>
      <vt:lpstr>Contact Information</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MICHAEL’S Game</dc:title>
  <dc:creator>Thumann, Kathryn</dc:creator>
  <cp:lastModifiedBy>Thumann, Kathryn</cp:lastModifiedBy>
  <cp:revision>29</cp:revision>
  <dcterms:created xsi:type="dcterms:W3CDTF">2018-04-16T16:28:26Z</dcterms:created>
  <dcterms:modified xsi:type="dcterms:W3CDTF">2018-04-18T19:00:42Z</dcterms:modified>
</cp:coreProperties>
</file>