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tags/tag6.xml" ContentType="application/vnd.openxmlformats-officedocument.presentationml.tags+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tags/tag15.xml" ContentType="application/vnd.openxmlformats-officedocument.presentationml.tags+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0" r:id="rId1"/>
  </p:sldMasterIdLst>
  <p:notesMasterIdLst>
    <p:notesMasterId r:id="rId38"/>
  </p:notesMasterIdLst>
  <p:handoutMasterIdLst>
    <p:handoutMasterId r:id="rId39"/>
  </p:handoutMasterIdLst>
  <p:sldIdLst>
    <p:sldId id="549" r:id="rId2"/>
    <p:sldId id="523" r:id="rId3"/>
    <p:sldId id="561" r:id="rId4"/>
    <p:sldId id="556" r:id="rId5"/>
    <p:sldId id="557" r:id="rId6"/>
    <p:sldId id="555" r:id="rId7"/>
    <p:sldId id="568" r:id="rId8"/>
    <p:sldId id="584" r:id="rId9"/>
    <p:sldId id="570" r:id="rId10"/>
    <p:sldId id="559" r:id="rId11"/>
    <p:sldId id="572" r:id="rId12"/>
    <p:sldId id="524" r:id="rId13"/>
    <p:sldId id="529" r:id="rId14"/>
    <p:sldId id="573" r:id="rId15"/>
    <p:sldId id="574" r:id="rId16"/>
    <p:sldId id="575" r:id="rId17"/>
    <p:sldId id="565" r:id="rId18"/>
    <p:sldId id="567" r:id="rId19"/>
    <p:sldId id="576" r:id="rId20"/>
    <p:sldId id="577" r:id="rId21"/>
    <p:sldId id="578" r:id="rId22"/>
    <p:sldId id="579" r:id="rId23"/>
    <p:sldId id="531" r:id="rId24"/>
    <p:sldId id="535" r:id="rId25"/>
    <p:sldId id="580" r:id="rId26"/>
    <p:sldId id="581" r:id="rId27"/>
    <p:sldId id="582" r:id="rId28"/>
    <p:sldId id="583" r:id="rId29"/>
    <p:sldId id="540" r:id="rId30"/>
    <p:sldId id="541" r:id="rId31"/>
    <p:sldId id="542" r:id="rId32"/>
    <p:sldId id="547" r:id="rId33"/>
    <p:sldId id="566" r:id="rId34"/>
    <p:sldId id="563" r:id="rId35"/>
    <p:sldId id="562" r:id="rId36"/>
    <p:sldId id="548" r:id="rId3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545"/>
    <a:srgbClr val="0E6BC0"/>
    <a:srgbClr val="532E63"/>
    <a:srgbClr val="F99D31"/>
    <a:srgbClr val="FFDD00"/>
    <a:srgbClr val="1282E7"/>
    <a:srgbClr val="145887"/>
    <a:srgbClr val="800000"/>
    <a:srgbClr val="80A1B6"/>
    <a:srgbClr val="8B0E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75" autoAdjust="0"/>
    <p:restoredTop sz="70400" autoAdjust="0"/>
  </p:normalViewPr>
  <p:slideViewPr>
    <p:cSldViewPr>
      <p:cViewPr>
        <p:scale>
          <a:sx n="65" d="100"/>
          <a:sy n="65" d="100"/>
        </p:scale>
        <p:origin x="-1908" y="96"/>
      </p:cViewPr>
      <p:guideLst>
        <p:guide orient="horz" pos="2160"/>
        <p:guide pos="2880"/>
      </p:guideLst>
    </p:cSldViewPr>
  </p:slideViewPr>
  <p:notesTextViewPr>
    <p:cViewPr>
      <p:scale>
        <a:sx n="3" d="2"/>
        <a:sy n="3" d="2"/>
      </p:scale>
      <p:origin x="0" y="0"/>
    </p:cViewPr>
  </p:notesTextViewPr>
  <p:sorterViewPr>
    <p:cViewPr>
      <p:scale>
        <a:sx n="110" d="100"/>
        <a:sy n="110" d="100"/>
      </p:scale>
      <p:origin x="0" y="-1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D298B0-EBDA-45A4-91FF-E9242646C0B1}" type="doc">
      <dgm:prSet loTypeId="urn:microsoft.com/office/officeart/2005/8/layout/process2" loCatId="process" qsTypeId="urn:microsoft.com/office/officeart/2005/8/quickstyle/simple4" qsCatId="simple" csTypeId="urn:microsoft.com/office/officeart/2005/8/colors/accent1_3" csCatId="accent1" phldr="1"/>
      <dgm:spPr/>
    </dgm:pt>
    <dgm:pt modelId="{415C3D9B-7940-49E1-8FF6-1BBD4C5CA3FA}">
      <dgm:prSet phldrT="[Text]" custT="1"/>
      <dgm:spPr/>
      <dgm:t>
        <a:bodyPr/>
        <a:lstStyle/>
        <a:p>
          <a:r>
            <a:rPr lang="en-US" sz="2400" dirty="0" smtClean="0">
              <a:latin typeface="Arial" panose="020B0604020202020204" pitchFamily="34" charset="0"/>
              <a:cs typeface="Arial" panose="020B0604020202020204" pitchFamily="34" charset="0"/>
            </a:rPr>
            <a:t>Dominant culture perpetrates mass trauma on a specific population (colonialism, slavery, war, or genocide</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dgm:t>
    </dgm:pt>
    <dgm:pt modelId="{D5B5B85B-4785-40CF-8139-7181D9D0FE04}" type="parTrans" cxnId="{E1185BBF-BC9C-466A-A8DA-094CD9A12825}">
      <dgm:prSet/>
      <dgm:spPr/>
      <dgm:t>
        <a:bodyPr/>
        <a:lstStyle/>
        <a:p>
          <a:endParaRPr lang="en-US"/>
        </a:p>
      </dgm:t>
    </dgm:pt>
    <dgm:pt modelId="{94AF03BF-B12E-4DF8-B198-40F64CC1A896}" type="sibTrans" cxnId="{E1185BBF-BC9C-466A-A8DA-094CD9A12825}">
      <dgm:prSet/>
      <dgm:spPr/>
      <dgm:t>
        <a:bodyPr/>
        <a:lstStyle/>
        <a:p>
          <a:endParaRPr lang="en-US"/>
        </a:p>
      </dgm:t>
    </dgm:pt>
    <dgm:pt modelId="{D025F79A-9512-47EB-9206-7769245C9E19}">
      <dgm:prSet phldrT="[Text]" custT="1"/>
      <dgm:spPr/>
      <dgm:t>
        <a:bodyPr/>
        <a:lstStyle/>
        <a:p>
          <a:r>
            <a:rPr lang="en-US" sz="2400" dirty="0" smtClean="0">
              <a:latin typeface="Arial" panose="020B0604020202020204" pitchFamily="34" charset="0"/>
              <a:cs typeface="Arial" panose="020B0604020202020204" pitchFamily="34" charset="0"/>
            </a:rPr>
            <a:t>Affected population shows physical and psychological symptoms in response to the trauma</a:t>
          </a:r>
          <a:endParaRPr lang="en-US" sz="2400" dirty="0">
            <a:latin typeface="Arial" panose="020B0604020202020204" pitchFamily="34" charset="0"/>
            <a:cs typeface="Arial" panose="020B0604020202020204" pitchFamily="34" charset="0"/>
          </a:endParaRPr>
        </a:p>
      </dgm:t>
    </dgm:pt>
    <dgm:pt modelId="{7D4A309E-CCA5-474E-BAA4-B0815D5370D6}" type="parTrans" cxnId="{024AD107-2567-420B-892C-5800A328429E}">
      <dgm:prSet/>
      <dgm:spPr/>
      <dgm:t>
        <a:bodyPr/>
        <a:lstStyle/>
        <a:p>
          <a:endParaRPr lang="en-US"/>
        </a:p>
      </dgm:t>
    </dgm:pt>
    <dgm:pt modelId="{D7BAED23-BA1A-457B-A699-EF1A84BF6A94}" type="sibTrans" cxnId="{024AD107-2567-420B-892C-5800A328429E}">
      <dgm:prSet/>
      <dgm:spPr/>
      <dgm:t>
        <a:bodyPr/>
        <a:lstStyle/>
        <a:p>
          <a:endParaRPr lang="en-US"/>
        </a:p>
      </dgm:t>
    </dgm:pt>
    <dgm:pt modelId="{16D40F54-2DEB-48FC-A462-689AAF7600BC}">
      <dgm:prSet phldrT="[Text]" custT="1"/>
      <dgm:spPr/>
      <dgm:t>
        <a:bodyPr/>
        <a:lstStyle/>
        <a:p>
          <a:r>
            <a:rPr lang="en-US" sz="2400" dirty="0" smtClean="0">
              <a:latin typeface="Arial" panose="020B0604020202020204" pitchFamily="34" charset="0"/>
              <a:cs typeface="Arial" panose="020B0604020202020204" pitchFamily="34" charset="0"/>
            </a:rPr>
            <a:t>Initial population passes these trauma responses on to subsequent generations, who in turn display similar symptoms</a:t>
          </a:r>
          <a:endParaRPr lang="en-US" sz="2400" dirty="0">
            <a:latin typeface="Arial" panose="020B0604020202020204" pitchFamily="34" charset="0"/>
            <a:cs typeface="Arial" panose="020B0604020202020204" pitchFamily="34" charset="0"/>
          </a:endParaRPr>
        </a:p>
      </dgm:t>
    </dgm:pt>
    <dgm:pt modelId="{514DCF54-BC2D-4BE8-8239-4F6FC73325A7}" type="parTrans" cxnId="{EBD9C05D-7553-4C38-8D95-68960C0E58B1}">
      <dgm:prSet/>
      <dgm:spPr/>
      <dgm:t>
        <a:bodyPr/>
        <a:lstStyle/>
        <a:p>
          <a:endParaRPr lang="en-US"/>
        </a:p>
      </dgm:t>
    </dgm:pt>
    <dgm:pt modelId="{DEBB18E0-917E-4E7A-95B9-C375F6CB6DF8}" type="sibTrans" cxnId="{EBD9C05D-7553-4C38-8D95-68960C0E58B1}">
      <dgm:prSet/>
      <dgm:spPr/>
      <dgm:t>
        <a:bodyPr/>
        <a:lstStyle/>
        <a:p>
          <a:endParaRPr lang="en-US"/>
        </a:p>
      </dgm:t>
    </dgm:pt>
    <dgm:pt modelId="{9948F585-0AA5-4376-AF78-5A77129B483D}" type="pres">
      <dgm:prSet presAssocID="{68D298B0-EBDA-45A4-91FF-E9242646C0B1}" presName="linearFlow" presStyleCnt="0">
        <dgm:presLayoutVars>
          <dgm:resizeHandles val="exact"/>
        </dgm:presLayoutVars>
      </dgm:prSet>
      <dgm:spPr/>
    </dgm:pt>
    <dgm:pt modelId="{C201CECF-8AD9-40E3-BEA8-16650AD522D5}" type="pres">
      <dgm:prSet presAssocID="{415C3D9B-7940-49E1-8FF6-1BBD4C5CA3FA}" presName="node" presStyleLbl="node1" presStyleIdx="0" presStyleCnt="3" custAng="10800000" custFlipVert="1" custScaleX="350024" custScaleY="99941">
        <dgm:presLayoutVars>
          <dgm:bulletEnabled val="1"/>
        </dgm:presLayoutVars>
      </dgm:prSet>
      <dgm:spPr/>
      <dgm:t>
        <a:bodyPr/>
        <a:lstStyle/>
        <a:p>
          <a:endParaRPr lang="en-US"/>
        </a:p>
      </dgm:t>
    </dgm:pt>
    <dgm:pt modelId="{6DCE0655-10F1-45EF-BFCF-04F66353321A}" type="pres">
      <dgm:prSet presAssocID="{94AF03BF-B12E-4DF8-B198-40F64CC1A896}" presName="sibTrans" presStyleLbl="sibTrans2D1" presStyleIdx="0" presStyleCnt="2"/>
      <dgm:spPr/>
      <dgm:t>
        <a:bodyPr/>
        <a:lstStyle/>
        <a:p>
          <a:endParaRPr lang="en-US"/>
        </a:p>
      </dgm:t>
    </dgm:pt>
    <dgm:pt modelId="{4EBEB21C-BA36-4BC0-B515-0EBF87A3017F}" type="pres">
      <dgm:prSet presAssocID="{94AF03BF-B12E-4DF8-B198-40F64CC1A896}" presName="connectorText" presStyleLbl="sibTrans2D1" presStyleIdx="0" presStyleCnt="2"/>
      <dgm:spPr/>
      <dgm:t>
        <a:bodyPr/>
        <a:lstStyle/>
        <a:p>
          <a:endParaRPr lang="en-US"/>
        </a:p>
      </dgm:t>
    </dgm:pt>
    <dgm:pt modelId="{3B11D848-0669-4076-AD6B-862A338A33CA}" type="pres">
      <dgm:prSet presAssocID="{D025F79A-9512-47EB-9206-7769245C9E19}" presName="node" presStyleLbl="node1" presStyleIdx="1" presStyleCnt="3" custScaleX="349657">
        <dgm:presLayoutVars>
          <dgm:bulletEnabled val="1"/>
        </dgm:presLayoutVars>
      </dgm:prSet>
      <dgm:spPr/>
      <dgm:t>
        <a:bodyPr/>
        <a:lstStyle/>
        <a:p>
          <a:endParaRPr lang="en-US"/>
        </a:p>
      </dgm:t>
    </dgm:pt>
    <dgm:pt modelId="{80A5420E-5061-4A67-B104-895B6F7DD20D}" type="pres">
      <dgm:prSet presAssocID="{D7BAED23-BA1A-457B-A699-EF1A84BF6A94}" presName="sibTrans" presStyleLbl="sibTrans2D1" presStyleIdx="1" presStyleCnt="2"/>
      <dgm:spPr/>
      <dgm:t>
        <a:bodyPr/>
        <a:lstStyle/>
        <a:p>
          <a:endParaRPr lang="en-US"/>
        </a:p>
      </dgm:t>
    </dgm:pt>
    <dgm:pt modelId="{CB9A36AC-B6D4-42A3-AB86-D34462F06AC3}" type="pres">
      <dgm:prSet presAssocID="{D7BAED23-BA1A-457B-A699-EF1A84BF6A94}" presName="connectorText" presStyleLbl="sibTrans2D1" presStyleIdx="1" presStyleCnt="2"/>
      <dgm:spPr/>
      <dgm:t>
        <a:bodyPr/>
        <a:lstStyle/>
        <a:p>
          <a:endParaRPr lang="en-US"/>
        </a:p>
      </dgm:t>
    </dgm:pt>
    <dgm:pt modelId="{82762EAC-4EE0-433F-BF3B-23AFF92A0BD3}" type="pres">
      <dgm:prSet presAssocID="{16D40F54-2DEB-48FC-A462-689AAF7600BC}" presName="node" presStyleLbl="node1" presStyleIdx="2" presStyleCnt="3" custScaleX="350023">
        <dgm:presLayoutVars>
          <dgm:bulletEnabled val="1"/>
        </dgm:presLayoutVars>
      </dgm:prSet>
      <dgm:spPr/>
      <dgm:t>
        <a:bodyPr/>
        <a:lstStyle/>
        <a:p>
          <a:endParaRPr lang="en-US"/>
        </a:p>
      </dgm:t>
    </dgm:pt>
  </dgm:ptLst>
  <dgm:cxnLst>
    <dgm:cxn modelId="{2C179F28-2BF6-4FE0-892D-B354F629FEF7}" type="presOf" srcId="{D025F79A-9512-47EB-9206-7769245C9E19}" destId="{3B11D848-0669-4076-AD6B-862A338A33CA}" srcOrd="0" destOrd="0" presId="urn:microsoft.com/office/officeart/2005/8/layout/process2"/>
    <dgm:cxn modelId="{EBD9C05D-7553-4C38-8D95-68960C0E58B1}" srcId="{68D298B0-EBDA-45A4-91FF-E9242646C0B1}" destId="{16D40F54-2DEB-48FC-A462-689AAF7600BC}" srcOrd="2" destOrd="0" parTransId="{514DCF54-BC2D-4BE8-8239-4F6FC73325A7}" sibTransId="{DEBB18E0-917E-4E7A-95B9-C375F6CB6DF8}"/>
    <dgm:cxn modelId="{D29E36DB-EB4C-4B9E-B827-44AC5E725F4D}" type="presOf" srcId="{D7BAED23-BA1A-457B-A699-EF1A84BF6A94}" destId="{CB9A36AC-B6D4-42A3-AB86-D34462F06AC3}" srcOrd="1" destOrd="0" presId="urn:microsoft.com/office/officeart/2005/8/layout/process2"/>
    <dgm:cxn modelId="{D6E7BAFA-D527-40D6-BFBA-F3BF2B70BA61}" type="presOf" srcId="{94AF03BF-B12E-4DF8-B198-40F64CC1A896}" destId="{4EBEB21C-BA36-4BC0-B515-0EBF87A3017F}" srcOrd="1" destOrd="0" presId="urn:microsoft.com/office/officeart/2005/8/layout/process2"/>
    <dgm:cxn modelId="{98D9C920-C26D-4170-B98B-E51E6335D8A7}" type="presOf" srcId="{415C3D9B-7940-49E1-8FF6-1BBD4C5CA3FA}" destId="{C201CECF-8AD9-40E3-BEA8-16650AD522D5}" srcOrd="0" destOrd="0" presId="urn:microsoft.com/office/officeart/2005/8/layout/process2"/>
    <dgm:cxn modelId="{024AD107-2567-420B-892C-5800A328429E}" srcId="{68D298B0-EBDA-45A4-91FF-E9242646C0B1}" destId="{D025F79A-9512-47EB-9206-7769245C9E19}" srcOrd="1" destOrd="0" parTransId="{7D4A309E-CCA5-474E-BAA4-B0815D5370D6}" sibTransId="{D7BAED23-BA1A-457B-A699-EF1A84BF6A94}"/>
    <dgm:cxn modelId="{825894A2-A1E3-4744-BC55-F8A8AA9EB227}" type="presOf" srcId="{68D298B0-EBDA-45A4-91FF-E9242646C0B1}" destId="{9948F585-0AA5-4376-AF78-5A77129B483D}" srcOrd="0" destOrd="0" presId="urn:microsoft.com/office/officeart/2005/8/layout/process2"/>
    <dgm:cxn modelId="{35D7222D-ADCC-4EA8-A968-B6B2A2791811}" type="presOf" srcId="{16D40F54-2DEB-48FC-A462-689AAF7600BC}" destId="{82762EAC-4EE0-433F-BF3B-23AFF92A0BD3}" srcOrd="0" destOrd="0" presId="urn:microsoft.com/office/officeart/2005/8/layout/process2"/>
    <dgm:cxn modelId="{C967E25E-52FD-430F-B995-5E28E43D702F}" type="presOf" srcId="{D7BAED23-BA1A-457B-A699-EF1A84BF6A94}" destId="{80A5420E-5061-4A67-B104-895B6F7DD20D}" srcOrd="0" destOrd="0" presId="urn:microsoft.com/office/officeart/2005/8/layout/process2"/>
    <dgm:cxn modelId="{E1185BBF-BC9C-466A-A8DA-094CD9A12825}" srcId="{68D298B0-EBDA-45A4-91FF-E9242646C0B1}" destId="{415C3D9B-7940-49E1-8FF6-1BBD4C5CA3FA}" srcOrd="0" destOrd="0" parTransId="{D5B5B85B-4785-40CF-8139-7181D9D0FE04}" sibTransId="{94AF03BF-B12E-4DF8-B198-40F64CC1A896}"/>
    <dgm:cxn modelId="{2AED7AF7-2859-4C60-B385-5871D0402765}" type="presOf" srcId="{94AF03BF-B12E-4DF8-B198-40F64CC1A896}" destId="{6DCE0655-10F1-45EF-BFCF-04F66353321A}" srcOrd="0" destOrd="0" presId="urn:microsoft.com/office/officeart/2005/8/layout/process2"/>
    <dgm:cxn modelId="{35DE9C44-B030-448B-85E3-F0281C62AE28}" type="presParOf" srcId="{9948F585-0AA5-4376-AF78-5A77129B483D}" destId="{C201CECF-8AD9-40E3-BEA8-16650AD522D5}" srcOrd="0" destOrd="0" presId="urn:microsoft.com/office/officeart/2005/8/layout/process2"/>
    <dgm:cxn modelId="{75928F90-863D-4B86-94AA-242596229D92}" type="presParOf" srcId="{9948F585-0AA5-4376-AF78-5A77129B483D}" destId="{6DCE0655-10F1-45EF-BFCF-04F66353321A}" srcOrd="1" destOrd="0" presId="urn:microsoft.com/office/officeart/2005/8/layout/process2"/>
    <dgm:cxn modelId="{BC736538-C5B2-4DC5-921B-E64AEF247CFB}" type="presParOf" srcId="{6DCE0655-10F1-45EF-BFCF-04F66353321A}" destId="{4EBEB21C-BA36-4BC0-B515-0EBF87A3017F}" srcOrd="0" destOrd="0" presId="urn:microsoft.com/office/officeart/2005/8/layout/process2"/>
    <dgm:cxn modelId="{34A854D4-52ED-4B57-94A7-1FBFD78E3620}" type="presParOf" srcId="{9948F585-0AA5-4376-AF78-5A77129B483D}" destId="{3B11D848-0669-4076-AD6B-862A338A33CA}" srcOrd="2" destOrd="0" presId="urn:microsoft.com/office/officeart/2005/8/layout/process2"/>
    <dgm:cxn modelId="{204B9595-3406-4AAB-A226-790A5DBFAACB}" type="presParOf" srcId="{9948F585-0AA5-4376-AF78-5A77129B483D}" destId="{80A5420E-5061-4A67-B104-895B6F7DD20D}" srcOrd="3" destOrd="0" presId="urn:microsoft.com/office/officeart/2005/8/layout/process2"/>
    <dgm:cxn modelId="{B66CB81C-7F29-4646-BF10-1BD2C6596F8E}" type="presParOf" srcId="{80A5420E-5061-4A67-B104-895B6F7DD20D}" destId="{CB9A36AC-B6D4-42A3-AB86-D34462F06AC3}" srcOrd="0" destOrd="0" presId="urn:microsoft.com/office/officeart/2005/8/layout/process2"/>
    <dgm:cxn modelId="{899194E7-FB51-4124-B8CC-45910DB7B661}" type="presParOf" srcId="{9948F585-0AA5-4376-AF78-5A77129B483D}" destId="{82762EAC-4EE0-433F-BF3B-23AFF92A0BD3}"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6F4376-54C1-429E-8FEF-DC89A7B256D1}"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4E998C0C-451F-4E55-84C1-3414E83D2FB0}">
      <dgm:prSet phldrT="[Text]"/>
      <dgm:spPr/>
      <dgm:t>
        <a:bodyPr/>
        <a:lstStyle/>
        <a:p>
          <a:r>
            <a:rPr lang="en-US" dirty="0" smtClean="0"/>
            <a:t>Victim to Driver</a:t>
          </a:r>
          <a:endParaRPr lang="en-US" dirty="0"/>
        </a:p>
      </dgm:t>
    </dgm:pt>
    <dgm:pt modelId="{974CAA98-89FA-4E1D-8459-F394C66BCFB2}" type="parTrans" cxnId="{A12181E4-1165-429C-BEA6-EFA0C51FDF84}">
      <dgm:prSet/>
      <dgm:spPr/>
      <dgm:t>
        <a:bodyPr/>
        <a:lstStyle/>
        <a:p>
          <a:endParaRPr lang="en-US"/>
        </a:p>
      </dgm:t>
    </dgm:pt>
    <dgm:pt modelId="{2A54130F-A358-4913-BF2D-7A179E6EFD19}" type="sibTrans" cxnId="{A12181E4-1165-429C-BEA6-EFA0C51FDF84}">
      <dgm:prSet/>
      <dgm:spPr/>
      <dgm:t>
        <a:bodyPr/>
        <a:lstStyle/>
        <a:p>
          <a:endParaRPr lang="en-US"/>
        </a:p>
      </dgm:t>
    </dgm:pt>
    <dgm:pt modelId="{9967FB10-2DA7-43A9-98FF-6D469232F926}">
      <dgm:prSet phldrT="[Text]" custT="1"/>
      <dgm:spPr/>
      <dgm:t>
        <a:bodyPr/>
        <a:lstStyle/>
        <a:p>
          <a:r>
            <a:rPr lang="en-US" sz="2000" dirty="0" smtClean="0"/>
            <a:t>Responsibility</a:t>
          </a:r>
          <a:endParaRPr lang="en-US" sz="2000" dirty="0"/>
        </a:p>
      </dgm:t>
    </dgm:pt>
    <dgm:pt modelId="{BAFB87D4-9A9C-4377-BD56-184DFA0060A9}" type="parTrans" cxnId="{088E4016-B858-44FE-A49D-84B22A46A5F1}">
      <dgm:prSet/>
      <dgm:spPr/>
      <dgm:t>
        <a:bodyPr/>
        <a:lstStyle/>
        <a:p>
          <a:endParaRPr lang="en-US"/>
        </a:p>
      </dgm:t>
    </dgm:pt>
    <dgm:pt modelId="{CC784E23-2BCD-43F8-9E66-23E34867E24A}" type="sibTrans" cxnId="{088E4016-B858-44FE-A49D-84B22A46A5F1}">
      <dgm:prSet/>
      <dgm:spPr/>
      <dgm:t>
        <a:bodyPr/>
        <a:lstStyle/>
        <a:p>
          <a:endParaRPr lang="en-US"/>
        </a:p>
      </dgm:t>
    </dgm:pt>
    <dgm:pt modelId="{B0C30F5C-F9D7-4F2F-BDC2-F1378BA1E55C}">
      <dgm:prSet phldrT="[Text]"/>
      <dgm:spPr/>
      <dgm:t>
        <a:bodyPr/>
        <a:lstStyle/>
        <a:p>
          <a:r>
            <a:rPr lang="en-US" dirty="0" smtClean="0"/>
            <a:t>Empowerment</a:t>
          </a:r>
          <a:endParaRPr lang="en-US" dirty="0"/>
        </a:p>
      </dgm:t>
    </dgm:pt>
    <dgm:pt modelId="{02E6C76A-E564-4788-A613-2F68DAAEF884}" type="parTrans" cxnId="{06D0249B-1467-4EEE-9AC7-301E88A0E9BD}">
      <dgm:prSet/>
      <dgm:spPr/>
      <dgm:t>
        <a:bodyPr/>
        <a:lstStyle/>
        <a:p>
          <a:endParaRPr lang="en-US"/>
        </a:p>
      </dgm:t>
    </dgm:pt>
    <dgm:pt modelId="{72F4DEAC-90B7-41A0-AAF4-AAAA94AE2880}" type="sibTrans" cxnId="{06D0249B-1467-4EEE-9AC7-301E88A0E9BD}">
      <dgm:prSet/>
      <dgm:spPr/>
      <dgm:t>
        <a:bodyPr/>
        <a:lstStyle/>
        <a:p>
          <a:endParaRPr lang="en-US"/>
        </a:p>
      </dgm:t>
    </dgm:pt>
    <dgm:pt modelId="{78193700-D6AA-4EFB-8376-C8B634F084EB}">
      <dgm:prSet phldrT="[Text]"/>
      <dgm:spPr/>
      <dgm:t>
        <a:bodyPr/>
        <a:lstStyle/>
        <a:p>
          <a:r>
            <a:rPr lang="en-US" dirty="0" smtClean="0"/>
            <a:t>Persecutor to Guide</a:t>
          </a:r>
          <a:endParaRPr lang="en-US" dirty="0"/>
        </a:p>
      </dgm:t>
    </dgm:pt>
    <dgm:pt modelId="{332EC305-9CA7-40E8-80DD-696CD6CA2647}" type="parTrans" cxnId="{310BE446-D73B-4508-9760-6BB9D1A8EE86}">
      <dgm:prSet/>
      <dgm:spPr/>
      <dgm:t>
        <a:bodyPr/>
        <a:lstStyle/>
        <a:p>
          <a:endParaRPr lang="en-US"/>
        </a:p>
      </dgm:t>
    </dgm:pt>
    <dgm:pt modelId="{0CFF797F-2C91-48ED-B31E-7BDC0C1DB6C5}" type="sibTrans" cxnId="{310BE446-D73B-4508-9760-6BB9D1A8EE86}">
      <dgm:prSet/>
      <dgm:spPr/>
      <dgm:t>
        <a:bodyPr/>
        <a:lstStyle/>
        <a:p>
          <a:endParaRPr lang="en-US"/>
        </a:p>
      </dgm:t>
    </dgm:pt>
    <dgm:pt modelId="{97635EE7-A1F7-4F80-BA80-D4D950BB2D16}">
      <dgm:prSet phldrT="[Text]"/>
      <dgm:spPr/>
      <dgm:t>
        <a:bodyPr/>
        <a:lstStyle/>
        <a:p>
          <a:r>
            <a:rPr lang="en-US" dirty="0" smtClean="0"/>
            <a:t>Rescuer to Coach</a:t>
          </a:r>
          <a:endParaRPr lang="en-US" dirty="0"/>
        </a:p>
      </dgm:t>
    </dgm:pt>
    <dgm:pt modelId="{E1239909-61A4-4EAD-A040-38E539CC5D10}" type="parTrans" cxnId="{77B7CEEA-B3B8-4854-9380-55CCB2D3FA12}">
      <dgm:prSet/>
      <dgm:spPr/>
      <dgm:t>
        <a:bodyPr/>
        <a:lstStyle/>
        <a:p>
          <a:endParaRPr lang="en-US"/>
        </a:p>
      </dgm:t>
    </dgm:pt>
    <dgm:pt modelId="{B7FE021C-80D3-4262-B2B3-9E40DDEA439D}" type="sibTrans" cxnId="{77B7CEEA-B3B8-4854-9380-55CCB2D3FA12}">
      <dgm:prSet/>
      <dgm:spPr/>
      <dgm:t>
        <a:bodyPr/>
        <a:lstStyle/>
        <a:p>
          <a:endParaRPr lang="en-US"/>
        </a:p>
      </dgm:t>
    </dgm:pt>
    <dgm:pt modelId="{56FECBC1-F7BD-4923-8B4F-0FA10E64128A}">
      <dgm:prSet phldrT="[Text]"/>
      <dgm:spPr/>
      <dgm:t>
        <a:bodyPr/>
        <a:lstStyle/>
        <a:p>
          <a:r>
            <a:rPr lang="en-US" dirty="0" smtClean="0"/>
            <a:t>Boundaries</a:t>
          </a:r>
          <a:endParaRPr lang="en-US" dirty="0"/>
        </a:p>
      </dgm:t>
    </dgm:pt>
    <dgm:pt modelId="{7513BB98-0B4F-4DD1-82E6-9C42A92470E9}" type="parTrans" cxnId="{8F4871DA-9D78-4CA4-8A09-EEA509DAF031}">
      <dgm:prSet/>
      <dgm:spPr/>
      <dgm:t>
        <a:bodyPr/>
        <a:lstStyle/>
        <a:p>
          <a:endParaRPr lang="en-US"/>
        </a:p>
      </dgm:t>
    </dgm:pt>
    <dgm:pt modelId="{2EF0E18A-ED25-4A70-BFA6-BAC25A5D5925}" type="sibTrans" cxnId="{8F4871DA-9D78-4CA4-8A09-EEA509DAF031}">
      <dgm:prSet/>
      <dgm:spPr/>
      <dgm:t>
        <a:bodyPr/>
        <a:lstStyle/>
        <a:p>
          <a:endParaRPr lang="en-US"/>
        </a:p>
      </dgm:t>
    </dgm:pt>
    <dgm:pt modelId="{F176CF1D-9C8C-423D-B816-017CA40CFB35}">
      <dgm:prSet phldrT="[Text]"/>
      <dgm:spPr/>
      <dgm:t>
        <a:bodyPr/>
        <a:lstStyle/>
        <a:p>
          <a:r>
            <a:rPr lang="en-US" dirty="0" smtClean="0"/>
            <a:t>Emotional Presence</a:t>
          </a:r>
          <a:endParaRPr lang="en-US" dirty="0"/>
        </a:p>
      </dgm:t>
    </dgm:pt>
    <dgm:pt modelId="{DCD3AD4E-A26A-4DB4-8590-32722A628D74}" type="parTrans" cxnId="{FF9FB1D2-57C8-45F7-98C5-893C66B347A7}">
      <dgm:prSet/>
      <dgm:spPr/>
      <dgm:t>
        <a:bodyPr/>
        <a:lstStyle/>
        <a:p>
          <a:endParaRPr lang="en-US"/>
        </a:p>
      </dgm:t>
    </dgm:pt>
    <dgm:pt modelId="{831EAF9D-6EBC-49E2-9BF5-323BAC92977B}" type="sibTrans" cxnId="{FF9FB1D2-57C8-45F7-98C5-893C66B347A7}">
      <dgm:prSet/>
      <dgm:spPr/>
      <dgm:t>
        <a:bodyPr/>
        <a:lstStyle/>
        <a:p>
          <a:endParaRPr lang="en-US"/>
        </a:p>
      </dgm:t>
    </dgm:pt>
    <dgm:pt modelId="{B588ECB5-C746-4A62-AF4D-05B8D91FC83F}">
      <dgm:prSet phldrT="[Text]"/>
      <dgm:spPr/>
      <dgm:t>
        <a:bodyPr/>
        <a:lstStyle/>
        <a:p>
          <a:r>
            <a:rPr lang="en-US" smtClean="0"/>
            <a:t>Facilitation Skills</a:t>
          </a:r>
          <a:endParaRPr lang="en-US" dirty="0"/>
        </a:p>
      </dgm:t>
    </dgm:pt>
    <dgm:pt modelId="{DC6C4D46-9662-4B0D-AD18-3E665BA67A0F}" type="parTrans" cxnId="{201348D1-F13C-4CF8-9231-966636DD4746}">
      <dgm:prSet/>
      <dgm:spPr/>
      <dgm:t>
        <a:bodyPr/>
        <a:lstStyle/>
        <a:p>
          <a:endParaRPr lang="en-US"/>
        </a:p>
      </dgm:t>
    </dgm:pt>
    <dgm:pt modelId="{25B92C8A-BA36-49E5-B45B-2E0A2CB306BC}" type="sibTrans" cxnId="{201348D1-F13C-4CF8-9231-966636DD4746}">
      <dgm:prSet/>
      <dgm:spPr/>
      <dgm:t>
        <a:bodyPr/>
        <a:lstStyle/>
        <a:p>
          <a:endParaRPr lang="en-US"/>
        </a:p>
      </dgm:t>
    </dgm:pt>
    <dgm:pt modelId="{83E8C4EF-AE7D-4ED9-8D77-4A29D1491A1E}">
      <dgm:prSet phldrT="[Text]"/>
      <dgm:spPr/>
      <dgm:t>
        <a:bodyPr/>
        <a:lstStyle/>
        <a:p>
          <a:r>
            <a:rPr lang="en-US" dirty="0" smtClean="0"/>
            <a:t>Compassionate Leadership</a:t>
          </a:r>
          <a:endParaRPr lang="en-US" dirty="0"/>
        </a:p>
      </dgm:t>
    </dgm:pt>
    <dgm:pt modelId="{D2AA3DB0-A788-44AD-A20C-A0D04E7E2FB2}" type="parTrans" cxnId="{322331B6-8FD2-48CB-9AD8-AD07C70E8E10}">
      <dgm:prSet/>
      <dgm:spPr/>
      <dgm:t>
        <a:bodyPr/>
        <a:lstStyle/>
        <a:p>
          <a:endParaRPr lang="en-US"/>
        </a:p>
      </dgm:t>
    </dgm:pt>
    <dgm:pt modelId="{730B4F02-3724-440E-BE4E-64FF9F46FA76}" type="sibTrans" cxnId="{322331B6-8FD2-48CB-9AD8-AD07C70E8E10}">
      <dgm:prSet/>
      <dgm:spPr/>
      <dgm:t>
        <a:bodyPr/>
        <a:lstStyle/>
        <a:p>
          <a:endParaRPr lang="en-US"/>
        </a:p>
      </dgm:t>
    </dgm:pt>
    <dgm:pt modelId="{14D0CCAC-57BB-4254-9067-5B6C10E72450}" type="pres">
      <dgm:prSet presAssocID="{496F4376-54C1-429E-8FEF-DC89A7B256D1}" presName="Name0" presStyleCnt="0">
        <dgm:presLayoutVars>
          <dgm:chPref val="3"/>
          <dgm:dir/>
          <dgm:animLvl val="lvl"/>
          <dgm:resizeHandles/>
        </dgm:presLayoutVars>
      </dgm:prSet>
      <dgm:spPr/>
      <dgm:t>
        <a:bodyPr/>
        <a:lstStyle/>
        <a:p>
          <a:endParaRPr lang="en-US"/>
        </a:p>
      </dgm:t>
    </dgm:pt>
    <dgm:pt modelId="{331DCA5D-DC66-42A1-9DA0-58C1ABC1D757}" type="pres">
      <dgm:prSet presAssocID="{4E998C0C-451F-4E55-84C1-3414E83D2FB0}" presName="horFlow" presStyleCnt="0"/>
      <dgm:spPr/>
    </dgm:pt>
    <dgm:pt modelId="{3BA02F78-5CA8-4B52-A5D1-94D9319FEE4C}" type="pres">
      <dgm:prSet presAssocID="{4E998C0C-451F-4E55-84C1-3414E83D2FB0}" presName="bigChev" presStyleLbl="node1" presStyleIdx="0" presStyleCnt="3"/>
      <dgm:spPr/>
      <dgm:t>
        <a:bodyPr/>
        <a:lstStyle/>
        <a:p>
          <a:endParaRPr lang="en-US"/>
        </a:p>
      </dgm:t>
    </dgm:pt>
    <dgm:pt modelId="{2B47DB84-37E0-41DD-B38B-F3E194D07026}" type="pres">
      <dgm:prSet presAssocID="{BAFB87D4-9A9C-4377-BD56-184DFA0060A9}" presName="parTrans" presStyleCnt="0"/>
      <dgm:spPr/>
    </dgm:pt>
    <dgm:pt modelId="{285EC63E-5FA1-4545-B7D5-DA7F16BE082F}" type="pres">
      <dgm:prSet presAssocID="{9967FB10-2DA7-43A9-98FF-6D469232F926}" presName="node" presStyleLbl="alignAccFollowNode1" presStyleIdx="0" presStyleCnt="6">
        <dgm:presLayoutVars>
          <dgm:bulletEnabled val="1"/>
        </dgm:presLayoutVars>
      </dgm:prSet>
      <dgm:spPr/>
      <dgm:t>
        <a:bodyPr/>
        <a:lstStyle/>
        <a:p>
          <a:endParaRPr lang="en-US"/>
        </a:p>
      </dgm:t>
    </dgm:pt>
    <dgm:pt modelId="{6E8698E6-9CA5-4B22-B8CE-A6D621201C40}" type="pres">
      <dgm:prSet presAssocID="{CC784E23-2BCD-43F8-9E66-23E34867E24A}" presName="sibTrans" presStyleCnt="0"/>
      <dgm:spPr/>
    </dgm:pt>
    <dgm:pt modelId="{0717CAE9-FE36-45EA-898F-467924E9A3BF}" type="pres">
      <dgm:prSet presAssocID="{B0C30F5C-F9D7-4F2F-BDC2-F1378BA1E55C}" presName="node" presStyleLbl="alignAccFollowNode1" presStyleIdx="1" presStyleCnt="6">
        <dgm:presLayoutVars>
          <dgm:bulletEnabled val="1"/>
        </dgm:presLayoutVars>
      </dgm:prSet>
      <dgm:spPr/>
      <dgm:t>
        <a:bodyPr/>
        <a:lstStyle/>
        <a:p>
          <a:endParaRPr lang="en-US"/>
        </a:p>
      </dgm:t>
    </dgm:pt>
    <dgm:pt modelId="{62B7E521-D5C9-48B0-8A3C-33041AC19555}" type="pres">
      <dgm:prSet presAssocID="{4E998C0C-451F-4E55-84C1-3414E83D2FB0}" presName="vSp" presStyleCnt="0"/>
      <dgm:spPr/>
    </dgm:pt>
    <dgm:pt modelId="{C9BADA9B-CFA6-4910-A67D-96F7A2909624}" type="pres">
      <dgm:prSet presAssocID="{78193700-D6AA-4EFB-8376-C8B634F084EB}" presName="horFlow" presStyleCnt="0"/>
      <dgm:spPr/>
    </dgm:pt>
    <dgm:pt modelId="{9E6A6DC9-45CE-44E6-8F65-9772D77A1628}" type="pres">
      <dgm:prSet presAssocID="{78193700-D6AA-4EFB-8376-C8B634F084EB}" presName="bigChev" presStyleLbl="node1" presStyleIdx="1" presStyleCnt="3"/>
      <dgm:spPr/>
      <dgm:t>
        <a:bodyPr/>
        <a:lstStyle/>
        <a:p>
          <a:endParaRPr lang="en-US"/>
        </a:p>
      </dgm:t>
    </dgm:pt>
    <dgm:pt modelId="{5A4C76DB-4031-4EB8-810A-45E0531D2C07}" type="pres">
      <dgm:prSet presAssocID="{DC6C4D46-9662-4B0D-AD18-3E665BA67A0F}" presName="parTrans" presStyleCnt="0"/>
      <dgm:spPr/>
    </dgm:pt>
    <dgm:pt modelId="{36EE24ED-AA13-4A74-83D6-39665B67426E}" type="pres">
      <dgm:prSet presAssocID="{B588ECB5-C746-4A62-AF4D-05B8D91FC83F}" presName="node" presStyleLbl="alignAccFollowNode1" presStyleIdx="2" presStyleCnt="6">
        <dgm:presLayoutVars>
          <dgm:bulletEnabled val="1"/>
        </dgm:presLayoutVars>
      </dgm:prSet>
      <dgm:spPr/>
      <dgm:t>
        <a:bodyPr/>
        <a:lstStyle/>
        <a:p>
          <a:endParaRPr lang="en-US"/>
        </a:p>
      </dgm:t>
    </dgm:pt>
    <dgm:pt modelId="{B42CDD7A-78AC-42DA-801B-C5D503BAB23A}" type="pres">
      <dgm:prSet presAssocID="{25B92C8A-BA36-49E5-B45B-2E0A2CB306BC}" presName="sibTrans" presStyleCnt="0"/>
      <dgm:spPr/>
    </dgm:pt>
    <dgm:pt modelId="{FA37BD8C-8444-4924-9941-2ED53B170B5C}" type="pres">
      <dgm:prSet presAssocID="{83E8C4EF-AE7D-4ED9-8D77-4A29D1491A1E}" presName="node" presStyleLbl="alignAccFollowNode1" presStyleIdx="3" presStyleCnt="6">
        <dgm:presLayoutVars>
          <dgm:bulletEnabled val="1"/>
        </dgm:presLayoutVars>
      </dgm:prSet>
      <dgm:spPr/>
      <dgm:t>
        <a:bodyPr/>
        <a:lstStyle/>
        <a:p>
          <a:endParaRPr lang="en-US"/>
        </a:p>
      </dgm:t>
    </dgm:pt>
    <dgm:pt modelId="{05EE3BBE-797D-49E4-B9D3-43D31ACFE7AF}" type="pres">
      <dgm:prSet presAssocID="{78193700-D6AA-4EFB-8376-C8B634F084EB}" presName="vSp" presStyleCnt="0"/>
      <dgm:spPr/>
    </dgm:pt>
    <dgm:pt modelId="{78A6803A-F72F-4BE0-9735-E47D1E23471D}" type="pres">
      <dgm:prSet presAssocID="{97635EE7-A1F7-4F80-BA80-D4D950BB2D16}" presName="horFlow" presStyleCnt="0"/>
      <dgm:spPr/>
    </dgm:pt>
    <dgm:pt modelId="{53054594-7AA8-4F41-89BD-BD139351E953}" type="pres">
      <dgm:prSet presAssocID="{97635EE7-A1F7-4F80-BA80-D4D950BB2D16}" presName="bigChev" presStyleLbl="node1" presStyleIdx="2" presStyleCnt="3"/>
      <dgm:spPr/>
      <dgm:t>
        <a:bodyPr/>
        <a:lstStyle/>
        <a:p>
          <a:endParaRPr lang="en-US"/>
        </a:p>
      </dgm:t>
    </dgm:pt>
    <dgm:pt modelId="{65997D04-3B68-424A-8986-1F192BE36557}" type="pres">
      <dgm:prSet presAssocID="{7513BB98-0B4F-4DD1-82E6-9C42A92470E9}" presName="parTrans" presStyleCnt="0"/>
      <dgm:spPr/>
    </dgm:pt>
    <dgm:pt modelId="{DF75022B-2393-4B39-A4A4-80B405DA9EAD}" type="pres">
      <dgm:prSet presAssocID="{56FECBC1-F7BD-4923-8B4F-0FA10E64128A}" presName="node" presStyleLbl="alignAccFollowNode1" presStyleIdx="4" presStyleCnt="6">
        <dgm:presLayoutVars>
          <dgm:bulletEnabled val="1"/>
        </dgm:presLayoutVars>
      </dgm:prSet>
      <dgm:spPr/>
      <dgm:t>
        <a:bodyPr/>
        <a:lstStyle/>
        <a:p>
          <a:endParaRPr lang="en-US"/>
        </a:p>
      </dgm:t>
    </dgm:pt>
    <dgm:pt modelId="{D55233D5-FDE8-4540-B159-E38039788F92}" type="pres">
      <dgm:prSet presAssocID="{2EF0E18A-ED25-4A70-BFA6-BAC25A5D5925}" presName="sibTrans" presStyleCnt="0"/>
      <dgm:spPr/>
    </dgm:pt>
    <dgm:pt modelId="{E14CCFC8-3B08-4071-BD9E-84F33C5E75E8}" type="pres">
      <dgm:prSet presAssocID="{F176CF1D-9C8C-423D-B816-017CA40CFB35}" presName="node" presStyleLbl="alignAccFollowNode1" presStyleIdx="5" presStyleCnt="6">
        <dgm:presLayoutVars>
          <dgm:bulletEnabled val="1"/>
        </dgm:presLayoutVars>
      </dgm:prSet>
      <dgm:spPr/>
      <dgm:t>
        <a:bodyPr/>
        <a:lstStyle/>
        <a:p>
          <a:endParaRPr lang="en-US"/>
        </a:p>
      </dgm:t>
    </dgm:pt>
  </dgm:ptLst>
  <dgm:cxnLst>
    <dgm:cxn modelId="{C2677FBE-FC77-415D-B6A3-567C4CBF3C85}" type="presOf" srcId="{4E998C0C-451F-4E55-84C1-3414E83D2FB0}" destId="{3BA02F78-5CA8-4B52-A5D1-94D9319FEE4C}" srcOrd="0" destOrd="0" presId="urn:microsoft.com/office/officeart/2005/8/layout/lProcess3"/>
    <dgm:cxn modelId="{FF9FB1D2-57C8-45F7-98C5-893C66B347A7}" srcId="{97635EE7-A1F7-4F80-BA80-D4D950BB2D16}" destId="{F176CF1D-9C8C-423D-B816-017CA40CFB35}" srcOrd="1" destOrd="0" parTransId="{DCD3AD4E-A26A-4DB4-8590-32722A628D74}" sibTransId="{831EAF9D-6EBC-49E2-9BF5-323BAC92977B}"/>
    <dgm:cxn modelId="{E92E3CD3-4331-4EB9-90A3-FF95AC3EB35E}" type="presOf" srcId="{9967FB10-2DA7-43A9-98FF-6D469232F926}" destId="{285EC63E-5FA1-4545-B7D5-DA7F16BE082F}" srcOrd="0" destOrd="0" presId="urn:microsoft.com/office/officeart/2005/8/layout/lProcess3"/>
    <dgm:cxn modelId="{06D0249B-1467-4EEE-9AC7-301E88A0E9BD}" srcId="{4E998C0C-451F-4E55-84C1-3414E83D2FB0}" destId="{B0C30F5C-F9D7-4F2F-BDC2-F1378BA1E55C}" srcOrd="1" destOrd="0" parTransId="{02E6C76A-E564-4788-A613-2F68DAAEF884}" sibTransId="{72F4DEAC-90B7-41A0-AAF4-AAAA94AE2880}"/>
    <dgm:cxn modelId="{FA8A8B8F-C827-4B8F-84AE-837D193D0ECC}" type="presOf" srcId="{496F4376-54C1-429E-8FEF-DC89A7B256D1}" destId="{14D0CCAC-57BB-4254-9067-5B6C10E72450}" srcOrd="0" destOrd="0" presId="urn:microsoft.com/office/officeart/2005/8/layout/lProcess3"/>
    <dgm:cxn modelId="{33EBA516-46D7-4C69-A9CB-356A7D6353C5}" type="presOf" srcId="{B0C30F5C-F9D7-4F2F-BDC2-F1378BA1E55C}" destId="{0717CAE9-FE36-45EA-898F-467924E9A3BF}" srcOrd="0" destOrd="0" presId="urn:microsoft.com/office/officeart/2005/8/layout/lProcess3"/>
    <dgm:cxn modelId="{088E4016-B858-44FE-A49D-84B22A46A5F1}" srcId="{4E998C0C-451F-4E55-84C1-3414E83D2FB0}" destId="{9967FB10-2DA7-43A9-98FF-6D469232F926}" srcOrd="0" destOrd="0" parTransId="{BAFB87D4-9A9C-4377-BD56-184DFA0060A9}" sibTransId="{CC784E23-2BCD-43F8-9E66-23E34867E24A}"/>
    <dgm:cxn modelId="{201348D1-F13C-4CF8-9231-966636DD4746}" srcId="{78193700-D6AA-4EFB-8376-C8B634F084EB}" destId="{B588ECB5-C746-4A62-AF4D-05B8D91FC83F}" srcOrd="0" destOrd="0" parTransId="{DC6C4D46-9662-4B0D-AD18-3E665BA67A0F}" sibTransId="{25B92C8A-BA36-49E5-B45B-2E0A2CB306BC}"/>
    <dgm:cxn modelId="{A12181E4-1165-429C-BEA6-EFA0C51FDF84}" srcId="{496F4376-54C1-429E-8FEF-DC89A7B256D1}" destId="{4E998C0C-451F-4E55-84C1-3414E83D2FB0}" srcOrd="0" destOrd="0" parTransId="{974CAA98-89FA-4E1D-8459-F394C66BCFB2}" sibTransId="{2A54130F-A358-4913-BF2D-7A179E6EFD19}"/>
    <dgm:cxn modelId="{114D3D37-3581-43CE-8CA5-1098583D482B}" type="presOf" srcId="{56FECBC1-F7BD-4923-8B4F-0FA10E64128A}" destId="{DF75022B-2393-4B39-A4A4-80B405DA9EAD}" srcOrd="0" destOrd="0" presId="urn:microsoft.com/office/officeart/2005/8/layout/lProcess3"/>
    <dgm:cxn modelId="{3B929EB4-EA75-4AE7-8F1F-A297960574E6}" type="presOf" srcId="{83E8C4EF-AE7D-4ED9-8D77-4A29D1491A1E}" destId="{FA37BD8C-8444-4924-9941-2ED53B170B5C}" srcOrd="0" destOrd="0" presId="urn:microsoft.com/office/officeart/2005/8/layout/lProcess3"/>
    <dgm:cxn modelId="{BFE57CC0-FB15-44B0-9C36-D1FDCB1A2F00}" type="presOf" srcId="{B588ECB5-C746-4A62-AF4D-05B8D91FC83F}" destId="{36EE24ED-AA13-4A74-83D6-39665B67426E}" srcOrd="0" destOrd="0" presId="urn:microsoft.com/office/officeart/2005/8/layout/lProcess3"/>
    <dgm:cxn modelId="{D3DCF221-12D7-452E-A62D-921EE782FCFA}" type="presOf" srcId="{F176CF1D-9C8C-423D-B816-017CA40CFB35}" destId="{E14CCFC8-3B08-4071-BD9E-84F33C5E75E8}" srcOrd="0" destOrd="0" presId="urn:microsoft.com/office/officeart/2005/8/layout/lProcess3"/>
    <dgm:cxn modelId="{77B7CEEA-B3B8-4854-9380-55CCB2D3FA12}" srcId="{496F4376-54C1-429E-8FEF-DC89A7B256D1}" destId="{97635EE7-A1F7-4F80-BA80-D4D950BB2D16}" srcOrd="2" destOrd="0" parTransId="{E1239909-61A4-4EAD-A040-38E539CC5D10}" sibTransId="{B7FE021C-80D3-4262-B2B3-9E40DDEA439D}"/>
    <dgm:cxn modelId="{45E36486-1299-43E2-A22A-A933B6D8A0A1}" type="presOf" srcId="{78193700-D6AA-4EFB-8376-C8B634F084EB}" destId="{9E6A6DC9-45CE-44E6-8F65-9772D77A1628}" srcOrd="0" destOrd="0" presId="urn:microsoft.com/office/officeart/2005/8/layout/lProcess3"/>
    <dgm:cxn modelId="{B9D96C57-D26D-43ED-BAF1-ED113F0F4D25}" type="presOf" srcId="{97635EE7-A1F7-4F80-BA80-D4D950BB2D16}" destId="{53054594-7AA8-4F41-89BD-BD139351E953}" srcOrd="0" destOrd="0" presId="urn:microsoft.com/office/officeart/2005/8/layout/lProcess3"/>
    <dgm:cxn modelId="{8F4871DA-9D78-4CA4-8A09-EEA509DAF031}" srcId="{97635EE7-A1F7-4F80-BA80-D4D950BB2D16}" destId="{56FECBC1-F7BD-4923-8B4F-0FA10E64128A}" srcOrd="0" destOrd="0" parTransId="{7513BB98-0B4F-4DD1-82E6-9C42A92470E9}" sibTransId="{2EF0E18A-ED25-4A70-BFA6-BAC25A5D5925}"/>
    <dgm:cxn modelId="{322331B6-8FD2-48CB-9AD8-AD07C70E8E10}" srcId="{78193700-D6AA-4EFB-8376-C8B634F084EB}" destId="{83E8C4EF-AE7D-4ED9-8D77-4A29D1491A1E}" srcOrd="1" destOrd="0" parTransId="{D2AA3DB0-A788-44AD-A20C-A0D04E7E2FB2}" sibTransId="{730B4F02-3724-440E-BE4E-64FF9F46FA76}"/>
    <dgm:cxn modelId="{310BE446-D73B-4508-9760-6BB9D1A8EE86}" srcId="{496F4376-54C1-429E-8FEF-DC89A7B256D1}" destId="{78193700-D6AA-4EFB-8376-C8B634F084EB}" srcOrd="1" destOrd="0" parTransId="{332EC305-9CA7-40E8-80DD-696CD6CA2647}" sibTransId="{0CFF797F-2C91-48ED-B31E-7BDC0C1DB6C5}"/>
    <dgm:cxn modelId="{90220AC4-BEE1-4A22-954B-5505E99D3D70}" type="presParOf" srcId="{14D0CCAC-57BB-4254-9067-5B6C10E72450}" destId="{331DCA5D-DC66-42A1-9DA0-58C1ABC1D757}" srcOrd="0" destOrd="0" presId="urn:microsoft.com/office/officeart/2005/8/layout/lProcess3"/>
    <dgm:cxn modelId="{A6602E59-81F4-4196-8C47-A0DA5B14272C}" type="presParOf" srcId="{331DCA5D-DC66-42A1-9DA0-58C1ABC1D757}" destId="{3BA02F78-5CA8-4B52-A5D1-94D9319FEE4C}" srcOrd="0" destOrd="0" presId="urn:microsoft.com/office/officeart/2005/8/layout/lProcess3"/>
    <dgm:cxn modelId="{D8E90A7D-285D-41EA-BC21-47DFB5E3ED71}" type="presParOf" srcId="{331DCA5D-DC66-42A1-9DA0-58C1ABC1D757}" destId="{2B47DB84-37E0-41DD-B38B-F3E194D07026}" srcOrd="1" destOrd="0" presId="urn:microsoft.com/office/officeart/2005/8/layout/lProcess3"/>
    <dgm:cxn modelId="{9198F3D0-2A2D-418F-B525-4AD938EB3C59}" type="presParOf" srcId="{331DCA5D-DC66-42A1-9DA0-58C1ABC1D757}" destId="{285EC63E-5FA1-4545-B7D5-DA7F16BE082F}" srcOrd="2" destOrd="0" presId="urn:microsoft.com/office/officeart/2005/8/layout/lProcess3"/>
    <dgm:cxn modelId="{36D6D92C-5554-495E-A454-3F0C01937C59}" type="presParOf" srcId="{331DCA5D-DC66-42A1-9DA0-58C1ABC1D757}" destId="{6E8698E6-9CA5-4B22-B8CE-A6D621201C40}" srcOrd="3" destOrd="0" presId="urn:microsoft.com/office/officeart/2005/8/layout/lProcess3"/>
    <dgm:cxn modelId="{F7CF99E8-688C-4036-9877-F23C11626C6C}" type="presParOf" srcId="{331DCA5D-DC66-42A1-9DA0-58C1ABC1D757}" destId="{0717CAE9-FE36-45EA-898F-467924E9A3BF}" srcOrd="4" destOrd="0" presId="urn:microsoft.com/office/officeart/2005/8/layout/lProcess3"/>
    <dgm:cxn modelId="{57A34771-8C4F-415C-B8D7-D247C8BBDBA1}" type="presParOf" srcId="{14D0CCAC-57BB-4254-9067-5B6C10E72450}" destId="{62B7E521-D5C9-48B0-8A3C-33041AC19555}" srcOrd="1" destOrd="0" presId="urn:microsoft.com/office/officeart/2005/8/layout/lProcess3"/>
    <dgm:cxn modelId="{6BCB49CE-6B60-444C-8456-D83EEB5C6E0E}" type="presParOf" srcId="{14D0CCAC-57BB-4254-9067-5B6C10E72450}" destId="{C9BADA9B-CFA6-4910-A67D-96F7A2909624}" srcOrd="2" destOrd="0" presId="urn:microsoft.com/office/officeart/2005/8/layout/lProcess3"/>
    <dgm:cxn modelId="{0BD05DBE-C4DC-4AB6-84C3-8B5D0C931CC5}" type="presParOf" srcId="{C9BADA9B-CFA6-4910-A67D-96F7A2909624}" destId="{9E6A6DC9-45CE-44E6-8F65-9772D77A1628}" srcOrd="0" destOrd="0" presId="urn:microsoft.com/office/officeart/2005/8/layout/lProcess3"/>
    <dgm:cxn modelId="{3392FC61-DF65-483E-9DEA-B051305D1FE4}" type="presParOf" srcId="{C9BADA9B-CFA6-4910-A67D-96F7A2909624}" destId="{5A4C76DB-4031-4EB8-810A-45E0531D2C07}" srcOrd="1" destOrd="0" presId="urn:microsoft.com/office/officeart/2005/8/layout/lProcess3"/>
    <dgm:cxn modelId="{01897064-4CF8-4723-AF34-EA0E70471BF3}" type="presParOf" srcId="{C9BADA9B-CFA6-4910-A67D-96F7A2909624}" destId="{36EE24ED-AA13-4A74-83D6-39665B67426E}" srcOrd="2" destOrd="0" presId="urn:microsoft.com/office/officeart/2005/8/layout/lProcess3"/>
    <dgm:cxn modelId="{8C73DC84-1F73-433E-9EA3-765C5D1AA838}" type="presParOf" srcId="{C9BADA9B-CFA6-4910-A67D-96F7A2909624}" destId="{B42CDD7A-78AC-42DA-801B-C5D503BAB23A}" srcOrd="3" destOrd="0" presId="urn:microsoft.com/office/officeart/2005/8/layout/lProcess3"/>
    <dgm:cxn modelId="{E57F3951-5A41-44D0-802E-E0C129C7AF9D}" type="presParOf" srcId="{C9BADA9B-CFA6-4910-A67D-96F7A2909624}" destId="{FA37BD8C-8444-4924-9941-2ED53B170B5C}" srcOrd="4" destOrd="0" presId="urn:microsoft.com/office/officeart/2005/8/layout/lProcess3"/>
    <dgm:cxn modelId="{B0061AEB-AACB-45CC-9FA6-B4F76C4E60E2}" type="presParOf" srcId="{14D0CCAC-57BB-4254-9067-5B6C10E72450}" destId="{05EE3BBE-797D-49E4-B9D3-43D31ACFE7AF}" srcOrd="3" destOrd="0" presId="urn:microsoft.com/office/officeart/2005/8/layout/lProcess3"/>
    <dgm:cxn modelId="{566D4701-C83A-4BD9-A22E-91C20C95FD12}" type="presParOf" srcId="{14D0CCAC-57BB-4254-9067-5B6C10E72450}" destId="{78A6803A-F72F-4BE0-9735-E47D1E23471D}" srcOrd="4" destOrd="0" presId="urn:microsoft.com/office/officeart/2005/8/layout/lProcess3"/>
    <dgm:cxn modelId="{A2132B37-FBDD-406C-9091-D404CEBAC057}" type="presParOf" srcId="{78A6803A-F72F-4BE0-9735-E47D1E23471D}" destId="{53054594-7AA8-4F41-89BD-BD139351E953}" srcOrd="0" destOrd="0" presId="urn:microsoft.com/office/officeart/2005/8/layout/lProcess3"/>
    <dgm:cxn modelId="{035AC6D4-9D21-4D1F-9000-2D0F85BCAB05}" type="presParOf" srcId="{78A6803A-F72F-4BE0-9735-E47D1E23471D}" destId="{65997D04-3B68-424A-8986-1F192BE36557}" srcOrd="1" destOrd="0" presId="urn:microsoft.com/office/officeart/2005/8/layout/lProcess3"/>
    <dgm:cxn modelId="{5B27D735-AC84-4A0D-973E-6894D8789E17}" type="presParOf" srcId="{78A6803A-F72F-4BE0-9735-E47D1E23471D}" destId="{DF75022B-2393-4B39-A4A4-80B405DA9EAD}" srcOrd="2" destOrd="0" presId="urn:microsoft.com/office/officeart/2005/8/layout/lProcess3"/>
    <dgm:cxn modelId="{0E94B91A-2591-47A5-999F-F8B16C3FCB2B}" type="presParOf" srcId="{78A6803A-F72F-4BE0-9735-E47D1E23471D}" destId="{D55233D5-FDE8-4540-B159-E38039788F92}" srcOrd="3" destOrd="0" presId="urn:microsoft.com/office/officeart/2005/8/layout/lProcess3"/>
    <dgm:cxn modelId="{27795402-12E1-46C1-97C1-D4FB23C4608E}" type="presParOf" srcId="{78A6803A-F72F-4BE0-9735-E47D1E23471D}" destId="{E14CCFC8-3B08-4071-BD9E-84F33C5E75E8}" srcOrd="4"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1CECF-8AD9-40E3-BEA8-16650AD522D5}">
      <dsp:nvSpPr>
        <dsp:cNvPr id="0" name=""/>
        <dsp:cNvSpPr/>
      </dsp:nvSpPr>
      <dsp:spPr>
        <a:xfrm rot="10800000" flipV="1">
          <a:off x="-4198" y="2543"/>
          <a:ext cx="8009397" cy="1129718"/>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Dominant culture perpetrates mass trauma on a specific population (colonialism, slavery, war, or genocide</a:t>
          </a:r>
          <a:r>
            <a:rPr lang="en-US" sz="1800" kern="1200" dirty="0" smtClean="0">
              <a:latin typeface="Arial" panose="020B0604020202020204" pitchFamily="34" charset="0"/>
              <a:cs typeface="Arial" panose="020B0604020202020204" pitchFamily="34" charset="0"/>
            </a:rPr>
            <a:t>)</a:t>
          </a:r>
          <a:endParaRPr lang="en-US" sz="1800" kern="1200" dirty="0">
            <a:latin typeface="Arial" panose="020B0604020202020204" pitchFamily="34" charset="0"/>
            <a:cs typeface="Arial" panose="020B0604020202020204" pitchFamily="34" charset="0"/>
          </a:endParaRPr>
        </a:p>
      </dsp:txBody>
      <dsp:txXfrm rot="-10800000">
        <a:off x="28890" y="35631"/>
        <a:ext cx="7943221" cy="1063542"/>
      </dsp:txXfrm>
    </dsp:sp>
    <dsp:sp modelId="{6DCE0655-10F1-45EF-BFCF-04F66353321A}">
      <dsp:nvSpPr>
        <dsp:cNvPr id="0" name=""/>
        <dsp:cNvSpPr/>
      </dsp:nvSpPr>
      <dsp:spPr>
        <a:xfrm rot="5400000">
          <a:off x="3788552" y="1160521"/>
          <a:ext cx="423894" cy="508673"/>
        </a:xfrm>
        <a:prstGeom prst="rightArrow">
          <a:avLst>
            <a:gd name="adj1" fmla="val 60000"/>
            <a:gd name="adj2" fmla="val 50000"/>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3847898" y="1202910"/>
        <a:ext cx="305203" cy="296726"/>
      </dsp:txXfrm>
    </dsp:sp>
    <dsp:sp modelId="{3B11D848-0669-4076-AD6B-862A338A33CA}">
      <dsp:nvSpPr>
        <dsp:cNvPr id="0" name=""/>
        <dsp:cNvSpPr/>
      </dsp:nvSpPr>
      <dsp:spPr>
        <a:xfrm>
          <a:off x="0" y="1697455"/>
          <a:ext cx="8001000" cy="1130385"/>
        </a:xfrm>
        <a:prstGeom prst="roundRect">
          <a:avLst>
            <a:gd name="adj" fmla="val 10000"/>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Affected population shows physical and psychological symptoms in response to the trauma</a:t>
          </a:r>
          <a:endParaRPr lang="en-US" sz="2400" kern="1200" dirty="0">
            <a:latin typeface="Arial" panose="020B0604020202020204" pitchFamily="34" charset="0"/>
            <a:cs typeface="Arial" panose="020B0604020202020204" pitchFamily="34" charset="0"/>
          </a:endParaRPr>
        </a:p>
      </dsp:txBody>
      <dsp:txXfrm>
        <a:off x="33108" y="1730563"/>
        <a:ext cx="7934784" cy="1064169"/>
      </dsp:txXfrm>
    </dsp:sp>
    <dsp:sp modelId="{80A5420E-5061-4A67-B104-895B6F7DD20D}">
      <dsp:nvSpPr>
        <dsp:cNvPr id="0" name=""/>
        <dsp:cNvSpPr/>
      </dsp:nvSpPr>
      <dsp:spPr>
        <a:xfrm rot="5400000">
          <a:off x="3788552" y="2856100"/>
          <a:ext cx="423894" cy="508673"/>
        </a:xfrm>
        <a:prstGeom prst="rightArrow">
          <a:avLst>
            <a:gd name="adj1" fmla="val 60000"/>
            <a:gd name="adj2" fmla="val 50000"/>
          </a:avLst>
        </a:prstGeom>
        <a:gradFill rotWithShape="0">
          <a:gsLst>
            <a:gs pos="0">
              <a:schemeClr val="accent1">
                <a:shade val="90000"/>
                <a:hueOff val="306300"/>
                <a:satOff val="-4255"/>
                <a:lumOff val="22954"/>
                <a:alphaOff val="0"/>
                <a:shade val="51000"/>
                <a:satMod val="130000"/>
              </a:schemeClr>
            </a:gs>
            <a:gs pos="80000">
              <a:schemeClr val="accent1">
                <a:shade val="90000"/>
                <a:hueOff val="306300"/>
                <a:satOff val="-4255"/>
                <a:lumOff val="22954"/>
                <a:alphaOff val="0"/>
                <a:shade val="93000"/>
                <a:satMod val="130000"/>
              </a:schemeClr>
            </a:gs>
            <a:gs pos="100000">
              <a:schemeClr val="accent1">
                <a:shade val="90000"/>
                <a:hueOff val="306300"/>
                <a:satOff val="-4255"/>
                <a:lumOff val="2295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3847898" y="2898489"/>
        <a:ext cx="305203" cy="296726"/>
      </dsp:txXfrm>
    </dsp:sp>
    <dsp:sp modelId="{82762EAC-4EE0-433F-BF3B-23AFF92A0BD3}">
      <dsp:nvSpPr>
        <dsp:cNvPr id="0" name=""/>
        <dsp:cNvSpPr/>
      </dsp:nvSpPr>
      <dsp:spPr>
        <a:xfrm>
          <a:off x="-4187" y="3393033"/>
          <a:ext cx="8009374" cy="1130385"/>
        </a:xfrm>
        <a:prstGeom prst="roundRect">
          <a:avLst>
            <a:gd name="adj" fmla="val 10000"/>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Initial population passes these trauma responses on to subsequent generations, who in turn display similar symptoms</a:t>
          </a:r>
          <a:endParaRPr lang="en-US" sz="2400" kern="1200" dirty="0">
            <a:latin typeface="Arial" panose="020B0604020202020204" pitchFamily="34" charset="0"/>
            <a:cs typeface="Arial" panose="020B0604020202020204" pitchFamily="34" charset="0"/>
          </a:endParaRPr>
        </a:p>
      </dsp:txBody>
      <dsp:txXfrm>
        <a:off x="28921" y="3426141"/>
        <a:ext cx="7943158" cy="10641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02F78-5CA8-4B52-A5D1-94D9319FEE4C}">
      <dsp:nvSpPr>
        <dsp:cNvPr id="0" name=""/>
        <dsp:cNvSpPr/>
      </dsp:nvSpPr>
      <dsp:spPr>
        <a:xfrm>
          <a:off x="2368" y="342252"/>
          <a:ext cx="3659981" cy="1463992"/>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kern="1200" dirty="0" smtClean="0"/>
            <a:t>Victim to Driver</a:t>
          </a:r>
          <a:endParaRPr lang="en-US" sz="3500" kern="1200" dirty="0"/>
        </a:p>
      </dsp:txBody>
      <dsp:txXfrm>
        <a:off x="734364" y="342252"/>
        <a:ext cx="2195989" cy="1463992"/>
      </dsp:txXfrm>
    </dsp:sp>
    <dsp:sp modelId="{285EC63E-5FA1-4545-B7D5-DA7F16BE082F}">
      <dsp:nvSpPr>
        <dsp:cNvPr id="0" name=""/>
        <dsp:cNvSpPr/>
      </dsp:nvSpPr>
      <dsp:spPr>
        <a:xfrm>
          <a:off x="3186552" y="466691"/>
          <a:ext cx="3037784" cy="1215113"/>
        </a:xfrm>
        <a:prstGeom prst="chevron">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Responsibility</a:t>
          </a:r>
          <a:endParaRPr lang="en-US" sz="2000" kern="1200" dirty="0"/>
        </a:p>
      </dsp:txBody>
      <dsp:txXfrm>
        <a:off x="3794109" y="466691"/>
        <a:ext cx="1822671" cy="1215113"/>
      </dsp:txXfrm>
    </dsp:sp>
    <dsp:sp modelId="{0717CAE9-FE36-45EA-898F-467924E9A3BF}">
      <dsp:nvSpPr>
        <dsp:cNvPr id="0" name=""/>
        <dsp:cNvSpPr/>
      </dsp:nvSpPr>
      <dsp:spPr>
        <a:xfrm>
          <a:off x="5799046" y="466691"/>
          <a:ext cx="3037784" cy="1215113"/>
        </a:xfrm>
        <a:prstGeom prst="chevron">
          <a:avLst/>
        </a:prstGeom>
        <a:solidFill>
          <a:schemeClr val="accent4">
            <a:tint val="40000"/>
            <a:alpha val="90000"/>
            <a:hueOff val="-789141"/>
            <a:satOff val="4431"/>
            <a:lumOff val="282"/>
            <a:alphaOff val="0"/>
          </a:schemeClr>
        </a:solidFill>
        <a:ln w="25400" cap="flat" cmpd="sng" algn="ctr">
          <a:solidFill>
            <a:schemeClr val="accent4">
              <a:tint val="40000"/>
              <a:alpha val="90000"/>
              <a:hueOff val="-789141"/>
              <a:satOff val="4431"/>
              <a:lumOff val="2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Empowerment</a:t>
          </a:r>
          <a:endParaRPr lang="en-US" sz="2000" kern="1200" dirty="0"/>
        </a:p>
      </dsp:txBody>
      <dsp:txXfrm>
        <a:off x="6406603" y="466691"/>
        <a:ext cx="1822671" cy="1215113"/>
      </dsp:txXfrm>
    </dsp:sp>
    <dsp:sp modelId="{9E6A6DC9-45CE-44E6-8F65-9772D77A1628}">
      <dsp:nvSpPr>
        <dsp:cNvPr id="0" name=""/>
        <dsp:cNvSpPr/>
      </dsp:nvSpPr>
      <dsp:spPr>
        <a:xfrm>
          <a:off x="2368" y="2011203"/>
          <a:ext cx="3659981" cy="1463992"/>
        </a:xfrm>
        <a:prstGeom prst="chevron">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kern="1200" dirty="0" smtClean="0"/>
            <a:t>Persecutor to Guide</a:t>
          </a:r>
          <a:endParaRPr lang="en-US" sz="3500" kern="1200" dirty="0"/>
        </a:p>
      </dsp:txBody>
      <dsp:txXfrm>
        <a:off x="734364" y="2011203"/>
        <a:ext cx="2195989" cy="1463992"/>
      </dsp:txXfrm>
    </dsp:sp>
    <dsp:sp modelId="{36EE24ED-AA13-4A74-83D6-39665B67426E}">
      <dsp:nvSpPr>
        <dsp:cNvPr id="0" name=""/>
        <dsp:cNvSpPr/>
      </dsp:nvSpPr>
      <dsp:spPr>
        <a:xfrm>
          <a:off x="3186552" y="2135643"/>
          <a:ext cx="3037784" cy="1215113"/>
        </a:xfrm>
        <a:prstGeom prst="chevron">
          <a:avLst/>
        </a:prstGeom>
        <a:solidFill>
          <a:schemeClr val="accent4">
            <a:tint val="40000"/>
            <a:alpha val="90000"/>
            <a:hueOff val="-1578282"/>
            <a:satOff val="8863"/>
            <a:lumOff val="563"/>
            <a:alphaOff val="0"/>
          </a:schemeClr>
        </a:solidFill>
        <a:ln w="25400" cap="flat" cmpd="sng" algn="ctr">
          <a:solidFill>
            <a:schemeClr val="accent4">
              <a:tint val="40000"/>
              <a:alpha val="90000"/>
              <a:hueOff val="-1578282"/>
              <a:satOff val="8863"/>
              <a:lumOff val="5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smtClean="0"/>
            <a:t>Facilitation Skills</a:t>
          </a:r>
          <a:endParaRPr lang="en-US" sz="2000" kern="1200" dirty="0"/>
        </a:p>
      </dsp:txBody>
      <dsp:txXfrm>
        <a:off x="3794109" y="2135643"/>
        <a:ext cx="1822671" cy="1215113"/>
      </dsp:txXfrm>
    </dsp:sp>
    <dsp:sp modelId="{FA37BD8C-8444-4924-9941-2ED53B170B5C}">
      <dsp:nvSpPr>
        <dsp:cNvPr id="0" name=""/>
        <dsp:cNvSpPr/>
      </dsp:nvSpPr>
      <dsp:spPr>
        <a:xfrm>
          <a:off x="5799046" y="2135643"/>
          <a:ext cx="3037784" cy="1215113"/>
        </a:xfrm>
        <a:prstGeom prst="chevron">
          <a:avLst/>
        </a:prstGeom>
        <a:solidFill>
          <a:schemeClr val="accent4">
            <a:tint val="40000"/>
            <a:alpha val="90000"/>
            <a:hueOff val="-2367424"/>
            <a:satOff val="13294"/>
            <a:lumOff val="845"/>
            <a:alphaOff val="0"/>
          </a:schemeClr>
        </a:solidFill>
        <a:ln w="25400" cap="flat" cmpd="sng" algn="ctr">
          <a:solidFill>
            <a:schemeClr val="accent4">
              <a:tint val="40000"/>
              <a:alpha val="90000"/>
              <a:hueOff val="-2367424"/>
              <a:satOff val="13294"/>
              <a:lumOff val="8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Compassionate Leadership</a:t>
          </a:r>
          <a:endParaRPr lang="en-US" sz="2000" kern="1200" dirty="0"/>
        </a:p>
      </dsp:txBody>
      <dsp:txXfrm>
        <a:off x="6406603" y="2135643"/>
        <a:ext cx="1822671" cy="1215113"/>
      </dsp:txXfrm>
    </dsp:sp>
    <dsp:sp modelId="{53054594-7AA8-4F41-89BD-BD139351E953}">
      <dsp:nvSpPr>
        <dsp:cNvPr id="0" name=""/>
        <dsp:cNvSpPr/>
      </dsp:nvSpPr>
      <dsp:spPr>
        <a:xfrm>
          <a:off x="2368" y="3680155"/>
          <a:ext cx="3659981" cy="1463992"/>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22225" rIns="0" bIns="22225" numCol="1" spcCol="1270" anchor="ctr" anchorCtr="0">
          <a:noAutofit/>
        </a:bodyPr>
        <a:lstStyle/>
        <a:p>
          <a:pPr lvl="0" algn="ctr" defTabSz="1555750">
            <a:lnSpc>
              <a:spcPct val="90000"/>
            </a:lnSpc>
            <a:spcBef>
              <a:spcPct val="0"/>
            </a:spcBef>
            <a:spcAft>
              <a:spcPct val="35000"/>
            </a:spcAft>
          </a:pPr>
          <a:r>
            <a:rPr lang="en-US" sz="3500" kern="1200" dirty="0" smtClean="0"/>
            <a:t>Rescuer to Coach</a:t>
          </a:r>
          <a:endParaRPr lang="en-US" sz="3500" kern="1200" dirty="0"/>
        </a:p>
      </dsp:txBody>
      <dsp:txXfrm>
        <a:off x="734364" y="3680155"/>
        <a:ext cx="2195989" cy="1463992"/>
      </dsp:txXfrm>
    </dsp:sp>
    <dsp:sp modelId="{DF75022B-2393-4B39-A4A4-80B405DA9EAD}">
      <dsp:nvSpPr>
        <dsp:cNvPr id="0" name=""/>
        <dsp:cNvSpPr/>
      </dsp:nvSpPr>
      <dsp:spPr>
        <a:xfrm>
          <a:off x="3186552" y="3804594"/>
          <a:ext cx="3037784" cy="1215113"/>
        </a:xfrm>
        <a:prstGeom prst="chevron">
          <a:avLst/>
        </a:prstGeom>
        <a:solidFill>
          <a:schemeClr val="accent4">
            <a:tint val="40000"/>
            <a:alpha val="90000"/>
            <a:hueOff val="-3156565"/>
            <a:satOff val="17726"/>
            <a:lumOff val="1126"/>
            <a:alphaOff val="0"/>
          </a:schemeClr>
        </a:solidFill>
        <a:ln w="25400" cap="flat" cmpd="sng" algn="ctr">
          <a:solidFill>
            <a:schemeClr val="accent4">
              <a:tint val="40000"/>
              <a:alpha val="90000"/>
              <a:hueOff val="-3156565"/>
              <a:satOff val="17726"/>
              <a:lumOff val="11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Boundaries</a:t>
          </a:r>
          <a:endParaRPr lang="en-US" sz="2000" kern="1200" dirty="0"/>
        </a:p>
      </dsp:txBody>
      <dsp:txXfrm>
        <a:off x="3794109" y="3804594"/>
        <a:ext cx="1822671" cy="1215113"/>
      </dsp:txXfrm>
    </dsp:sp>
    <dsp:sp modelId="{E14CCFC8-3B08-4071-BD9E-84F33C5E75E8}">
      <dsp:nvSpPr>
        <dsp:cNvPr id="0" name=""/>
        <dsp:cNvSpPr/>
      </dsp:nvSpPr>
      <dsp:spPr>
        <a:xfrm>
          <a:off x="5799046" y="3804594"/>
          <a:ext cx="3037784" cy="1215113"/>
        </a:xfrm>
        <a:prstGeom prst="chevron">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smtClean="0"/>
            <a:t>Emotional Presence</a:t>
          </a:r>
          <a:endParaRPr lang="en-US" sz="2000" kern="1200" dirty="0"/>
        </a:p>
      </dsp:txBody>
      <dsp:txXfrm>
        <a:off x="6406603" y="3804594"/>
        <a:ext cx="1822671" cy="12151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9"/>
            <a:ext cx="3170238" cy="479425"/>
          </a:xfrm>
          <a:prstGeom prst="rect">
            <a:avLst/>
          </a:prstGeom>
        </p:spPr>
        <p:txBody>
          <a:bodyPr vert="horz" lIns="90959" tIns="45480" rIns="90959" bIns="45480" rtlCol="0"/>
          <a:lstStyle>
            <a:lvl1pPr algn="l">
              <a:defRPr sz="1300"/>
            </a:lvl1pPr>
          </a:lstStyle>
          <a:p>
            <a:endParaRPr lang="en-US" dirty="0"/>
          </a:p>
        </p:txBody>
      </p:sp>
      <p:sp>
        <p:nvSpPr>
          <p:cNvPr id="3" name="Date Placeholder 2"/>
          <p:cNvSpPr>
            <a:spLocks noGrp="1"/>
          </p:cNvSpPr>
          <p:nvPr>
            <p:ph type="dt" sz="quarter" idx="1"/>
          </p:nvPr>
        </p:nvSpPr>
        <p:spPr>
          <a:xfrm>
            <a:off x="4143377" y="9"/>
            <a:ext cx="3170238" cy="479425"/>
          </a:xfrm>
          <a:prstGeom prst="rect">
            <a:avLst/>
          </a:prstGeom>
        </p:spPr>
        <p:txBody>
          <a:bodyPr vert="horz" lIns="90959" tIns="45480" rIns="90959" bIns="45480" rtlCol="0"/>
          <a:lstStyle>
            <a:lvl1pPr algn="r">
              <a:defRPr sz="1300"/>
            </a:lvl1pPr>
          </a:lstStyle>
          <a:p>
            <a:fld id="{7EC868BF-0383-4672-A3AC-9B9419029A29}" type="datetimeFigureOut">
              <a:rPr lang="en-US" smtClean="0"/>
              <a:pPr/>
              <a:t>4/17/2018</a:t>
            </a:fld>
            <a:endParaRPr lang="en-US" dirty="0"/>
          </a:p>
        </p:txBody>
      </p:sp>
      <p:sp>
        <p:nvSpPr>
          <p:cNvPr id="4" name="Footer Placeholder 3"/>
          <p:cNvSpPr>
            <a:spLocks noGrp="1"/>
          </p:cNvSpPr>
          <p:nvPr>
            <p:ph type="ftr" sz="quarter" idx="2"/>
          </p:nvPr>
        </p:nvSpPr>
        <p:spPr>
          <a:xfrm>
            <a:off x="4" y="9120196"/>
            <a:ext cx="3170238" cy="479425"/>
          </a:xfrm>
          <a:prstGeom prst="rect">
            <a:avLst/>
          </a:prstGeom>
        </p:spPr>
        <p:txBody>
          <a:bodyPr vert="horz" lIns="90959" tIns="45480" rIns="90959" bIns="45480"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377" y="9120196"/>
            <a:ext cx="3170238" cy="479425"/>
          </a:xfrm>
          <a:prstGeom prst="rect">
            <a:avLst/>
          </a:prstGeom>
        </p:spPr>
        <p:txBody>
          <a:bodyPr vert="horz" lIns="90959" tIns="45480" rIns="90959" bIns="45480" rtlCol="0" anchor="b"/>
          <a:lstStyle>
            <a:lvl1pPr algn="r">
              <a:defRPr sz="1300"/>
            </a:lvl1pPr>
          </a:lstStyle>
          <a:p>
            <a:fld id="{BC9C5F7D-036D-45C9-9B3A-FEE8646A0E90}" type="slidenum">
              <a:rPr lang="en-US" smtClean="0"/>
              <a:pPr/>
              <a:t>‹#›</a:t>
            </a:fld>
            <a:endParaRPr lang="en-US" dirty="0"/>
          </a:p>
        </p:txBody>
      </p:sp>
    </p:spTree>
    <p:extLst>
      <p:ext uri="{BB962C8B-B14F-4D97-AF65-F5344CB8AC3E}">
        <p14:creationId xmlns:p14="http://schemas.microsoft.com/office/powerpoint/2010/main" val="168418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153" tIns="48076" rIns="96153" bIns="48076" rtlCol="0"/>
          <a:lstStyle>
            <a:lvl1pPr algn="l">
              <a:defRPr sz="1300">
                <a:latin typeface="Arial" charset="0"/>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153" tIns="48076" rIns="96153" bIns="48076" rtlCol="0"/>
          <a:lstStyle>
            <a:lvl1pPr algn="r">
              <a:defRPr sz="1300">
                <a:latin typeface="Arial" charset="0"/>
              </a:defRPr>
            </a:lvl1pPr>
          </a:lstStyle>
          <a:p>
            <a:pPr>
              <a:defRPr/>
            </a:pPr>
            <a:fld id="{D3DC1078-285F-4A3D-A5C0-5305E516BCFD}" type="datetimeFigureOut">
              <a:rPr lang="en-US"/>
              <a:pPr>
                <a:defRPr/>
              </a:pPr>
              <a:t>4/17/2018</a:t>
            </a:fld>
            <a:endParaRPr lang="en-US" dirty="0"/>
          </a:p>
        </p:txBody>
      </p:sp>
      <p:sp>
        <p:nvSpPr>
          <p:cNvPr id="4" name="Slide Image Placeholder 3"/>
          <p:cNvSpPr>
            <a:spLocks noGrp="1" noRot="1" noChangeAspect="1"/>
          </p:cNvSpPr>
          <p:nvPr>
            <p:ph type="sldImg" idx="2"/>
          </p:nvPr>
        </p:nvSpPr>
        <p:spPr>
          <a:xfrm>
            <a:off x="1258888" y="723900"/>
            <a:ext cx="4797425" cy="3598863"/>
          </a:xfrm>
          <a:prstGeom prst="rect">
            <a:avLst/>
          </a:prstGeom>
          <a:noFill/>
          <a:ln w="12700">
            <a:solidFill>
              <a:prstClr val="black"/>
            </a:solidFill>
          </a:ln>
        </p:spPr>
        <p:txBody>
          <a:bodyPr vert="horz" lIns="96153" tIns="48076" rIns="96153" bIns="48076" rtlCol="0" anchor="ctr"/>
          <a:lstStyle/>
          <a:p>
            <a:pPr lvl="0"/>
            <a:endParaRPr lang="en-US" noProof="0"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153" tIns="48076" rIns="96153" bIns="480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153" tIns="48076" rIns="96153" bIns="48076" rtlCol="0" anchor="b"/>
          <a:lstStyle>
            <a:lvl1pPr algn="l">
              <a:defRPr sz="13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153" tIns="48076" rIns="96153" bIns="48076" rtlCol="0" anchor="b"/>
          <a:lstStyle>
            <a:lvl1pPr algn="r">
              <a:defRPr sz="1300">
                <a:latin typeface="Arial" charset="0"/>
              </a:defRPr>
            </a:lvl1pPr>
          </a:lstStyle>
          <a:p>
            <a:pPr>
              <a:defRPr/>
            </a:pPr>
            <a:fld id="{0AB8A8C8-C21F-4256-A567-449B6E97F9F1}" type="slidenum">
              <a:rPr lang="en-US"/>
              <a:pPr>
                <a:defRPr/>
              </a:pPr>
              <a:t>‹#›</a:t>
            </a:fld>
            <a:endParaRPr lang="en-US" dirty="0"/>
          </a:p>
        </p:txBody>
      </p:sp>
    </p:spTree>
    <p:extLst>
      <p:ext uri="{BB962C8B-B14F-4D97-AF65-F5344CB8AC3E}">
        <p14:creationId xmlns:p14="http://schemas.microsoft.com/office/powerpoint/2010/main" val="1973728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Minute</a:t>
            </a:r>
            <a:r>
              <a:rPr lang="en-US" baseline="0" dirty="0" smtClean="0"/>
              <a:t> to arrive</a:t>
            </a:r>
          </a:p>
          <a:p>
            <a:r>
              <a:rPr lang="en-US" baseline="0" dirty="0" smtClean="0"/>
              <a:t>Introductions</a:t>
            </a:r>
          </a:p>
          <a:p>
            <a:r>
              <a:rPr lang="en-US" baseline="0" dirty="0" smtClean="0"/>
              <a:t>(If time) Class-brief intros-name and role</a:t>
            </a:r>
            <a:endParaRPr lang="en-US" dirty="0"/>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1</a:t>
            </a:fld>
            <a:endParaRPr lang="en-US" dirty="0"/>
          </a:p>
        </p:txBody>
      </p:sp>
      <p:sp>
        <p:nvSpPr>
          <p:cNvPr id="5" name="Date Placeholder 4"/>
          <p:cNvSpPr>
            <a:spLocks noGrp="1"/>
          </p:cNvSpPr>
          <p:nvPr>
            <p:ph type="dt" idx="11"/>
          </p:nvPr>
        </p:nvSpPr>
        <p:spPr/>
        <p:txBody>
          <a:bodyPr/>
          <a:lstStyle/>
          <a:p>
            <a:pPr>
              <a:defRPr/>
            </a:pPr>
            <a:r>
              <a:rPr lang="en-US" smtClean="0"/>
              <a:t>10/6/2017</a:t>
            </a:r>
            <a:endParaRPr lang="en-US" dirty="0"/>
          </a:p>
        </p:txBody>
      </p:sp>
    </p:spTree>
    <p:extLst>
      <p:ext uri="{BB962C8B-B14F-4D97-AF65-F5344CB8AC3E}">
        <p14:creationId xmlns:p14="http://schemas.microsoft.com/office/powerpoint/2010/main" val="3605687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unconscious drive to relive past events could be one of the mechanisms at work when families repeat unresolved traumas in future generations</a:t>
            </a:r>
          </a:p>
          <a:p>
            <a:endParaRPr lang="en-US" dirty="0" smtClean="0"/>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10</a:t>
            </a:fld>
            <a:endParaRPr lang="en-US" dirty="0"/>
          </a:p>
        </p:txBody>
      </p:sp>
    </p:spTree>
    <p:extLst>
      <p:ext uri="{BB962C8B-B14F-4D97-AF65-F5344CB8AC3E}">
        <p14:creationId xmlns:p14="http://schemas.microsoft.com/office/powerpoint/2010/main" val="4197348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500" dirty="0" smtClean="0"/>
              <a:t>Film </a:t>
            </a:r>
            <a:r>
              <a:rPr lang="en-US" sz="1500" dirty="0"/>
              <a:t>starts automatically on next slide (it is 3:20 long)</a:t>
            </a:r>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11</a:t>
            </a:fld>
            <a:endParaRPr lang="en-US" dirty="0"/>
          </a:p>
        </p:txBody>
      </p:sp>
      <p:sp>
        <p:nvSpPr>
          <p:cNvPr id="5" name="Date Placeholder 4"/>
          <p:cNvSpPr>
            <a:spLocks noGrp="1"/>
          </p:cNvSpPr>
          <p:nvPr>
            <p:ph type="dt" idx="11"/>
          </p:nvPr>
        </p:nvSpPr>
        <p:spPr/>
        <p:txBody>
          <a:bodyPr/>
          <a:lstStyle/>
          <a:p>
            <a:pPr>
              <a:defRPr/>
            </a:pPr>
            <a:r>
              <a:rPr lang="en-US" smtClean="0"/>
              <a:t>4/13/2018</a:t>
            </a:r>
            <a:endParaRPr lang="en-US" dirty="0"/>
          </a:p>
        </p:txBody>
      </p:sp>
      <p:sp>
        <p:nvSpPr>
          <p:cNvPr id="6" name="Footer Placeholder 5"/>
          <p:cNvSpPr>
            <a:spLocks noGrp="1"/>
          </p:cNvSpPr>
          <p:nvPr>
            <p:ph type="ftr" sz="quarter" idx="12"/>
          </p:nvPr>
        </p:nvSpPr>
        <p:spPr/>
        <p:txBody>
          <a:bodyPr/>
          <a:lstStyle/>
          <a:p>
            <a:pPr>
              <a:defRPr/>
            </a:pPr>
            <a:r>
              <a:rPr lang="en-US" smtClean="0"/>
              <a:t>Center for Trauma Informed Innovation Truman Medical Centers</a:t>
            </a:r>
            <a:endParaRPr lang="en-US" dirty="0"/>
          </a:p>
        </p:txBody>
      </p:sp>
      <p:sp>
        <p:nvSpPr>
          <p:cNvPr id="7" name="Header Placeholder 6"/>
          <p:cNvSpPr>
            <a:spLocks noGrp="1"/>
          </p:cNvSpPr>
          <p:nvPr>
            <p:ph type="hdr" sz="quarter" idx="13"/>
          </p:nvPr>
        </p:nvSpPr>
        <p:spPr/>
        <p:txBody>
          <a:bodyPr/>
          <a:lstStyle/>
          <a:p>
            <a:pPr>
              <a:defRPr/>
            </a:pPr>
            <a:r>
              <a:rPr lang="en-US" smtClean="0"/>
              <a:t>KU Social Work Day: Conflict Management</a:t>
            </a:r>
            <a:endParaRPr lang="en-US" dirty="0"/>
          </a:p>
        </p:txBody>
      </p:sp>
    </p:spTree>
    <p:extLst>
      <p:ext uri="{BB962C8B-B14F-4D97-AF65-F5344CB8AC3E}">
        <p14:creationId xmlns:p14="http://schemas.microsoft.com/office/powerpoint/2010/main" val="3629713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Karpman</a:t>
            </a:r>
            <a:r>
              <a:rPr lang="en-US" dirty="0" smtClean="0"/>
              <a:t>, 1973 </a:t>
            </a:r>
          </a:p>
          <a:p>
            <a:endParaRPr lang="en-US" baseline="0" dirty="0" smtClean="0"/>
          </a:p>
          <a:p>
            <a:r>
              <a:rPr lang="en-US" baseline="0" dirty="0" smtClean="0"/>
              <a:t>Define trauma: Trauma occurs when internal and external resources are inadequate to cope with an external threat, either real or perceived (Van der </a:t>
            </a:r>
            <a:r>
              <a:rPr lang="en-US" baseline="0" dirty="0" err="1" smtClean="0"/>
              <a:t>Kolk</a:t>
            </a:r>
            <a:r>
              <a:rPr lang="en-US" baseline="0" dirty="0" smtClean="0"/>
              <a:t>). Trauma is prevalent (see: ACEs).</a:t>
            </a:r>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12</a:t>
            </a:fld>
            <a:endParaRPr lang="en-US" dirty="0"/>
          </a:p>
        </p:txBody>
      </p:sp>
    </p:spTree>
    <p:extLst>
      <p:ext uri="{BB962C8B-B14F-4D97-AF65-F5344CB8AC3E}">
        <p14:creationId xmlns:p14="http://schemas.microsoft.com/office/powerpoint/2010/main" val="111173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5120" y="4560570"/>
            <a:ext cx="6664960" cy="4320540"/>
          </a:xfrm>
        </p:spPr>
        <p:txBody>
          <a:bodyPr/>
          <a:lstStyle/>
          <a:p>
            <a:r>
              <a:rPr lang="en-US" dirty="0" smtClean="0"/>
              <a:t>The first</a:t>
            </a:r>
            <a:r>
              <a:rPr lang="en-US" baseline="0" dirty="0" smtClean="0"/>
              <a:t> critical skill in using the traumatic re-enactment triangle to help solve a problem is to identify when one is occurring.  When the amygdala, our warning system, goes off, it creates changes in our body, our feeling, and our thinking.  Here are some signals:</a:t>
            </a:r>
          </a:p>
          <a:p>
            <a:endParaRPr lang="en-US" baseline="0" dirty="0" smtClean="0"/>
          </a:p>
          <a:p>
            <a:r>
              <a:rPr lang="en-US" baseline="0" dirty="0" smtClean="0"/>
              <a:t>(Click) Here are some examples of strong emotions.  We may bounce between them or feel several of them swirling through us at the same time.</a:t>
            </a:r>
          </a:p>
          <a:p>
            <a:endParaRPr lang="en-US" baseline="0" dirty="0" smtClean="0"/>
          </a:p>
          <a:p>
            <a:r>
              <a:rPr lang="en-US" baseline="0" dirty="0" smtClean="0"/>
              <a:t>(Click)  Here are some examples of extreme thinking.  When we go into exaggeration mode, that is a strong signal that the amygdala has hijacked the brain and disengaged the prefrontal cortex.</a:t>
            </a:r>
          </a:p>
          <a:p>
            <a:endParaRPr lang="en-US" baseline="0" dirty="0" smtClean="0"/>
          </a:p>
          <a:p>
            <a:r>
              <a:rPr lang="en-US" baseline="0" dirty="0" smtClean="0"/>
              <a:t>(Click)  Here are some examples of physical response.  These are generally related to our bodies preparing to fight, flee, or freeze.</a:t>
            </a:r>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13</a:t>
            </a:fld>
            <a:endParaRPr lang="en-US">
              <a:solidFill>
                <a:prstClr val="black"/>
              </a:solidFill>
            </a:endParaRPr>
          </a:p>
        </p:txBody>
      </p:sp>
      <p:sp>
        <p:nvSpPr>
          <p:cNvPr id="5" name="Date Placeholder 4"/>
          <p:cNvSpPr>
            <a:spLocks noGrp="1"/>
          </p:cNvSpPr>
          <p:nvPr>
            <p:ph type="dt" idx="11"/>
          </p:nvPr>
        </p:nvSpPr>
        <p:spPr/>
        <p:txBody>
          <a:bodyPr/>
          <a:lstStyle/>
          <a:p>
            <a:r>
              <a:rPr lang="en-US" smtClean="0"/>
              <a:t>11/21/2017</a:t>
            </a:r>
            <a:endParaRPr lang="en-US"/>
          </a:p>
        </p:txBody>
      </p:sp>
      <p:sp>
        <p:nvSpPr>
          <p:cNvPr id="6" name="Footer Placeholder 5"/>
          <p:cNvSpPr>
            <a:spLocks noGrp="1"/>
          </p:cNvSpPr>
          <p:nvPr>
            <p:ph type="ftr" sz="quarter" idx="12"/>
          </p:nvPr>
        </p:nvSpPr>
        <p:spPr/>
        <p:txBody>
          <a:bodyPr/>
          <a:lstStyle/>
          <a:p>
            <a:r>
              <a:rPr lang="en-US" smtClean="0"/>
              <a:t>Center for Trauma Informed Innovation</a:t>
            </a:r>
            <a:endParaRPr lang="en-US"/>
          </a:p>
        </p:txBody>
      </p:sp>
      <p:sp>
        <p:nvSpPr>
          <p:cNvPr id="7" name="Header Placeholder 6"/>
          <p:cNvSpPr>
            <a:spLocks noGrp="1"/>
          </p:cNvSpPr>
          <p:nvPr>
            <p:ph type="hdr" sz="quarter" idx="13"/>
          </p:nvPr>
        </p:nvSpPr>
        <p:spPr/>
        <p:txBody>
          <a:bodyPr/>
          <a:lstStyle/>
          <a:p>
            <a:r>
              <a:rPr lang="en-US" smtClean="0"/>
              <a:t>Workshop Facilitator Training: Trauma Informed Care</a:t>
            </a:r>
            <a:endParaRPr lang="en-US"/>
          </a:p>
        </p:txBody>
      </p:sp>
    </p:spTree>
    <p:extLst>
      <p:ext uri="{BB962C8B-B14F-4D97-AF65-F5344CB8AC3E}">
        <p14:creationId xmlns:p14="http://schemas.microsoft.com/office/powerpoint/2010/main" val="1852088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b="1" dirty="0" smtClean="0"/>
              <a:t>Handout: </a:t>
            </a:r>
            <a:r>
              <a:rPr lang="en-US" dirty="0" smtClean="0"/>
              <a:t>Escaping</a:t>
            </a:r>
            <a:r>
              <a:rPr lang="en-US" baseline="0" dirty="0" smtClean="0"/>
              <a:t> the Triangle</a:t>
            </a:r>
          </a:p>
          <a:p>
            <a:pPr defTabSz="948423">
              <a:defRPr/>
            </a:pPr>
            <a:endParaRPr lang="en-US" baseline="0" dirty="0" smtClean="0"/>
          </a:p>
          <a:p>
            <a:pPr marL="0" marR="0" indent="0" algn="l" defTabSz="948423" rtl="0" eaLnBrk="0" fontAlgn="base" latinLnBrk="0" hangingPunct="0">
              <a:lnSpc>
                <a:spcPct val="100000"/>
              </a:lnSpc>
              <a:spcBef>
                <a:spcPct val="30000"/>
              </a:spcBef>
              <a:spcAft>
                <a:spcPct val="0"/>
              </a:spcAft>
              <a:buClrTx/>
              <a:buSzTx/>
              <a:buFontTx/>
              <a:buNone/>
              <a:tabLst/>
              <a:defRPr/>
            </a:pPr>
            <a:r>
              <a:rPr lang="en-US" dirty="0" smtClean="0"/>
              <a:t>In the Victim role, we are helpless, incompetent, oppressed, and hopeless. (</a:t>
            </a:r>
            <a:r>
              <a:rPr lang="en-US" dirty="0" err="1" smtClean="0"/>
              <a:t>Karpman</a:t>
            </a:r>
            <a:r>
              <a:rPr lang="en-US" dirty="0" smtClean="0"/>
              <a:t>)</a:t>
            </a:r>
          </a:p>
          <a:p>
            <a:pPr defTabSz="948423">
              <a:defRPr/>
            </a:pPr>
            <a:endParaRPr lang="en-US" dirty="0" smtClean="0"/>
          </a:p>
          <a:p>
            <a:pPr defTabSz="948423">
              <a:defRPr/>
            </a:pPr>
            <a:r>
              <a:rPr lang="en-US" dirty="0" smtClean="0"/>
              <a:t>The victim is the</a:t>
            </a:r>
            <a:r>
              <a:rPr lang="en-US" baseline="0" dirty="0" smtClean="0"/>
              <a:t> FREEZE </a:t>
            </a:r>
            <a:r>
              <a:rPr lang="en-US" dirty="0" smtClean="0"/>
              <a:t>response of fight, flight, or freeze.  </a:t>
            </a:r>
          </a:p>
          <a:p>
            <a:endParaRPr lang="en-US" baseline="0" dirty="0" smtClean="0"/>
          </a:p>
          <a:p>
            <a:pPr marL="171450" indent="-171450">
              <a:buFont typeface="Arial" panose="020B0604020202020204" pitchFamily="34" charset="0"/>
              <a:buChar char="•"/>
            </a:pPr>
            <a:r>
              <a:rPr lang="en-US" dirty="0" smtClean="0"/>
              <a:t>Sometimes the freeze</a:t>
            </a:r>
            <a:r>
              <a:rPr lang="en-US" baseline="0" dirty="0" smtClean="0"/>
              <a:t> is obvious – deer in the headlights look or complaining about how unfair things are....</a:t>
            </a:r>
          </a:p>
          <a:p>
            <a:pPr marL="171450" indent="-171450">
              <a:buFont typeface="Arial" panose="020B0604020202020204" pitchFamily="34" charset="0"/>
              <a:buChar char="•"/>
            </a:pPr>
            <a:r>
              <a:rPr lang="en-US" baseline="0" dirty="0" smtClean="0"/>
              <a:t>Sometimes the freeze is somewhat hidden – shut down or disassociation . . . </a:t>
            </a:r>
            <a:endParaRPr lang="en-US" dirty="0" smtClean="0"/>
          </a:p>
          <a:p>
            <a:endParaRPr lang="en-US" dirty="0" smtClean="0"/>
          </a:p>
          <a:p>
            <a:r>
              <a:rPr lang="en-US" dirty="0" smtClean="0"/>
              <a:t>POWER:  In the victim role, a person refuses</a:t>
            </a:r>
            <a:r>
              <a:rPr lang="en-US" baseline="0" dirty="0" smtClean="0"/>
              <a:t> to use their </a:t>
            </a:r>
            <a:r>
              <a:rPr lang="en-US" dirty="0" smtClean="0"/>
              <a:t>power, either believing</a:t>
            </a:r>
            <a:r>
              <a:rPr lang="en-US" baseline="0" dirty="0" smtClean="0"/>
              <a:t> they have none or wanting someone else to come rescue them</a:t>
            </a:r>
            <a:r>
              <a:rPr lang="en-US" dirty="0" smtClean="0"/>
              <a:t>.</a:t>
            </a:r>
          </a:p>
          <a:p>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14</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4/13/2018</a:t>
            </a:r>
            <a:endParaRPr lang="en-US"/>
          </a:p>
        </p:txBody>
      </p:sp>
      <p:sp>
        <p:nvSpPr>
          <p:cNvPr id="6" name="Footer Placeholder 5"/>
          <p:cNvSpPr>
            <a:spLocks noGrp="1"/>
          </p:cNvSpPr>
          <p:nvPr>
            <p:ph type="ftr" sz="quarter" idx="12"/>
          </p:nvPr>
        </p:nvSpPr>
        <p:spPr/>
        <p:txBody>
          <a:bodyPr/>
          <a:lstStyle/>
          <a:p>
            <a:r>
              <a:rPr lang="en-US" smtClean="0"/>
              <a:t>Center for Trauma Informed Innovation| Truman Medical Centers</a:t>
            </a:r>
            <a:endParaRPr lang="en-US"/>
          </a:p>
        </p:txBody>
      </p:sp>
      <p:sp>
        <p:nvSpPr>
          <p:cNvPr id="7" name="Header Placeholder 6"/>
          <p:cNvSpPr>
            <a:spLocks noGrp="1"/>
          </p:cNvSpPr>
          <p:nvPr>
            <p:ph type="hdr" sz="quarter" idx="13"/>
          </p:nvPr>
        </p:nvSpPr>
        <p:spPr/>
        <p:txBody>
          <a:bodyPr/>
          <a:lstStyle/>
          <a:p>
            <a:r>
              <a:rPr lang="en-US" smtClean="0"/>
              <a:t>Conflict Management: Escaping the Drama Triangle</a:t>
            </a:r>
            <a:endParaRPr lang="en-US"/>
          </a:p>
        </p:txBody>
      </p:sp>
    </p:spTree>
    <p:extLst>
      <p:ext uri="{BB962C8B-B14F-4D97-AF65-F5344CB8AC3E}">
        <p14:creationId xmlns:p14="http://schemas.microsoft.com/office/powerpoint/2010/main" val="3043025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playing the Persecutor role we are operating from a position of some kind of power, tend to bully, find fault, accuse others, lead by threats, and are often blaming and shaming. (</a:t>
            </a:r>
            <a:r>
              <a:rPr lang="en-US" dirty="0" err="1" smtClean="0"/>
              <a:t>Karpman</a:t>
            </a:r>
            <a:r>
              <a:rPr lang="en-US" dirty="0" smtClean="0"/>
              <a:t>)</a:t>
            </a:r>
          </a:p>
          <a:p>
            <a:endParaRPr lang="en-US" dirty="0" smtClean="0"/>
          </a:p>
          <a:p>
            <a:r>
              <a:rPr lang="en-US" dirty="0" smtClean="0"/>
              <a:t>The persecutor is the FIGHT response of fight, flight, or freeze.</a:t>
            </a:r>
          </a:p>
          <a:p>
            <a:r>
              <a:rPr lang="en-US" dirty="0" smtClean="0"/>
              <a:t>  </a:t>
            </a:r>
          </a:p>
          <a:p>
            <a:pPr marL="177830" indent="-177830">
              <a:buFont typeface="Arial" panose="020B0604020202020204" pitchFamily="34" charset="0"/>
              <a:buChar char="•"/>
            </a:pPr>
            <a:r>
              <a:rPr lang="en-US" dirty="0" smtClean="0"/>
              <a:t>Sometimes the fight</a:t>
            </a:r>
            <a:r>
              <a:rPr lang="en-US" baseline="0" dirty="0" smtClean="0"/>
              <a:t> is obvious – anger, negative language, argumentation, put downs, hitting….</a:t>
            </a:r>
          </a:p>
          <a:p>
            <a:pPr marL="177830" indent="-177830">
              <a:buFont typeface="Arial" panose="020B0604020202020204" pitchFamily="34" charset="0"/>
              <a:buChar char="•"/>
            </a:pPr>
            <a:r>
              <a:rPr lang="en-US" baseline="0" dirty="0" smtClean="0"/>
              <a:t>Sometimes the fight is somewhat hidden – sarcasm, irritation in the voice, irritation. . . </a:t>
            </a:r>
            <a:endParaRPr lang="en-US" dirty="0" smtClean="0"/>
          </a:p>
          <a:p>
            <a:endParaRPr lang="en-US" dirty="0" smtClean="0"/>
          </a:p>
          <a:p>
            <a:r>
              <a:rPr lang="en-US" dirty="0" smtClean="0"/>
              <a:t>POWER:  In the persecutor role, individuals tend to use power to coerce or punish others.</a:t>
            </a:r>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15</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4/13/2018</a:t>
            </a:r>
            <a:endParaRPr lang="en-US"/>
          </a:p>
        </p:txBody>
      </p:sp>
      <p:sp>
        <p:nvSpPr>
          <p:cNvPr id="6" name="Footer Placeholder 5"/>
          <p:cNvSpPr>
            <a:spLocks noGrp="1"/>
          </p:cNvSpPr>
          <p:nvPr>
            <p:ph type="ftr" sz="quarter" idx="12"/>
          </p:nvPr>
        </p:nvSpPr>
        <p:spPr/>
        <p:txBody>
          <a:bodyPr/>
          <a:lstStyle/>
          <a:p>
            <a:r>
              <a:rPr lang="en-US" smtClean="0"/>
              <a:t>Center for Trauma Informed Innovation| Truman Medical Centers</a:t>
            </a:r>
            <a:endParaRPr lang="en-US"/>
          </a:p>
        </p:txBody>
      </p:sp>
      <p:sp>
        <p:nvSpPr>
          <p:cNvPr id="7" name="Header Placeholder 6"/>
          <p:cNvSpPr>
            <a:spLocks noGrp="1"/>
          </p:cNvSpPr>
          <p:nvPr>
            <p:ph type="hdr" sz="quarter" idx="13"/>
          </p:nvPr>
        </p:nvSpPr>
        <p:spPr/>
        <p:txBody>
          <a:bodyPr/>
          <a:lstStyle/>
          <a:p>
            <a:r>
              <a:rPr lang="en-US" smtClean="0"/>
              <a:t>Conflict Management: Escaping the Drama Triangle</a:t>
            </a:r>
            <a:endParaRPr lang="en-US"/>
          </a:p>
        </p:txBody>
      </p:sp>
    </p:spTree>
    <p:extLst>
      <p:ext uri="{BB962C8B-B14F-4D97-AF65-F5344CB8AC3E}">
        <p14:creationId xmlns:p14="http://schemas.microsoft.com/office/powerpoint/2010/main" val="2830932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When in the Rescuer role, we are working hard to “help” someone else but are often feeling martyred, guilty, angry under the surface, and may be considered meddler by others. (</a:t>
            </a:r>
            <a:r>
              <a:rPr lang="en-US" dirty="0" err="1" smtClean="0"/>
              <a:t>Karpman</a:t>
            </a:r>
            <a:r>
              <a:rPr lang="en-US" dirty="0" smtClean="0"/>
              <a:t>)</a:t>
            </a:r>
          </a:p>
          <a:p>
            <a:endParaRPr lang="en-US" dirty="0" smtClean="0"/>
          </a:p>
          <a:p>
            <a:r>
              <a:rPr lang="en-US" dirty="0" smtClean="0"/>
              <a:t>The rescuer is the FLIGHT response of fight, flight, or freeze.  </a:t>
            </a:r>
          </a:p>
          <a:p>
            <a:endParaRPr lang="en-US" dirty="0" smtClean="0"/>
          </a:p>
          <a:p>
            <a:pPr marL="177830" indent="-177830">
              <a:buFont typeface="Arial" panose="020B0604020202020204" pitchFamily="34" charset="0"/>
              <a:buChar char="•"/>
            </a:pPr>
            <a:r>
              <a:rPr lang="en-US" dirty="0" smtClean="0"/>
              <a:t>Sometimes the flight</a:t>
            </a:r>
            <a:r>
              <a:rPr lang="en-US" baseline="0" dirty="0" smtClean="0"/>
              <a:t> is obvious – avoiding conflict at all costs, or simply leaving the situation</a:t>
            </a:r>
          </a:p>
          <a:p>
            <a:pPr marL="177830" indent="-177830">
              <a:buFont typeface="Arial" panose="020B0604020202020204" pitchFamily="34" charset="0"/>
              <a:buChar char="•"/>
            </a:pPr>
            <a:r>
              <a:rPr lang="en-US" baseline="0" dirty="0" smtClean="0"/>
              <a:t>Sometimes the flight is less obvious – rushing in to save the day, volunteering to fix things </a:t>
            </a:r>
          </a:p>
          <a:p>
            <a:pPr marL="177830" indent="-177830">
              <a:buFont typeface="Arial" panose="020B0604020202020204" pitchFamily="34" charset="0"/>
              <a:buChar char="•"/>
            </a:pPr>
            <a:endParaRPr lang="en-US" dirty="0" smtClean="0"/>
          </a:p>
          <a:p>
            <a:r>
              <a:rPr lang="en-US" dirty="0" smtClean="0"/>
              <a:t>POWER:  The rescuer tends to use power to make uncomfortable things go away, overriding others in a way that on the surface may seem helpful</a:t>
            </a:r>
            <a:r>
              <a:rPr lang="en-US" baseline="0" dirty="0" smtClean="0"/>
              <a:t> but diminishes the power of others to learn to do what is needed</a:t>
            </a:r>
            <a:r>
              <a:rPr lang="en-US" dirty="0" smtClean="0"/>
              <a:t>.</a:t>
            </a:r>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16</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4/13/2018</a:t>
            </a:r>
            <a:endParaRPr lang="en-US"/>
          </a:p>
        </p:txBody>
      </p:sp>
      <p:sp>
        <p:nvSpPr>
          <p:cNvPr id="6" name="Footer Placeholder 5"/>
          <p:cNvSpPr>
            <a:spLocks noGrp="1"/>
          </p:cNvSpPr>
          <p:nvPr>
            <p:ph type="ftr" sz="quarter" idx="12"/>
          </p:nvPr>
        </p:nvSpPr>
        <p:spPr/>
        <p:txBody>
          <a:bodyPr/>
          <a:lstStyle/>
          <a:p>
            <a:r>
              <a:rPr lang="en-US" smtClean="0"/>
              <a:t>Center for Trauma Informed Innovation| Truman Medical Centers</a:t>
            </a:r>
            <a:endParaRPr lang="en-US"/>
          </a:p>
        </p:txBody>
      </p:sp>
      <p:sp>
        <p:nvSpPr>
          <p:cNvPr id="7" name="Header Placeholder 6"/>
          <p:cNvSpPr>
            <a:spLocks noGrp="1"/>
          </p:cNvSpPr>
          <p:nvPr>
            <p:ph type="hdr" sz="quarter" idx="13"/>
          </p:nvPr>
        </p:nvSpPr>
        <p:spPr/>
        <p:txBody>
          <a:bodyPr/>
          <a:lstStyle/>
          <a:p>
            <a:r>
              <a:rPr lang="en-US" smtClean="0"/>
              <a:t>Conflict Management: Escaping the Drama Triangle</a:t>
            </a:r>
            <a:endParaRPr lang="en-US"/>
          </a:p>
        </p:txBody>
      </p:sp>
    </p:spTree>
    <p:extLst>
      <p:ext uri="{BB962C8B-B14F-4D97-AF65-F5344CB8AC3E}">
        <p14:creationId xmlns:p14="http://schemas.microsoft.com/office/powerpoint/2010/main" val="2891951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17</a:t>
            </a:fld>
            <a:endParaRPr lang="en-US" dirty="0"/>
          </a:p>
        </p:txBody>
      </p:sp>
      <p:sp>
        <p:nvSpPr>
          <p:cNvPr id="5" name="Date Placeholder 4"/>
          <p:cNvSpPr>
            <a:spLocks noGrp="1"/>
          </p:cNvSpPr>
          <p:nvPr>
            <p:ph type="dt" idx="11"/>
          </p:nvPr>
        </p:nvSpPr>
        <p:spPr/>
        <p:txBody>
          <a:bodyPr/>
          <a:lstStyle/>
          <a:p>
            <a:pPr>
              <a:defRPr/>
            </a:pPr>
            <a:r>
              <a:rPr lang="en-US" smtClean="0"/>
              <a:t>4/13/2018</a:t>
            </a:r>
            <a:endParaRPr lang="en-US" dirty="0"/>
          </a:p>
        </p:txBody>
      </p:sp>
      <p:sp>
        <p:nvSpPr>
          <p:cNvPr id="6" name="Footer Placeholder 5"/>
          <p:cNvSpPr>
            <a:spLocks noGrp="1"/>
          </p:cNvSpPr>
          <p:nvPr>
            <p:ph type="ftr" sz="quarter" idx="12"/>
          </p:nvPr>
        </p:nvSpPr>
        <p:spPr/>
        <p:txBody>
          <a:bodyPr/>
          <a:lstStyle/>
          <a:p>
            <a:pPr>
              <a:defRPr/>
            </a:pPr>
            <a:r>
              <a:rPr lang="en-US" smtClean="0"/>
              <a:t>Center for Trauma Informed Innovation Truman Medical Centers</a:t>
            </a:r>
            <a:endParaRPr lang="en-US" dirty="0"/>
          </a:p>
        </p:txBody>
      </p:sp>
      <p:sp>
        <p:nvSpPr>
          <p:cNvPr id="7" name="Header Placeholder 6"/>
          <p:cNvSpPr>
            <a:spLocks noGrp="1"/>
          </p:cNvSpPr>
          <p:nvPr>
            <p:ph type="hdr" sz="quarter" idx="13"/>
          </p:nvPr>
        </p:nvSpPr>
        <p:spPr/>
        <p:txBody>
          <a:bodyPr/>
          <a:lstStyle/>
          <a:p>
            <a:pPr>
              <a:defRPr/>
            </a:pPr>
            <a:r>
              <a:rPr lang="en-US" smtClean="0"/>
              <a:t>KU Social Work Day: Conflict Management</a:t>
            </a:r>
            <a:endParaRPr lang="en-US" dirty="0"/>
          </a:p>
        </p:txBody>
      </p:sp>
    </p:spTree>
    <p:extLst>
      <p:ext uri="{BB962C8B-B14F-4D97-AF65-F5344CB8AC3E}">
        <p14:creationId xmlns:p14="http://schemas.microsoft.com/office/powerpoint/2010/main" val="2153800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Inherited Resilience: Native peoples ability to maintain culture and sense</a:t>
            </a:r>
            <a:r>
              <a:rPr lang="en-US" baseline="0" dirty="0" smtClean="0"/>
              <a:t> of who they are in the face of traumatic history suggests an inherited resilience. </a:t>
            </a:r>
            <a:endParaRPr lang="en-US" dirty="0"/>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18</a:t>
            </a:fld>
            <a:endParaRPr lang="en-US" dirty="0"/>
          </a:p>
        </p:txBody>
      </p:sp>
    </p:spTree>
    <p:extLst>
      <p:ext uri="{BB962C8B-B14F-4D97-AF65-F5344CB8AC3E}">
        <p14:creationId xmlns:p14="http://schemas.microsoft.com/office/powerpoint/2010/main" val="2660306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we have identified the triangle, the next step is to figure out how to escape the triangle, to manage emotions, and to re-engage our prefrontal cortex.  Doing that allows us to move from conflict to creative problem-solving.</a:t>
            </a:r>
          </a:p>
          <a:p>
            <a:endParaRPr lang="en-US" baseline="0" dirty="0" smtClean="0"/>
          </a:p>
          <a:p>
            <a:r>
              <a:rPr lang="en-US" baseline="0" dirty="0" smtClean="0"/>
              <a:t>So let’s look more in depth at each role to understand the interactions of power, emotions, and reactivity.</a:t>
            </a:r>
          </a:p>
          <a:p>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19</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4/13/2018</a:t>
            </a:r>
            <a:endParaRPr lang="en-US"/>
          </a:p>
        </p:txBody>
      </p:sp>
      <p:sp>
        <p:nvSpPr>
          <p:cNvPr id="6" name="Footer Placeholder 5"/>
          <p:cNvSpPr>
            <a:spLocks noGrp="1"/>
          </p:cNvSpPr>
          <p:nvPr>
            <p:ph type="ftr" sz="quarter" idx="12"/>
          </p:nvPr>
        </p:nvSpPr>
        <p:spPr/>
        <p:txBody>
          <a:bodyPr/>
          <a:lstStyle/>
          <a:p>
            <a:r>
              <a:rPr lang="en-US" smtClean="0"/>
              <a:t>Center for Trauma Informed Innovation| Truman Medical Centers</a:t>
            </a:r>
            <a:endParaRPr lang="en-US"/>
          </a:p>
        </p:txBody>
      </p:sp>
      <p:sp>
        <p:nvSpPr>
          <p:cNvPr id="7" name="Header Placeholder 6"/>
          <p:cNvSpPr>
            <a:spLocks noGrp="1"/>
          </p:cNvSpPr>
          <p:nvPr>
            <p:ph type="hdr" sz="quarter" idx="13"/>
          </p:nvPr>
        </p:nvSpPr>
        <p:spPr/>
        <p:txBody>
          <a:bodyPr/>
          <a:lstStyle/>
          <a:p>
            <a:r>
              <a:rPr lang="en-US" smtClean="0"/>
              <a:t>Conflict Management: Escaping the Drama Triangle</a:t>
            </a:r>
            <a:endParaRPr lang="en-US"/>
          </a:p>
        </p:txBody>
      </p:sp>
    </p:spTree>
    <p:extLst>
      <p:ext uri="{BB962C8B-B14F-4D97-AF65-F5344CB8AC3E}">
        <p14:creationId xmlns:p14="http://schemas.microsoft.com/office/powerpoint/2010/main" val="390450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a:t>
            </a:r>
            <a:r>
              <a:rPr lang="en-US" baseline="0" dirty="0" err="1" smtClean="0"/>
              <a:t>Lesa</a:t>
            </a:r>
            <a:r>
              <a:rPr lang="en-US" baseline="0" dirty="0" smtClean="0"/>
              <a:t> Chandler (Cornerstones of Care) who gave us information that inspired us and informs a good deal of this presentation. </a:t>
            </a:r>
            <a:endParaRPr lang="en-US" dirty="0"/>
          </a:p>
        </p:txBody>
      </p:sp>
      <p:sp>
        <p:nvSpPr>
          <p:cNvPr id="4" name="Header Placeholder 3"/>
          <p:cNvSpPr>
            <a:spLocks noGrp="1"/>
          </p:cNvSpPr>
          <p:nvPr>
            <p:ph type="hdr" sz="quarter" idx="10"/>
          </p:nvPr>
        </p:nvSpPr>
        <p:spPr/>
        <p:txBody>
          <a:bodyPr/>
          <a:lstStyle/>
          <a:p>
            <a:r>
              <a:rPr lang="en-US" smtClean="0"/>
              <a:t>Workshop Facilitator Training: Trauma Informed Care</a:t>
            </a:r>
            <a:endParaRPr lang="en-US"/>
          </a:p>
        </p:txBody>
      </p:sp>
      <p:sp>
        <p:nvSpPr>
          <p:cNvPr id="5" name="Date Placeholder 4"/>
          <p:cNvSpPr>
            <a:spLocks noGrp="1"/>
          </p:cNvSpPr>
          <p:nvPr>
            <p:ph type="dt" idx="11"/>
          </p:nvPr>
        </p:nvSpPr>
        <p:spPr/>
        <p:txBody>
          <a:bodyPr/>
          <a:lstStyle/>
          <a:p>
            <a:r>
              <a:rPr lang="en-US" smtClean="0"/>
              <a:t>11/21/2017</a:t>
            </a:r>
            <a:endParaRPr lang="en-US"/>
          </a:p>
        </p:txBody>
      </p:sp>
      <p:sp>
        <p:nvSpPr>
          <p:cNvPr id="6" name="Footer Placeholder 5"/>
          <p:cNvSpPr>
            <a:spLocks noGrp="1"/>
          </p:cNvSpPr>
          <p:nvPr>
            <p:ph type="ftr" sz="quarter" idx="12"/>
          </p:nvPr>
        </p:nvSpPr>
        <p:spPr/>
        <p:txBody>
          <a:bodyPr/>
          <a:lstStyle/>
          <a:p>
            <a:r>
              <a:rPr lang="en-US" smtClean="0"/>
              <a:t>Center for Trauma Informed Innovation</a:t>
            </a:r>
            <a:endParaRPr lang="en-US"/>
          </a:p>
        </p:txBody>
      </p:sp>
      <p:sp>
        <p:nvSpPr>
          <p:cNvPr id="7" name="Slide Number Placeholder 6"/>
          <p:cNvSpPr>
            <a:spLocks noGrp="1"/>
          </p:cNvSpPr>
          <p:nvPr>
            <p:ph type="sldNum" sz="quarter" idx="13"/>
          </p:nvPr>
        </p:nvSpPr>
        <p:spPr/>
        <p:txBody>
          <a:bodyPr/>
          <a:lstStyle/>
          <a:p>
            <a:fld id="{EFDB7937-CCDF-4F0C-8987-3AA67970180E}" type="slidenum">
              <a:rPr lang="en-US" smtClean="0"/>
              <a:t>2</a:t>
            </a:fld>
            <a:endParaRPr lang="en-US"/>
          </a:p>
        </p:txBody>
      </p:sp>
    </p:spTree>
    <p:extLst>
      <p:ext uri="{BB962C8B-B14F-4D97-AF65-F5344CB8AC3E}">
        <p14:creationId xmlns:p14="http://schemas.microsoft.com/office/powerpoint/2010/main" val="224825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23">
              <a:defRPr/>
            </a:pPr>
            <a:r>
              <a:rPr lang="en-US" b="1" dirty="0" smtClean="0"/>
              <a:t>Handout: </a:t>
            </a:r>
            <a:r>
              <a:rPr lang="en-US" dirty="0" smtClean="0"/>
              <a:t>Escaping</a:t>
            </a:r>
            <a:r>
              <a:rPr lang="en-US" baseline="0" dirty="0" smtClean="0"/>
              <a:t> the Triangle</a:t>
            </a:r>
          </a:p>
          <a:p>
            <a:pPr defTabSz="948423">
              <a:defRPr/>
            </a:pPr>
            <a:endParaRPr lang="en-US" dirty="0" smtClean="0"/>
          </a:p>
          <a:p>
            <a:pPr defTabSz="948423">
              <a:defRPr/>
            </a:pPr>
            <a:r>
              <a:rPr lang="en-US" dirty="0" smtClean="0"/>
              <a:t>The Victim is the</a:t>
            </a:r>
            <a:r>
              <a:rPr lang="en-US" baseline="0" dirty="0" smtClean="0"/>
              <a:t> FREEZE </a:t>
            </a:r>
            <a:r>
              <a:rPr lang="en-US" dirty="0" smtClean="0"/>
              <a:t>response of fight, flight, or freeze.  </a:t>
            </a:r>
          </a:p>
          <a:p>
            <a:endParaRPr lang="en-US" dirty="0" smtClean="0"/>
          </a:p>
          <a:p>
            <a:r>
              <a:rPr lang="en-US" dirty="0" smtClean="0"/>
              <a:t>POWER:  In the Driver</a:t>
            </a:r>
            <a:r>
              <a:rPr lang="en-US" baseline="0" dirty="0" smtClean="0"/>
              <a:t> </a:t>
            </a:r>
            <a:r>
              <a:rPr lang="en-US" dirty="0" smtClean="0"/>
              <a:t>role, a person uses </a:t>
            </a:r>
            <a:r>
              <a:rPr lang="en-US" baseline="0" dirty="0" smtClean="0"/>
              <a:t>their personal </a:t>
            </a:r>
            <a:r>
              <a:rPr lang="en-US" dirty="0" smtClean="0"/>
              <a:t>power</a:t>
            </a:r>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20</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4/13/2018</a:t>
            </a:r>
            <a:endParaRPr lang="en-US"/>
          </a:p>
        </p:txBody>
      </p:sp>
      <p:sp>
        <p:nvSpPr>
          <p:cNvPr id="6" name="Footer Placeholder 5"/>
          <p:cNvSpPr>
            <a:spLocks noGrp="1"/>
          </p:cNvSpPr>
          <p:nvPr>
            <p:ph type="ftr" sz="quarter" idx="12"/>
          </p:nvPr>
        </p:nvSpPr>
        <p:spPr/>
        <p:txBody>
          <a:bodyPr/>
          <a:lstStyle/>
          <a:p>
            <a:r>
              <a:rPr lang="en-US" smtClean="0"/>
              <a:t>Center for Trauma Informed Innovation| Truman Medical Centers</a:t>
            </a:r>
            <a:endParaRPr lang="en-US"/>
          </a:p>
        </p:txBody>
      </p:sp>
      <p:sp>
        <p:nvSpPr>
          <p:cNvPr id="7" name="Header Placeholder 6"/>
          <p:cNvSpPr>
            <a:spLocks noGrp="1"/>
          </p:cNvSpPr>
          <p:nvPr>
            <p:ph type="hdr" sz="quarter" idx="13"/>
          </p:nvPr>
        </p:nvSpPr>
        <p:spPr/>
        <p:txBody>
          <a:bodyPr/>
          <a:lstStyle/>
          <a:p>
            <a:r>
              <a:rPr lang="en-US" smtClean="0"/>
              <a:t>Conflict Management: Escaping the Drama Triangle</a:t>
            </a:r>
            <a:endParaRPr lang="en-US"/>
          </a:p>
        </p:txBody>
      </p:sp>
    </p:spTree>
    <p:extLst>
      <p:ext uri="{BB962C8B-B14F-4D97-AF65-F5344CB8AC3E}">
        <p14:creationId xmlns:p14="http://schemas.microsoft.com/office/powerpoint/2010/main" val="3043025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Persecutor is the FIGHT response of fight, flight, or freeze.</a:t>
            </a:r>
          </a:p>
          <a:p>
            <a:r>
              <a:rPr lang="en-US" dirty="0" smtClean="0"/>
              <a:t>  </a:t>
            </a:r>
          </a:p>
          <a:p>
            <a:r>
              <a:rPr lang="en-US" dirty="0" smtClean="0"/>
              <a:t>POWER:  In the Guide role, the person uses power to compassionately lead </a:t>
            </a:r>
            <a:r>
              <a:rPr lang="en-US" baseline="0" dirty="0" smtClean="0"/>
              <a:t>others. </a:t>
            </a:r>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21</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4/13/2018</a:t>
            </a:r>
            <a:endParaRPr lang="en-US"/>
          </a:p>
        </p:txBody>
      </p:sp>
      <p:sp>
        <p:nvSpPr>
          <p:cNvPr id="6" name="Footer Placeholder 5"/>
          <p:cNvSpPr>
            <a:spLocks noGrp="1"/>
          </p:cNvSpPr>
          <p:nvPr>
            <p:ph type="ftr" sz="quarter" idx="12"/>
          </p:nvPr>
        </p:nvSpPr>
        <p:spPr/>
        <p:txBody>
          <a:bodyPr/>
          <a:lstStyle/>
          <a:p>
            <a:r>
              <a:rPr lang="en-US" smtClean="0"/>
              <a:t>Center for Trauma Informed Innovation| Truman Medical Centers</a:t>
            </a:r>
            <a:endParaRPr lang="en-US"/>
          </a:p>
        </p:txBody>
      </p:sp>
      <p:sp>
        <p:nvSpPr>
          <p:cNvPr id="7" name="Header Placeholder 6"/>
          <p:cNvSpPr>
            <a:spLocks noGrp="1"/>
          </p:cNvSpPr>
          <p:nvPr>
            <p:ph type="hdr" sz="quarter" idx="13"/>
          </p:nvPr>
        </p:nvSpPr>
        <p:spPr/>
        <p:txBody>
          <a:bodyPr/>
          <a:lstStyle/>
          <a:p>
            <a:r>
              <a:rPr lang="en-US" smtClean="0"/>
              <a:t>Conflict Management: Escaping the Drama Triangle</a:t>
            </a:r>
            <a:endParaRPr lang="en-US"/>
          </a:p>
        </p:txBody>
      </p:sp>
    </p:spTree>
    <p:extLst>
      <p:ext uri="{BB962C8B-B14F-4D97-AF65-F5344CB8AC3E}">
        <p14:creationId xmlns:p14="http://schemas.microsoft.com/office/powerpoint/2010/main" val="2830932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Rescuer is the FLIGHT response of fight, flight, or freeze.  </a:t>
            </a:r>
          </a:p>
          <a:p>
            <a:pPr marL="0" indent="0">
              <a:buFont typeface="Arial" panose="020B0604020202020204" pitchFamily="34" charset="0"/>
              <a:buNone/>
            </a:pPr>
            <a:endParaRPr lang="en-US" dirty="0" smtClean="0"/>
          </a:p>
          <a:p>
            <a:r>
              <a:rPr lang="en-US" dirty="0" smtClean="0"/>
              <a:t>POWER: The Coach role helps others discover their own power. </a:t>
            </a:r>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22</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4/13/2018</a:t>
            </a:r>
            <a:endParaRPr lang="en-US"/>
          </a:p>
        </p:txBody>
      </p:sp>
      <p:sp>
        <p:nvSpPr>
          <p:cNvPr id="6" name="Footer Placeholder 5"/>
          <p:cNvSpPr>
            <a:spLocks noGrp="1"/>
          </p:cNvSpPr>
          <p:nvPr>
            <p:ph type="ftr" sz="quarter" idx="12"/>
          </p:nvPr>
        </p:nvSpPr>
        <p:spPr/>
        <p:txBody>
          <a:bodyPr/>
          <a:lstStyle/>
          <a:p>
            <a:r>
              <a:rPr lang="en-US" smtClean="0"/>
              <a:t>Center for Trauma Informed Innovation| Truman Medical Centers</a:t>
            </a:r>
            <a:endParaRPr lang="en-US"/>
          </a:p>
        </p:txBody>
      </p:sp>
      <p:sp>
        <p:nvSpPr>
          <p:cNvPr id="7" name="Header Placeholder 6"/>
          <p:cNvSpPr>
            <a:spLocks noGrp="1"/>
          </p:cNvSpPr>
          <p:nvPr>
            <p:ph type="hdr" sz="quarter" idx="13"/>
          </p:nvPr>
        </p:nvSpPr>
        <p:spPr/>
        <p:txBody>
          <a:bodyPr/>
          <a:lstStyle/>
          <a:p>
            <a:r>
              <a:rPr lang="en-US" smtClean="0"/>
              <a:t>Conflict Management: Escaping the Drama Triangle</a:t>
            </a:r>
            <a:endParaRPr lang="en-US"/>
          </a:p>
        </p:txBody>
      </p:sp>
    </p:spTree>
    <p:extLst>
      <p:ext uri="{BB962C8B-B14F-4D97-AF65-F5344CB8AC3E}">
        <p14:creationId xmlns:p14="http://schemas.microsoft.com/office/powerpoint/2010/main" val="2891951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move from Victim</a:t>
            </a:r>
            <a:r>
              <a:rPr lang="en-US" baseline="0" dirty="0" smtClean="0"/>
              <a:t> to Driver, a person needs knowledge and skills to act and to take responsibility for their actions.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 move from Persecutor to Guide, a person needs to facilitate change rather than force change.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To move from Rescuer to Coach, a person needs clear boundaries that allow other people to take responsibility for themselves and the ability to be emotionally present even in uncomfortable situations without having to fix it.</a:t>
            </a:r>
          </a:p>
          <a:p>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23</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11/21/2017</a:t>
            </a:r>
            <a:endParaRPr lang="en-US"/>
          </a:p>
        </p:txBody>
      </p:sp>
      <p:sp>
        <p:nvSpPr>
          <p:cNvPr id="6" name="Footer Placeholder 5"/>
          <p:cNvSpPr>
            <a:spLocks noGrp="1"/>
          </p:cNvSpPr>
          <p:nvPr>
            <p:ph type="ftr" sz="quarter" idx="12"/>
          </p:nvPr>
        </p:nvSpPr>
        <p:spPr/>
        <p:txBody>
          <a:bodyPr/>
          <a:lstStyle/>
          <a:p>
            <a:r>
              <a:rPr lang="en-US" smtClean="0"/>
              <a:t>Center for Trauma Informed Innovation</a:t>
            </a:r>
            <a:endParaRPr lang="en-US"/>
          </a:p>
        </p:txBody>
      </p:sp>
      <p:sp>
        <p:nvSpPr>
          <p:cNvPr id="7" name="Header Placeholder 6"/>
          <p:cNvSpPr>
            <a:spLocks noGrp="1"/>
          </p:cNvSpPr>
          <p:nvPr>
            <p:ph type="hdr" sz="quarter" idx="13"/>
          </p:nvPr>
        </p:nvSpPr>
        <p:spPr/>
        <p:txBody>
          <a:bodyPr/>
          <a:lstStyle/>
          <a:p>
            <a:r>
              <a:rPr lang="en-US" smtClean="0"/>
              <a:t>Workshop Facilitator Training: Trauma Informed Care</a:t>
            </a:r>
            <a:endParaRPr lang="en-US"/>
          </a:p>
        </p:txBody>
      </p:sp>
    </p:spTree>
    <p:extLst>
      <p:ext uri="{BB962C8B-B14F-4D97-AF65-F5344CB8AC3E}">
        <p14:creationId xmlns:p14="http://schemas.microsoft.com/office/powerpoint/2010/main" val="4150405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visual tool can</a:t>
            </a:r>
            <a:r>
              <a:rPr lang="en-US" baseline="0" dirty="0" smtClean="0"/>
              <a:t> help an individual or group think through traumatic re-enactment and re-script the situation.  T</a:t>
            </a:r>
            <a:r>
              <a:rPr lang="en-US" dirty="0" smtClean="0"/>
              <a:t>he triangle shrinks when we use responses outside of the three</a:t>
            </a:r>
            <a:r>
              <a:rPr lang="en-US" baseline="0" dirty="0" smtClean="0"/>
              <a:t> roles of victim, persecutor, and rescuer.</a:t>
            </a:r>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24</a:t>
            </a:fld>
            <a:endParaRPr lang="en-US">
              <a:solidFill>
                <a:prstClr val="black"/>
              </a:solidFill>
            </a:endParaRPr>
          </a:p>
        </p:txBody>
      </p:sp>
      <p:sp>
        <p:nvSpPr>
          <p:cNvPr id="5" name="Date Placeholder 4"/>
          <p:cNvSpPr>
            <a:spLocks noGrp="1"/>
          </p:cNvSpPr>
          <p:nvPr>
            <p:ph type="dt" idx="11"/>
          </p:nvPr>
        </p:nvSpPr>
        <p:spPr/>
        <p:txBody>
          <a:bodyPr/>
          <a:lstStyle/>
          <a:p>
            <a:r>
              <a:rPr lang="en-US" smtClean="0"/>
              <a:t>11/21/2017</a:t>
            </a:r>
            <a:endParaRPr lang="en-US"/>
          </a:p>
        </p:txBody>
      </p:sp>
      <p:sp>
        <p:nvSpPr>
          <p:cNvPr id="6" name="Footer Placeholder 5"/>
          <p:cNvSpPr>
            <a:spLocks noGrp="1"/>
          </p:cNvSpPr>
          <p:nvPr>
            <p:ph type="ftr" sz="quarter" idx="12"/>
          </p:nvPr>
        </p:nvSpPr>
        <p:spPr/>
        <p:txBody>
          <a:bodyPr/>
          <a:lstStyle/>
          <a:p>
            <a:r>
              <a:rPr lang="en-US" smtClean="0"/>
              <a:t>Center for Trauma Informed Innovation</a:t>
            </a:r>
            <a:endParaRPr lang="en-US"/>
          </a:p>
        </p:txBody>
      </p:sp>
      <p:sp>
        <p:nvSpPr>
          <p:cNvPr id="7" name="Header Placeholder 6"/>
          <p:cNvSpPr>
            <a:spLocks noGrp="1"/>
          </p:cNvSpPr>
          <p:nvPr>
            <p:ph type="hdr" sz="quarter" idx="13"/>
          </p:nvPr>
        </p:nvSpPr>
        <p:spPr/>
        <p:txBody>
          <a:bodyPr/>
          <a:lstStyle/>
          <a:p>
            <a:r>
              <a:rPr lang="en-US" smtClean="0"/>
              <a:t>Workshop Facilitator Training: Trauma Informed Care</a:t>
            </a:r>
            <a:endParaRPr lang="en-US"/>
          </a:p>
        </p:txBody>
      </p:sp>
    </p:spTree>
    <p:extLst>
      <p:ext uri="{BB962C8B-B14F-4D97-AF65-F5344CB8AC3E}">
        <p14:creationId xmlns:p14="http://schemas.microsoft.com/office/powerpoint/2010/main" val="1749933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Let’s say you or a co-worker are suddenly</a:t>
            </a:r>
            <a:r>
              <a:rPr lang="en-US" baseline="0" dirty="0" smtClean="0"/>
              <a:t> and without explanation assigned </a:t>
            </a:r>
            <a:r>
              <a:rPr lang="en-US" dirty="0" smtClean="0"/>
              <a:t>additional work.  Here are some typical trauma</a:t>
            </a:r>
            <a:r>
              <a:rPr lang="en-US" baseline="0" dirty="0" smtClean="0"/>
              <a:t> responses.</a:t>
            </a:r>
          </a:p>
          <a:p>
            <a:endParaRPr lang="en-US" baseline="0" dirty="0" smtClean="0"/>
          </a:p>
          <a:p>
            <a:r>
              <a:rPr lang="en-US" dirty="0" smtClean="0"/>
              <a:t>(Click &amp; allow time for participants to read the 3</a:t>
            </a:r>
            <a:r>
              <a:rPr lang="en-US" baseline="0" dirty="0" smtClean="0"/>
              <a:t> bullet points</a:t>
            </a:r>
            <a:r>
              <a:rPr lang="en-US" dirty="0" smtClean="0"/>
              <a:t>) What role is this? (Victim)</a:t>
            </a:r>
          </a:p>
          <a:p>
            <a:endParaRPr lang="en-US" dirty="0" smtClean="0"/>
          </a:p>
          <a:p>
            <a:pPr defTabSz="948423">
              <a:defRPr/>
            </a:pPr>
            <a:r>
              <a:rPr lang="en-US" dirty="0" smtClean="0"/>
              <a:t>(Click &amp; allow time for participants to read the 3</a:t>
            </a:r>
            <a:r>
              <a:rPr lang="en-US" baseline="0" dirty="0" smtClean="0"/>
              <a:t> bullet points</a:t>
            </a:r>
            <a:r>
              <a:rPr lang="en-US" dirty="0" smtClean="0"/>
              <a:t>) What role is this? (Persecutor)</a:t>
            </a:r>
          </a:p>
          <a:p>
            <a:pPr defTabSz="948423">
              <a:defRPr/>
            </a:pPr>
            <a:endParaRPr lang="en-US" dirty="0" smtClean="0"/>
          </a:p>
          <a:p>
            <a:pPr defTabSz="948423">
              <a:defRPr/>
            </a:pPr>
            <a:r>
              <a:rPr lang="en-US" dirty="0" smtClean="0"/>
              <a:t>(Click &amp; allow time for participants to read the 3</a:t>
            </a:r>
            <a:r>
              <a:rPr lang="en-US" baseline="0" dirty="0" smtClean="0"/>
              <a:t> bullet points</a:t>
            </a:r>
            <a:r>
              <a:rPr lang="en-US" dirty="0" smtClean="0"/>
              <a:t>) What role is this? (Rescuer)</a:t>
            </a:r>
          </a:p>
          <a:p>
            <a:pPr defTabSz="94842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25</a:t>
            </a:fld>
            <a:endParaRPr lang="en-US">
              <a:solidFill>
                <a:prstClr val="black"/>
              </a:solidFill>
            </a:endParaRPr>
          </a:p>
        </p:txBody>
      </p:sp>
      <p:sp>
        <p:nvSpPr>
          <p:cNvPr id="5" name="Date Placeholder 4"/>
          <p:cNvSpPr>
            <a:spLocks noGrp="1"/>
          </p:cNvSpPr>
          <p:nvPr>
            <p:ph type="dt" idx="11"/>
          </p:nvPr>
        </p:nvSpPr>
        <p:spPr/>
        <p:txBody>
          <a:bodyPr/>
          <a:lstStyle/>
          <a:p>
            <a:r>
              <a:rPr lang="en-US" smtClean="0"/>
              <a:t>4/13/2018</a:t>
            </a:r>
            <a:endParaRPr lang="en-US"/>
          </a:p>
        </p:txBody>
      </p:sp>
      <p:sp>
        <p:nvSpPr>
          <p:cNvPr id="6" name="Footer Placeholder 5"/>
          <p:cNvSpPr>
            <a:spLocks noGrp="1"/>
          </p:cNvSpPr>
          <p:nvPr>
            <p:ph type="ftr" sz="quarter" idx="12"/>
          </p:nvPr>
        </p:nvSpPr>
        <p:spPr/>
        <p:txBody>
          <a:bodyPr/>
          <a:lstStyle/>
          <a:p>
            <a:r>
              <a:rPr lang="en-US" smtClean="0"/>
              <a:t>Center for Trauma Informed Innovation| Truman Medical Centers</a:t>
            </a:r>
            <a:endParaRPr lang="en-US"/>
          </a:p>
        </p:txBody>
      </p:sp>
      <p:sp>
        <p:nvSpPr>
          <p:cNvPr id="7" name="Header Placeholder 6"/>
          <p:cNvSpPr>
            <a:spLocks noGrp="1"/>
          </p:cNvSpPr>
          <p:nvPr>
            <p:ph type="hdr" sz="quarter" idx="13"/>
          </p:nvPr>
        </p:nvSpPr>
        <p:spPr/>
        <p:txBody>
          <a:bodyPr/>
          <a:lstStyle/>
          <a:p>
            <a:r>
              <a:rPr lang="en-US" smtClean="0"/>
              <a:t>Conflict Management: Escaping the Drama Triangle</a:t>
            </a:r>
            <a:endParaRPr lang="en-US"/>
          </a:p>
        </p:txBody>
      </p:sp>
    </p:spTree>
    <p:extLst>
      <p:ext uri="{BB962C8B-B14F-4D97-AF65-F5344CB8AC3E}">
        <p14:creationId xmlns:p14="http://schemas.microsoft.com/office/powerpoint/2010/main" val="3853920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5120" y="4400550"/>
            <a:ext cx="6664960" cy="4880610"/>
          </a:xfrm>
        </p:spPr>
        <p:txBody>
          <a:bodyPr/>
          <a:lstStyle/>
          <a:p>
            <a:r>
              <a:rPr lang="en-US" dirty="0" smtClean="0"/>
              <a:t>Let</a:t>
            </a:r>
            <a:r>
              <a:rPr lang="en-US" baseline="0" dirty="0" smtClean="0"/>
              <a:t>’s look at some different responses.</a:t>
            </a:r>
          </a:p>
          <a:p>
            <a:r>
              <a:rPr lang="en-US" b="1" baseline="0" dirty="0" smtClean="0"/>
              <a:t>Driver: </a:t>
            </a:r>
            <a:r>
              <a:rPr lang="en-US" dirty="0" smtClean="0"/>
              <a:t>(Click)</a:t>
            </a:r>
            <a:r>
              <a:rPr lang="en-US" baseline="0" dirty="0" smtClean="0"/>
              <a:t> How are these responses different that those coming from the role of victim?</a:t>
            </a:r>
          </a:p>
          <a:p>
            <a:pPr marL="177830" indent="-177830">
              <a:buFont typeface="Arial" panose="020B0604020202020204" pitchFamily="34" charset="0"/>
              <a:buChar char="•"/>
            </a:pPr>
            <a:r>
              <a:rPr lang="en-US" baseline="0" dirty="0" smtClean="0"/>
              <a:t>The person is identifying what they have control over.</a:t>
            </a:r>
          </a:p>
          <a:p>
            <a:pPr marL="177830" indent="-177830">
              <a:buFont typeface="Arial" panose="020B0604020202020204" pitchFamily="34" charset="0"/>
              <a:buChar char="•"/>
            </a:pPr>
            <a:r>
              <a:rPr lang="en-US" baseline="0" dirty="0" smtClean="0"/>
              <a:t>The person is taking charge of their schedule.</a:t>
            </a:r>
          </a:p>
          <a:p>
            <a:pPr marL="177830" indent="-177830">
              <a:buFont typeface="Arial" panose="020B0604020202020204" pitchFamily="34" charset="0"/>
              <a:buChar char="•"/>
            </a:pPr>
            <a:r>
              <a:rPr lang="en-US" baseline="0" dirty="0" smtClean="0"/>
              <a:t>The person is not giving up their power.</a:t>
            </a:r>
          </a:p>
          <a:p>
            <a:r>
              <a:rPr lang="en-US" b="1" baseline="0" dirty="0" smtClean="0"/>
              <a:t>Guide: </a:t>
            </a:r>
            <a:r>
              <a:rPr lang="en-US" dirty="0" smtClean="0"/>
              <a:t>(Click)</a:t>
            </a:r>
            <a:r>
              <a:rPr lang="en-US" baseline="0" dirty="0" smtClean="0"/>
              <a:t> How are these responses different that those coming from the role of persecutor?</a:t>
            </a:r>
          </a:p>
          <a:p>
            <a:pPr marL="177830" indent="-177830">
              <a:buFont typeface="Arial" panose="020B0604020202020204" pitchFamily="34" charset="0"/>
              <a:buChar char="•"/>
            </a:pPr>
            <a:r>
              <a:rPr lang="en-US" baseline="0" dirty="0" smtClean="0"/>
              <a:t>The person is acknowledging their challenge in a responsible way.</a:t>
            </a:r>
          </a:p>
          <a:p>
            <a:pPr marL="177830" indent="-177830">
              <a:buFont typeface="Arial" panose="020B0604020202020204" pitchFamily="34" charset="0"/>
              <a:buChar char="•"/>
            </a:pPr>
            <a:r>
              <a:rPr lang="en-US" baseline="0" dirty="0" smtClean="0"/>
              <a:t>The person is using their power constructively.</a:t>
            </a:r>
          </a:p>
          <a:p>
            <a:pPr marL="177830" indent="-177830">
              <a:buFont typeface="Arial" panose="020B0604020202020204" pitchFamily="34" charset="0"/>
              <a:buChar char="•"/>
            </a:pPr>
            <a:r>
              <a:rPr lang="en-US" baseline="0" dirty="0" smtClean="0"/>
              <a:t>The person is being proactive and thinking about the situation in a creative way.</a:t>
            </a:r>
          </a:p>
          <a:p>
            <a:r>
              <a:rPr lang="en-US" b="1" baseline="0" dirty="0" smtClean="0"/>
              <a:t>Coach: </a:t>
            </a:r>
            <a:r>
              <a:rPr lang="en-US" dirty="0" smtClean="0"/>
              <a:t>(Click)</a:t>
            </a:r>
            <a:r>
              <a:rPr lang="en-US" baseline="0" dirty="0" smtClean="0"/>
              <a:t> How are these responses different that those coming from the role of rescuer?</a:t>
            </a:r>
          </a:p>
          <a:p>
            <a:pPr marL="177830" indent="-177830">
              <a:buFont typeface="Arial" panose="020B0604020202020204" pitchFamily="34" charset="0"/>
              <a:buChar char="•"/>
            </a:pPr>
            <a:r>
              <a:rPr lang="en-US" baseline="0" dirty="0" smtClean="0"/>
              <a:t>The person is acknowledging their desire to fix it and thinking about what others should do.</a:t>
            </a:r>
          </a:p>
          <a:p>
            <a:pPr marL="177830" indent="-177830">
              <a:buFont typeface="Arial" panose="020B0604020202020204" pitchFamily="34" charset="0"/>
              <a:buChar char="•"/>
            </a:pPr>
            <a:r>
              <a:rPr lang="en-US" baseline="0" dirty="0" smtClean="0"/>
              <a:t>The person is asking for help and not playing the martyr.</a:t>
            </a:r>
          </a:p>
          <a:p>
            <a:pPr marL="177830" indent="-177830">
              <a:buFont typeface="Arial" panose="020B0604020202020204" pitchFamily="34" charset="0"/>
              <a:buChar char="•"/>
            </a:pPr>
            <a:r>
              <a:rPr lang="en-US" baseline="0" dirty="0" smtClean="0"/>
              <a:t>The person is setting boundaries and including self-care. </a:t>
            </a:r>
          </a:p>
          <a:p>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26</a:t>
            </a:fld>
            <a:endParaRPr lang="en-US">
              <a:solidFill>
                <a:prstClr val="black"/>
              </a:solidFill>
            </a:endParaRPr>
          </a:p>
        </p:txBody>
      </p:sp>
      <p:sp>
        <p:nvSpPr>
          <p:cNvPr id="5" name="Date Placeholder 4"/>
          <p:cNvSpPr>
            <a:spLocks noGrp="1"/>
          </p:cNvSpPr>
          <p:nvPr>
            <p:ph type="dt" idx="11"/>
          </p:nvPr>
        </p:nvSpPr>
        <p:spPr/>
        <p:txBody>
          <a:bodyPr/>
          <a:lstStyle/>
          <a:p>
            <a:r>
              <a:rPr lang="en-US" smtClean="0"/>
              <a:t>4/13/2018</a:t>
            </a:r>
            <a:endParaRPr lang="en-US"/>
          </a:p>
        </p:txBody>
      </p:sp>
      <p:sp>
        <p:nvSpPr>
          <p:cNvPr id="6" name="Footer Placeholder 5"/>
          <p:cNvSpPr>
            <a:spLocks noGrp="1"/>
          </p:cNvSpPr>
          <p:nvPr>
            <p:ph type="ftr" sz="quarter" idx="12"/>
          </p:nvPr>
        </p:nvSpPr>
        <p:spPr/>
        <p:txBody>
          <a:bodyPr/>
          <a:lstStyle/>
          <a:p>
            <a:r>
              <a:rPr lang="en-US" smtClean="0"/>
              <a:t>Center for Trauma Informed Innovation| Truman Medical Centers</a:t>
            </a:r>
            <a:endParaRPr lang="en-US"/>
          </a:p>
        </p:txBody>
      </p:sp>
      <p:sp>
        <p:nvSpPr>
          <p:cNvPr id="7" name="Header Placeholder 6"/>
          <p:cNvSpPr>
            <a:spLocks noGrp="1"/>
          </p:cNvSpPr>
          <p:nvPr>
            <p:ph type="hdr" sz="quarter" idx="13"/>
          </p:nvPr>
        </p:nvSpPr>
        <p:spPr/>
        <p:txBody>
          <a:bodyPr/>
          <a:lstStyle/>
          <a:p>
            <a:r>
              <a:rPr lang="en-US" smtClean="0"/>
              <a:t>Conflict Management: Escaping the Drama Triangle</a:t>
            </a:r>
            <a:endParaRPr lang="en-US"/>
          </a:p>
        </p:txBody>
      </p:sp>
    </p:spTree>
    <p:extLst>
      <p:ext uri="{BB962C8B-B14F-4D97-AF65-F5344CB8AC3E}">
        <p14:creationId xmlns:p14="http://schemas.microsoft.com/office/powerpoint/2010/main" val="208306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another example. </a:t>
            </a:r>
            <a:r>
              <a:rPr lang="en-US" baseline="0" dirty="0" smtClean="0"/>
              <a:t>Let’s say you are really interested in this training today (don’t tell me if it’s not true!).  Someone comes in late, engages in side conversations, takes a phone call, taps their fingernails on the table.</a:t>
            </a:r>
          </a:p>
          <a:p>
            <a:endParaRPr lang="en-US" baseline="0" dirty="0" smtClean="0"/>
          </a:p>
          <a:p>
            <a:r>
              <a:rPr lang="en-US" baseline="0" dirty="0" smtClean="0"/>
              <a:t>(Click) Which response is this? </a:t>
            </a:r>
          </a:p>
          <a:p>
            <a:pPr marL="177830" indent="-177830">
              <a:buFont typeface="Arial" panose="020B0604020202020204" pitchFamily="34" charset="0"/>
              <a:buChar char="•"/>
            </a:pPr>
            <a:r>
              <a:rPr lang="en-US" baseline="0" dirty="0" smtClean="0"/>
              <a:t>Victim – freeze response, giving up power, seeking rescuer</a:t>
            </a:r>
            <a:endParaRPr lang="en-US" dirty="0" smtClean="0"/>
          </a:p>
          <a:p>
            <a:endParaRPr lang="en-US" baseline="0" dirty="0" smtClean="0"/>
          </a:p>
          <a:p>
            <a:r>
              <a:rPr lang="en-US" baseline="0" dirty="0" smtClean="0"/>
              <a:t>(Click) Which response is this? </a:t>
            </a:r>
          </a:p>
          <a:p>
            <a:pPr marL="177830" indent="-177830">
              <a:buFont typeface="Arial" panose="020B0604020202020204" pitchFamily="34" charset="0"/>
              <a:buChar char="•"/>
            </a:pPr>
            <a:r>
              <a:rPr lang="en-US" baseline="0" dirty="0" smtClean="0"/>
              <a:t>Persecutor – fight response, abusing power</a:t>
            </a:r>
          </a:p>
          <a:p>
            <a:pPr marL="0" indent="0">
              <a:buFont typeface="Arial" panose="020B0604020202020204" pitchFamily="34" charset="0"/>
              <a:buNone/>
            </a:pPr>
            <a:endParaRPr lang="en-US" dirty="0" smtClean="0"/>
          </a:p>
          <a:p>
            <a:r>
              <a:rPr lang="en-US" baseline="0" dirty="0" smtClean="0"/>
              <a:t>(Click) Which response is this? </a:t>
            </a:r>
          </a:p>
          <a:p>
            <a:pPr marL="177830" indent="-177830">
              <a:buFont typeface="Arial" panose="020B0604020202020204" pitchFamily="34" charset="0"/>
              <a:buChar char="•"/>
            </a:pPr>
            <a:r>
              <a:rPr lang="en-US" baseline="0" dirty="0" smtClean="0"/>
              <a:t>Rescuer – flight response, using power to make problem go away</a:t>
            </a:r>
            <a:endParaRPr lang="en-US" dirty="0" smtClean="0"/>
          </a:p>
          <a:p>
            <a:pPr marL="177830" indent="-17783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27</a:t>
            </a:fld>
            <a:endParaRPr lang="en-US">
              <a:solidFill>
                <a:prstClr val="black"/>
              </a:solidFill>
            </a:endParaRPr>
          </a:p>
        </p:txBody>
      </p:sp>
      <p:sp>
        <p:nvSpPr>
          <p:cNvPr id="5" name="Date Placeholder 4"/>
          <p:cNvSpPr>
            <a:spLocks noGrp="1"/>
          </p:cNvSpPr>
          <p:nvPr>
            <p:ph type="dt" idx="11"/>
          </p:nvPr>
        </p:nvSpPr>
        <p:spPr/>
        <p:txBody>
          <a:bodyPr/>
          <a:lstStyle/>
          <a:p>
            <a:r>
              <a:rPr lang="en-US" smtClean="0"/>
              <a:t>4/13/2018</a:t>
            </a:r>
            <a:endParaRPr lang="en-US"/>
          </a:p>
        </p:txBody>
      </p:sp>
      <p:sp>
        <p:nvSpPr>
          <p:cNvPr id="6" name="Footer Placeholder 5"/>
          <p:cNvSpPr>
            <a:spLocks noGrp="1"/>
          </p:cNvSpPr>
          <p:nvPr>
            <p:ph type="ftr" sz="quarter" idx="12"/>
          </p:nvPr>
        </p:nvSpPr>
        <p:spPr/>
        <p:txBody>
          <a:bodyPr/>
          <a:lstStyle/>
          <a:p>
            <a:r>
              <a:rPr lang="en-US" smtClean="0"/>
              <a:t>Center for Trauma Informed Innovation| Truman Medical Centers</a:t>
            </a:r>
            <a:endParaRPr lang="en-US"/>
          </a:p>
        </p:txBody>
      </p:sp>
      <p:sp>
        <p:nvSpPr>
          <p:cNvPr id="7" name="Header Placeholder 6"/>
          <p:cNvSpPr>
            <a:spLocks noGrp="1"/>
          </p:cNvSpPr>
          <p:nvPr>
            <p:ph type="hdr" sz="quarter" idx="13"/>
          </p:nvPr>
        </p:nvSpPr>
        <p:spPr/>
        <p:txBody>
          <a:bodyPr/>
          <a:lstStyle/>
          <a:p>
            <a:r>
              <a:rPr lang="en-US" smtClean="0"/>
              <a:t>Conflict Management: Escaping the Drama Triangle</a:t>
            </a:r>
            <a:endParaRPr lang="en-US"/>
          </a:p>
        </p:txBody>
      </p:sp>
    </p:spTree>
    <p:extLst>
      <p:ext uri="{BB962C8B-B14F-4D97-AF65-F5344CB8AC3E}">
        <p14:creationId xmlns:p14="http://schemas.microsoft.com/office/powerpoint/2010/main" val="548740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r</a:t>
            </a:r>
            <a:r>
              <a:rPr lang="en-US" dirty="0" smtClean="0"/>
              <a:t>esponses OUTSIDE the triangle.  They are</a:t>
            </a:r>
            <a:r>
              <a:rPr lang="en-US" baseline="0" dirty="0" smtClean="0"/>
              <a:t> </a:t>
            </a:r>
            <a:r>
              <a:rPr lang="en-US" dirty="0" smtClean="0"/>
              <a:t>collaborative</a:t>
            </a:r>
            <a:r>
              <a:rPr lang="en-US" baseline="0" dirty="0" smtClean="0"/>
              <a:t> and solution focused, demonstrating that the complex thinking brain is being used.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28</a:t>
            </a:fld>
            <a:endParaRPr lang="en-US">
              <a:solidFill>
                <a:prstClr val="black"/>
              </a:solidFill>
            </a:endParaRPr>
          </a:p>
        </p:txBody>
      </p:sp>
      <p:sp>
        <p:nvSpPr>
          <p:cNvPr id="5" name="Date Placeholder 4"/>
          <p:cNvSpPr>
            <a:spLocks noGrp="1"/>
          </p:cNvSpPr>
          <p:nvPr>
            <p:ph type="dt" idx="11"/>
          </p:nvPr>
        </p:nvSpPr>
        <p:spPr/>
        <p:txBody>
          <a:bodyPr/>
          <a:lstStyle/>
          <a:p>
            <a:r>
              <a:rPr lang="en-US" smtClean="0"/>
              <a:t>4/13/2018</a:t>
            </a:r>
            <a:endParaRPr lang="en-US"/>
          </a:p>
        </p:txBody>
      </p:sp>
      <p:sp>
        <p:nvSpPr>
          <p:cNvPr id="6" name="Footer Placeholder 5"/>
          <p:cNvSpPr>
            <a:spLocks noGrp="1"/>
          </p:cNvSpPr>
          <p:nvPr>
            <p:ph type="ftr" sz="quarter" idx="12"/>
          </p:nvPr>
        </p:nvSpPr>
        <p:spPr/>
        <p:txBody>
          <a:bodyPr/>
          <a:lstStyle/>
          <a:p>
            <a:r>
              <a:rPr lang="en-US" smtClean="0"/>
              <a:t>Center for Trauma Informed Innovation| Truman Medical Centers</a:t>
            </a:r>
            <a:endParaRPr lang="en-US"/>
          </a:p>
        </p:txBody>
      </p:sp>
      <p:sp>
        <p:nvSpPr>
          <p:cNvPr id="7" name="Header Placeholder 6"/>
          <p:cNvSpPr>
            <a:spLocks noGrp="1"/>
          </p:cNvSpPr>
          <p:nvPr>
            <p:ph type="hdr" sz="quarter" idx="13"/>
          </p:nvPr>
        </p:nvSpPr>
        <p:spPr/>
        <p:txBody>
          <a:bodyPr/>
          <a:lstStyle/>
          <a:p>
            <a:r>
              <a:rPr lang="en-US" smtClean="0"/>
              <a:t>Conflict Management: Escaping the Drama Triangle</a:t>
            </a:r>
            <a:endParaRPr lang="en-US"/>
          </a:p>
        </p:txBody>
      </p:sp>
    </p:spTree>
    <p:extLst>
      <p:ext uri="{BB962C8B-B14F-4D97-AF65-F5344CB8AC3E}">
        <p14:creationId xmlns:p14="http://schemas.microsoft.com/office/powerpoint/2010/main" val="30649523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Identifying when we are in</a:t>
            </a:r>
            <a:r>
              <a:rPr lang="en-US" baseline="0" dirty="0" smtClean="0"/>
              <a:t> the triangle is very helpful in avoiding drama.  We can also use the triangle to help others.  Let’s look at Removed again.</a:t>
            </a:r>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29</a:t>
            </a:fld>
            <a:endParaRPr lang="en-US">
              <a:solidFill>
                <a:prstClr val="black"/>
              </a:solidFill>
            </a:endParaRPr>
          </a:p>
        </p:txBody>
      </p:sp>
      <p:sp>
        <p:nvSpPr>
          <p:cNvPr id="5" name="Date Placeholder 4"/>
          <p:cNvSpPr>
            <a:spLocks noGrp="1"/>
          </p:cNvSpPr>
          <p:nvPr>
            <p:ph type="dt" idx="11"/>
          </p:nvPr>
        </p:nvSpPr>
        <p:spPr/>
        <p:txBody>
          <a:bodyPr/>
          <a:lstStyle/>
          <a:p>
            <a:r>
              <a:rPr lang="en-US" smtClean="0"/>
              <a:t>11/21/2017</a:t>
            </a:r>
            <a:endParaRPr lang="en-US"/>
          </a:p>
        </p:txBody>
      </p:sp>
      <p:sp>
        <p:nvSpPr>
          <p:cNvPr id="6" name="Footer Placeholder 5"/>
          <p:cNvSpPr>
            <a:spLocks noGrp="1"/>
          </p:cNvSpPr>
          <p:nvPr>
            <p:ph type="ftr" sz="quarter" idx="12"/>
          </p:nvPr>
        </p:nvSpPr>
        <p:spPr/>
        <p:txBody>
          <a:bodyPr/>
          <a:lstStyle/>
          <a:p>
            <a:r>
              <a:rPr lang="en-US" smtClean="0"/>
              <a:t>Center for Trauma Informed Innovation</a:t>
            </a:r>
            <a:endParaRPr lang="en-US"/>
          </a:p>
        </p:txBody>
      </p:sp>
      <p:sp>
        <p:nvSpPr>
          <p:cNvPr id="7" name="Header Placeholder 6"/>
          <p:cNvSpPr>
            <a:spLocks noGrp="1"/>
          </p:cNvSpPr>
          <p:nvPr>
            <p:ph type="hdr" sz="quarter" idx="13"/>
          </p:nvPr>
        </p:nvSpPr>
        <p:spPr/>
        <p:txBody>
          <a:bodyPr/>
          <a:lstStyle/>
          <a:p>
            <a:r>
              <a:rPr lang="en-US" smtClean="0"/>
              <a:t>Workshop Facilitator Training: Trauma Informed Care</a:t>
            </a:r>
            <a:endParaRPr lang="en-US"/>
          </a:p>
        </p:txBody>
      </p:sp>
    </p:spTree>
    <p:extLst>
      <p:ext uri="{BB962C8B-B14F-4D97-AF65-F5344CB8AC3E}">
        <p14:creationId xmlns:p14="http://schemas.microsoft.com/office/powerpoint/2010/main" val="2322993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Historical trauma can be experienced by “anyone living in families at one time marked by severe levels of trauma, poverty, dislocation, war, etc. and who are still suffering as a result.” (Cutler, </a:t>
            </a:r>
            <a:r>
              <a:rPr lang="en-US" sz="1200" dirty="0" err="1" smtClean="0"/>
              <a:t>n.d.</a:t>
            </a:r>
            <a:r>
              <a:rPr lang="en-US" sz="1200" dirty="0" smtClean="0"/>
              <a:t>)</a:t>
            </a:r>
            <a:br>
              <a:rPr lang="en-US" sz="1200" dirty="0" smtClean="0"/>
            </a:b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3</a:t>
            </a:fld>
            <a:endParaRPr lang="en-US" dirty="0"/>
          </a:p>
        </p:txBody>
      </p:sp>
    </p:spTree>
    <p:extLst>
      <p:ext uri="{BB962C8B-B14F-4D97-AF65-F5344CB8AC3E}">
        <p14:creationId xmlns:p14="http://schemas.microsoft.com/office/powerpoint/2010/main" val="3731485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400" y="4560570"/>
            <a:ext cx="6664960" cy="4720590"/>
          </a:xfrm>
        </p:spPr>
        <p:txBody>
          <a:bodyPr/>
          <a:lstStyle/>
          <a:p>
            <a:r>
              <a:rPr lang="en-US" dirty="0" smtClean="0"/>
              <a:t>The triangle can get very messy.  Any one person may play various roles.</a:t>
            </a:r>
          </a:p>
          <a:p>
            <a:endParaRPr lang="en-US" dirty="0" smtClean="0"/>
          </a:p>
          <a:p>
            <a:r>
              <a:rPr lang="en-US" dirty="0" smtClean="0"/>
              <a:t>If we were going to diagram this, what role did</a:t>
            </a:r>
            <a:r>
              <a:rPr lang="en-US" baseline="0" dirty="0" smtClean="0"/>
              <a:t> Mom play?</a:t>
            </a:r>
          </a:p>
          <a:p>
            <a:pPr marL="177830" indent="-177830">
              <a:buFont typeface="Arial" panose="020B0604020202020204" pitchFamily="34" charset="0"/>
              <a:buChar char="•"/>
            </a:pPr>
            <a:r>
              <a:rPr lang="en-US" baseline="0" dirty="0" smtClean="0"/>
              <a:t>Victim –</a:t>
            </a:r>
          </a:p>
          <a:p>
            <a:pPr marL="177830" indent="-177830">
              <a:buFont typeface="Arial" panose="020B0604020202020204" pitchFamily="34" charset="0"/>
              <a:buChar char="•"/>
            </a:pPr>
            <a:r>
              <a:rPr lang="en-US" baseline="0" dirty="0" smtClean="0"/>
              <a:t>Persecutor –</a:t>
            </a:r>
          </a:p>
          <a:p>
            <a:pPr marL="177830" indent="-177830">
              <a:buFont typeface="Arial" panose="020B0604020202020204" pitchFamily="34" charset="0"/>
              <a:buChar char="•"/>
            </a:pPr>
            <a:r>
              <a:rPr lang="en-US" baseline="0" dirty="0" smtClean="0"/>
              <a:t>Rescuer – </a:t>
            </a:r>
          </a:p>
          <a:p>
            <a:pPr marL="0" indent="0">
              <a:buFont typeface="Arial" panose="020B0604020202020204" pitchFamily="34" charset="0"/>
              <a:buNone/>
            </a:pPr>
            <a:endParaRPr lang="en-US" baseline="0" dirty="0" smtClean="0"/>
          </a:p>
          <a:p>
            <a:r>
              <a:rPr lang="en-US" baseline="0" dirty="0" smtClean="0"/>
              <a:t>What role did Zoe play?</a:t>
            </a:r>
          </a:p>
          <a:p>
            <a:pPr marL="177830" indent="-177830">
              <a:buFont typeface="Arial" panose="020B0604020202020204" pitchFamily="34" charset="0"/>
              <a:buChar char="•"/>
            </a:pPr>
            <a:r>
              <a:rPr lang="en-US" baseline="0" dirty="0" smtClean="0"/>
              <a:t>Victim –</a:t>
            </a:r>
          </a:p>
          <a:p>
            <a:pPr marL="177830" indent="-177830">
              <a:buFont typeface="Arial" panose="020B0604020202020204" pitchFamily="34" charset="0"/>
              <a:buChar char="•"/>
            </a:pPr>
            <a:r>
              <a:rPr lang="en-US" baseline="0" dirty="0" smtClean="0"/>
              <a:t>Persecutor –</a:t>
            </a:r>
          </a:p>
          <a:p>
            <a:pPr marL="177830" indent="-177830">
              <a:buFont typeface="Arial" panose="020B0604020202020204" pitchFamily="34" charset="0"/>
              <a:buChar char="•"/>
            </a:pPr>
            <a:r>
              <a:rPr lang="en-US" baseline="0" dirty="0" smtClean="0"/>
              <a:t>Rescuer – </a:t>
            </a:r>
          </a:p>
          <a:p>
            <a:pPr marL="0" indent="0">
              <a:buFont typeface="Arial" panose="020B0604020202020204" pitchFamily="34" charset="0"/>
              <a:buNone/>
            </a:pPr>
            <a:endParaRPr lang="en-US" baseline="0" dirty="0" smtClean="0"/>
          </a:p>
          <a:p>
            <a:r>
              <a:rPr lang="en-US" baseline="0" dirty="0" smtClean="0"/>
              <a:t>What role did foster mom play?</a:t>
            </a:r>
          </a:p>
          <a:p>
            <a:pPr marL="177830" indent="-177830">
              <a:buFont typeface="Arial" panose="020B0604020202020204" pitchFamily="34" charset="0"/>
              <a:buChar char="•"/>
            </a:pPr>
            <a:r>
              <a:rPr lang="en-US" baseline="0" dirty="0" smtClean="0"/>
              <a:t>Victim – </a:t>
            </a:r>
          </a:p>
          <a:p>
            <a:pPr marL="177830" indent="-177830">
              <a:buFont typeface="Arial" panose="020B0604020202020204" pitchFamily="34" charset="0"/>
              <a:buChar char="•"/>
            </a:pPr>
            <a:r>
              <a:rPr lang="en-US" baseline="0" dirty="0" smtClean="0"/>
              <a:t>Persecutor –</a:t>
            </a:r>
          </a:p>
          <a:p>
            <a:pPr marL="177830" indent="-177830">
              <a:buFont typeface="Arial" panose="020B0604020202020204" pitchFamily="34" charset="0"/>
              <a:buChar char="•"/>
            </a:pPr>
            <a:r>
              <a:rPr lang="en-US" baseline="0" dirty="0" smtClean="0"/>
              <a:t>Rescuer – </a:t>
            </a:r>
          </a:p>
          <a:p>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30</a:t>
            </a:fld>
            <a:endParaRPr lang="en-US">
              <a:solidFill>
                <a:prstClr val="black"/>
              </a:solidFill>
            </a:endParaRPr>
          </a:p>
        </p:txBody>
      </p:sp>
      <p:sp>
        <p:nvSpPr>
          <p:cNvPr id="5" name="Date Placeholder 4"/>
          <p:cNvSpPr>
            <a:spLocks noGrp="1"/>
          </p:cNvSpPr>
          <p:nvPr>
            <p:ph type="dt" idx="11"/>
          </p:nvPr>
        </p:nvSpPr>
        <p:spPr/>
        <p:txBody>
          <a:bodyPr/>
          <a:lstStyle/>
          <a:p>
            <a:r>
              <a:rPr lang="en-US" smtClean="0"/>
              <a:t>11/21/2017</a:t>
            </a:r>
            <a:endParaRPr lang="en-US"/>
          </a:p>
        </p:txBody>
      </p:sp>
      <p:sp>
        <p:nvSpPr>
          <p:cNvPr id="6" name="Footer Placeholder 5"/>
          <p:cNvSpPr>
            <a:spLocks noGrp="1"/>
          </p:cNvSpPr>
          <p:nvPr>
            <p:ph type="ftr" sz="quarter" idx="12"/>
          </p:nvPr>
        </p:nvSpPr>
        <p:spPr/>
        <p:txBody>
          <a:bodyPr/>
          <a:lstStyle/>
          <a:p>
            <a:r>
              <a:rPr lang="en-US" smtClean="0"/>
              <a:t>Center for Trauma Informed Innovation</a:t>
            </a:r>
            <a:endParaRPr lang="en-US"/>
          </a:p>
        </p:txBody>
      </p:sp>
      <p:sp>
        <p:nvSpPr>
          <p:cNvPr id="7" name="Header Placeholder 6"/>
          <p:cNvSpPr>
            <a:spLocks noGrp="1"/>
          </p:cNvSpPr>
          <p:nvPr>
            <p:ph type="hdr" sz="quarter" idx="13"/>
          </p:nvPr>
        </p:nvSpPr>
        <p:spPr/>
        <p:txBody>
          <a:bodyPr/>
          <a:lstStyle/>
          <a:p>
            <a:r>
              <a:rPr lang="en-US" smtClean="0"/>
              <a:t>Workshop Facilitator Training: Trauma Informed Care</a:t>
            </a:r>
            <a:endParaRPr lang="en-US"/>
          </a:p>
        </p:txBody>
      </p:sp>
    </p:spTree>
    <p:extLst>
      <p:ext uri="{BB962C8B-B14F-4D97-AF65-F5344CB8AC3E}">
        <p14:creationId xmlns:p14="http://schemas.microsoft.com/office/powerpoint/2010/main" val="2975286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Brainstorming solutions can come from identifying</a:t>
            </a:r>
            <a:r>
              <a:rPr lang="en-US" baseline="0" dirty="0" smtClean="0"/>
              <a:t> responses outside the triangle.</a:t>
            </a:r>
          </a:p>
          <a:p>
            <a:endParaRPr lang="en-US" baseline="0" dirty="0" smtClean="0"/>
          </a:p>
          <a:p>
            <a:r>
              <a:rPr lang="en-US" baseline="0" dirty="0" smtClean="0"/>
              <a:t>Here are some thoughts and questions that each role could consider before responding.</a:t>
            </a:r>
            <a:endParaRPr lang="en-US" dirty="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31</a:t>
            </a:fld>
            <a:endParaRPr lang="en-US">
              <a:solidFill>
                <a:prstClr val="black"/>
              </a:solidFill>
            </a:endParaRPr>
          </a:p>
        </p:txBody>
      </p:sp>
      <p:sp>
        <p:nvSpPr>
          <p:cNvPr id="5" name="Date Placeholder 4"/>
          <p:cNvSpPr>
            <a:spLocks noGrp="1"/>
          </p:cNvSpPr>
          <p:nvPr>
            <p:ph type="dt" idx="11"/>
          </p:nvPr>
        </p:nvSpPr>
        <p:spPr/>
        <p:txBody>
          <a:bodyPr/>
          <a:lstStyle/>
          <a:p>
            <a:r>
              <a:rPr lang="en-US" smtClean="0"/>
              <a:t>11/21/2017</a:t>
            </a:r>
            <a:endParaRPr lang="en-US"/>
          </a:p>
        </p:txBody>
      </p:sp>
      <p:sp>
        <p:nvSpPr>
          <p:cNvPr id="6" name="Footer Placeholder 5"/>
          <p:cNvSpPr>
            <a:spLocks noGrp="1"/>
          </p:cNvSpPr>
          <p:nvPr>
            <p:ph type="ftr" sz="quarter" idx="12"/>
          </p:nvPr>
        </p:nvSpPr>
        <p:spPr/>
        <p:txBody>
          <a:bodyPr/>
          <a:lstStyle/>
          <a:p>
            <a:r>
              <a:rPr lang="en-US" smtClean="0"/>
              <a:t>Center for Trauma Informed Innovation</a:t>
            </a:r>
            <a:endParaRPr lang="en-US"/>
          </a:p>
        </p:txBody>
      </p:sp>
      <p:sp>
        <p:nvSpPr>
          <p:cNvPr id="7" name="Header Placeholder 6"/>
          <p:cNvSpPr>
            <a:spLocks noGrp="1"/>
          </p:cNvSpPr>
          <p:nvPr>
            <p:ph type="hdr" sz="quarter" idx="13"/>
          </p:nvPr>
        </p:nvSpPr>
        <p:spPr/>
        <p:txBody>
          <a:bodyPr/>
          <a:lstStyle/>
          <a:p>
            <a:r>
              <a:rPr lang="en-US" smtClean="0"/>
              <a:t>Workshop Facilitator Training: Trauma Informed Care</a:t>
            </a:r>
            <a:endParaRPr lang="en-US"/>
          </a:p>
        </p:txBody>
      </p:sp>
    </p:spTree>
    <p:extLst>
      <p:ext uri="{BB962C8B-B14F-4D97-AF65-F5344CB8AC3E}">
        <p14:creationId xmlns:p14="http://schemas.microsoft.com/office/powerpoint/2010/main" val="2161378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process takes </a:t>
            </a:r>
            <a:r>
              <a:rPr lang="en-US" dirty="0" smtClean="0"/>
              <a:t>time and practice. Take good care of yourself as you learn these new</a:t>
            </a:r>
            <a:r>
              <a:rPr lang="en-US" baseline="0" dirty="0" smtClean="0"/>
              <a:t> skills. </a:t>
            </a:r>
            <a:r>
              <a:rPr lang="en-US" dirty="0" smtClean="0"/>
              <a:t>It is important to</a:t>
            </a:r>
            <a:r>
              <a:rPr lang="en-US" baseline="0" dirty="0" smtClean="0"/>
              <a:t> seek accountability, as well as to celebrate your successes. </a:t>
            </a:r>
            <a:endParaRPr lang="en-US" dirty="0" smtClean="0"/>
          </a:p>
          <a:p>
            <a:endParaRPr lang="en-US" dirty="0" smtClean="0"/>
          </a:p>
          <a:p>
            <a:r>
              <a:rPr lang="en-US" dirty="0" smtClean="0"/>
              <a:t>Plug</a:t>
            </a:r>
            <a:r>
              <a:rPr lang="en-US" baseline="0" dirty="0" smtClean="0"/>
              <a:t> other trainings for more information/practices. </a:t>
            </a:r>
            <a:endParaRPr lang="en-US" dirty="0" smtClean="0"/>
          </a:p>
        </p:txBody>
      </p:sp>
      <p:sp>
        <p:nvSpPr>
          <p:cNvPr id="4" name="Slide Number Placeholder 3"/>
          <p:cNvSpPr>
            <a:spLocks noGrp="1"/>
          </p:cNvSpPr>
          <p:nvPr>
            <p:ph type="sldNum" sz="quarter" idx="10"/>
          </p:nvPr>
        </p:nvSpPr>
        <p:spPr/>
        <p:txBody>
          <a:bodyPr/>
          <a:lstStyle/>
          <a:p>
            <a:fld id="{217B39DA-7D8B-43E7-A961-F3025E945834}" type="slidenum">
              <a:rPr lang="en-US" smtClean="0">
                <a:solidFill>
                  <a:prstClr val="black"/>
                </a:solidFill>
              </a:rPr>
              <a:pPr/>
              <a:t>32</a:t>
            </a:fld>
            <a:endParaRPr lang="en-US">
              <a:solidFill>
                <a:prstClr val="black"/>
              </a:solidFill>
            </a:endParaRPr>
          </a:p>
        </p:txBody>
      </p:sp>
      <p:sp>
        <p:nvSpPr>
          <p:cNvPr id="5" name="Date Placeholder 4"/>
          <p:cNvSpPr>
            <a:spLocks noGrp="1"/>
          </p:cNvSpPr>
          <p:nvPr>
            <p:ph type="dt" idx="11"/>
          </p:nvPr>
        </p:nvSpPr>
        <p:spPr/>
        <p:txBody>
          <a:bodyPr/>
          <a:lstStyle/>
          <a:p>
            <a:r>
              <a:rPr lang="en-US" smtClean="0"/>
              <a:t>11/21/2017</a:t>
            </a:r>
            <a:endParaRPr lang="en-US"/>
          </a:p>
        </p:txBody>
      </p:sp>
      <p:sp>
        <p:nvSpPr>
          <p:cNvPr id="6" name="Footer Placeholder 5"/>
          <p:cNvSpPr>
            <a:spLocks noGrp="1"/>
          </p:cNvSpPr>
          <p:nvPr>
            <p:ph type="ftr" sz="quarter" idx="12"/>
          </p:nvPr>
        </p:nvSpPr>
        <p:spPr/>
        <p:txBody>
          <a:bodyPr/>
          <a:lstStyle/>
          <a:p>
            <a:r>
              <a:rPr lang="en-US" smtClean="0"/>
              <a:t>Center for Trauma Informed Innovation</a:t>
            </a:r>
            <a:endParaRPr lang="en-US"/>
          </a:p>
        </p:txBody>
      </p:sp>
      <p:sp>
        <p:nvSpPr>
          <p:cNvPr id="7" name="Header Placeholder 6"/>
          <p:cNvSpPr>
            <a:spLocks noGrp="1"/>
          </p:cNvSpPr>
          <p:nvPr>
            <p:ph type="hdr" sz="quarter" idx="13"/>
          </p:nvPr>
        </p:nvSpPr>
        <p:spPr/>
        <p:txBody>
          <a:bodyPr/>
          <a:lstStyle/>
          <a:p>
            <a:r>
              <a:rPr lang="en-US" smtClean="0"/>
              <a:t>Workshop Facilitator Training: Trauma Informed Care</a:t>
            </a:r>
            <a:endParaRPr lang="en-US"/>
          </a:p>
        </p:txBody>
      </p:sp>
    </p:spTree>
    <p:extLst>
      <p:ext uri="{BB962C8B-B14F-4D97-AF65-F5344CB8AC3E}">
        <p14:creationId xmlns:p14="http://schemas.microsoft.com/office/powerpoint/2010/main" val="2893164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33</a:t>
            </a:fld>
            <a:endParaRPr lang="en-US" dirty="0"/>
          </a:p>
        </p:txBody>
      </p:sp>
    </p:spTree>
    <p:extLst>
      <p:ext uri="{BB962C8B-B14F-4D97-AF65-F5344CB8AC3E}">
        <p14:creationId xmlns:p14="http://schemas.microsoft.com/office/powerpoint/2010/main" val="4287875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Take </a:t>
            </a:r>
            <a:r>
              <a:rPr lang="en-US" sz="1600" dirty="0"/>
              <a:t>about 2 minutes for each question</a:t>
            </a:r>
          </a:p>
          <a:p>
            <a:r>
              <a:rPr lang="en-US" sz="1600" dirty="0"/>
              <a:t>After self-reflection time, partner up and share anything that came up that you are comfortable sharing.</a:t>
            </a:r>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34</a:t>
            </a:fld>
            <a:endParaRPr lang="en-US" dirty="0"/>
          </a:p>
        </p:txBody>
      </p:sp>
      <p:sp>
        <p:nvSpPr>
          <p:cNvPr id="5" name="Date Placeholder 4"/>
          <p:cNvSpPr>
            <a:spLocks noGrp="1"/>
          </p:cNvSpPr>
          <p:nvPr>
            <p:ph type="dt" idx="11"/>
          </p:nvPr>
        </p:nvSpPr>
        <p:spPr/>
        <p:txBody>
          <a:bodyPr/>
          <a:lstStyle/>
          <a:p>
            <a:pPr>
              <a:defRPr/>
            </a:pPr>
            <a:r>
              <a:rPr lang="en-US" smtClean="0"/>
              <a:t>4/13/2018</a:t>
            </a:r>
            <a:endParaRPr lang="en-US" dirty="0"/>
          </a:p>
        </p:txBody>
      </p:sp>
      <p:sp>
        <p:nvSpPr>
          <p:cNvPr id="6" name="Footer Placeholder 5"/>
          <p:cNvSpPr>
            <a:spLocks noGrp="1"/>
          </p:cNvSpPr>
          <p:nvPr>
            <p:ph type="ftr" sz="quarter" idx="12"/>
          </p:nvPr>
        </p:nvSpPr>
        <p:spPr/>
        <p:txBody>
          <a:bodyPr/>
          <a:lstStyle/>
          <a:p>
            <a:pPr>
              <a:defRPr/>
            </a:pPr>
            <a:r>
              <a:rPr lang="en-US" smtClean="0"/>
              <a:t>Center for Trauma Informed Innovation Truman Medical Centers</a:t>
            </a:r>
            <a:endParaRPr lang="en-US" dirty="0"/>
          </a:p>
        </p:txBody>
      </p:sp>
      <p:sp>
        <p:nvSpPr>
          <p:cNvPr id="7" name="Header Placeholder 6"/>
          <p:cNvSpPr>
            <a:spLocks noGrp="1"/>
          </p:cNvSpPr>
          <p:nvPr>
            <p:ph type="hdr" sz="quarter" idx="13"/>
          </p:nvPr>
        </p:nvSpPr>
        <p:spPr/>
        <p:txBody>
          <a:bodyPr/>
          <a:lstStyle/>
          <a:p>
            <a:pPr>
              <a:defRPr/>
            </a:pPr>
            <a:r>
              <a:rPr lang="en-US" smtClean="0"/>
              <a:t>KU Social Work Day: Conflict Management</a:t>
            </a:r>
            <a:endParaRPr lang="en-US" dirty="0"/>
          </a:p>
        </p:txBody>
      </p:sp>
    </p:spTree>
    <p:extLst>
      <p:ext uri="{BB962C8B-B14F-4D97-AF65-F5344CB8AC3E}">
        <p14:creationId xmlns:p14="http://schemas.microsoft.com/office/powerpoint/2010/main" val="2153800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The </a:t>
            </a:r>
            <a:r>
              <a:rPr lang="en-US" sz="1600" dirty="0"/>
              <a:t>conflict situation can be with a coworker, client, family member, etc. </a:t>
            </a:r>
          </a:p>
          <a:p>
            <a:endParaRPr lang="en-US" sz="1600" dirty="0"/>
          </a:p>
          <a:p>
            <a:r>
              <a:rPr lang="en-US" sz="1600" dirty="0"/>
              <a:t>Take 10 minutes to do this exercise. If time, partner up to share anything they would like to or ask for feedback. </a:t>
            </a:r>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35</a:t>
            </a:fld>
            <a:endParaRPr lang="en-US" dirty="0"/>
          </a:p>
        </p:txBody>
      </p:sp>
      <p:sp>
        <p:nvSpPr>
          <p:cNvPr id="5" name="Date Placeholder 4"/>
          <p:cNvSpPr>
            <a:spLocks noGrp="1"/>
          </p:cNvSpPr>
          <p:nvPr>
            <p:ph type="dt" idx="11"/>
          </p:nvPr>
        </p:nvSpPr>
        <p:spPr/>
        <p:txBody>
          <a:bodyPr/>
          <a:lstStyle/>
          <a:p>
            <a:pPr>
              <a:defRPr/>
            </a:pPr>
            <a:r>
              <a:rPr lang="en-US" smtClean="0"/>
              <a:t>4/13/2018</a:t>
            </a:r>
            <a:endParaRPr lang="en-US" dirty="0"/>
          </a:p>
        </p:txBody>
      </p:sp>
      <p:sp>
        <p:nvSpPr>
          <p:cNvPr id="6" name="Footer Placeholder 5"/>
          <p:cNvSpPr>
            <a:spLocks noGrp="1"/>
          </p:cNvSpPr>
          <p:nvPr>
            <p:ph type="ftr" sz="quarter" idx="12"/>
          </p:nvPr>
        </p:nvSpPr>
        <p:spPr/>
        <p:txBody>
          <a:bodyPr/>
          <a:lstStyle/>
          <a:p>
            <a:pPr>
              <a:defRPr/>
            </a:pPr>
            <a:r>
              <a:rPr lang="en-US" smtClean="0"/>
              <a:t>Center for Trauma Informed Innovation Truman Medical Centers</a:t>
            </a:r>
            <a:endParaRPr lang="en-US" dirty="0"/>
          </a:p>
        </p:txBody>
      </p:sp>
      <p:sp>
        <p:nvSpPr>
          <p:cNvPr id="7" name="Header Placeholder 6"/>
          <p:cNvSpPr>
            <a:spLocks noGrp="1"/>
          </p:cNvSpPr>
          <p:nvPr>
            <p:ph type="hdr" sz="quarter" idx="13"/>
          </p:nvPr>
        </p:nvSpPr>
        <p:spPr/>
        <p:txBody>
          <a:bodyPr/>
          <a:lstStyle/>
          <a:p>
            <a:pPr>
              <a:defRPr/>
            </a:pPr>
            <a:r>
              <a:rPr lang="en-US" smtClean="0"/>
              <a:t>KU Social Work Day: Conflict Management</a:t>
            </a:r>
            <a:endParaRPr lang="en-US" dirty="0"/>
          </a:p>
        </p:txBody>
      </p:sp>
    </p:spTree>
    <p:extLst>
      <p:ext uri="{BB962C8B-B14F-4D97-AF65-F5344CB8AC3E}">
        <p14:creationId xmlns:p14="http://schemas.microsoft.com/office/powerpoint/2010/main" val="2153800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36</a:t>
            </a:fld>
            <a:endParaRPr lang="en-US" dirty="0"/>
          </a:p>
        </p:txBody>
      </p:sp>
    </p:spTree>
    <p:extLst>
      <p:ext uri="{BB962C8B-B14F-4D97-AF65-F5344CB8AC3E}">
        <p14:creationId xmlns:p14="http://schemas.microsoft.com/office/powerpoint/2010/main" val="223026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initial phase, the dominant culture perpetrates mass trauma on a population in the form of colonialism, slavery, war, or genocide. </a:t>
            </a:r>
          </a:p>
          <a:p>
            <a:endParaRPr lang="en-US" dirty="0" smtClean="0"/>
          </a:p>
          <a:p>
            <a:r>
              <a:rPr lang="en-US" dirty="0" smtClean="0"/>
              <a:t>In the second phase</a:t>
            </a:r>
            <a:r>
              <a:rPr lang="en-US" baseline="0" dirty="0" smtClean="0"/>
              <a:t> the affected population shows physical and psychological symptoms in response to the trauma. </a:t>
            </a:r>
          </a:p>
          <a:p>
            <a:endParaRPr lang="en-US" baseline="0" dirty="0" smtClean="0"/>
          </a:p>
          <a:p>
            <a:r>
              <a:rPr lang="en-US" baseline="0" dirty="0" smtClean="0"/>
              <a:t>In the final phase, the initial population passes these responses to trauma to subsequent generations, who in turn display similar symptoms EVEN THOUGH THEY DID NOT EXPERIENCE THE TRAUMA</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From: Trauma May be Woven Into DNA of Native Americans, by Mary Annette </a:t>
            </a:r>
            <a:r>
              <a:rPr lang="en-US" sz="1200" dirty="0" err="1" smtClean="0"/>
              <a:t>Pember</a:t>
            </a:r>
            <a:r>
              <a:rPr lang="en-US" sz="1200" dirty="0" smtClean="0"/>
              <a:t>  05/28/15</a:t>
            </a:r>
          </a:p>
          <a:p>
            <a:endParaRPr lang="en-US" baseline="0" dirty="0" smtClean="0"/>
          </a:p>
          <a:p>
            <a:endParaRPr lang="en-US" baseline="0" dirty="0" smtClean="0"/>
          </a:p>
          <a:p>
            <a:r>
              <a:rPr lang="en-US" baseline="0" dirty="0" smtClean="0"/>
              <a:t>“Recent developments in the fields of cellular biology, neurobiology, epigenetics, and developmental psychology underscore the importance of exploring at least three generations of family history in order to understand the mechanism behind patterns of trauma and suffering that repeat.” Mark </a:t>
            </a:r>
            <a:r>
              <a:rPr lang="en-US" baseline="0" dirty="0" err="1" smtClean="0"/>
              <a:t>Wolynn</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4</a:t>
            </a:fld>
            <a:endParaRPr lang="en-US" dirty="0"/>
          </a:p>
        </p:txBody>
      </p:sp>
    </p:spTree>
    <p:extLst>
      <p:ext uri="{BB962C8B-B14F-4D97-AF65-F5344CB8AC3E}">
        <p14:creationId xmlns:p14="http://schemas.microsoft.com/office/powerpoint/2010/main" val="405356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5</a:t>
            </a:fld>
            <a:endParaRPr lang="en-US" dirty="0"/>
          </a:p>
        </p:txBody>
      </p:sp>
    </p:spTree>
    <p:extLst>
      <p:ext uri="{BB962C8B-B14F-4D97-AF65-F5344CB8AC3E}">
        <p14:creationId xmlns:p14="http://schemas.microsoft.com/office/powerpoint/2010/main" val="223122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6</a:t>
            </a:fld>
            <a:endParaRPr lang="en-US" dirty="0"/>
          </a:p>
        </p:txBody>
      </p:sp>
    </p:spTree>
    <p:extLst>
      <p:ext uri="{BB962C8B-B14F-4D97-AF65-F5344CB8AC3E}">
        <p14:creationId xmlns:p14="http://schemas.microsoft.com/office/powerpoint/2010/main" val="350150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295275"/>
            <a:ext cx="4645025" cy="3484563"/>
          </a:xfrm>
        </p:spPr>
      </p:sp>
      <p:sp>
        <p:nvSpPr>
          <p:cNvPr id="3" name="Notes Placeholder 2"/>
          <p:cNvSpPr>
            <a:spLocks noGrp="1"/>
          </p:cNvSpPr>
          <p:nvPr>
            <p:ph type="body" idx="1"/>
          </p:nvPr>
        </p:nvSpPr>
        <p:spPr>
          <a:xfrm>
            <a:off x="0" y="3762828"/>
            <a:ext cx="6937375" cy="5090886"/>
          </a:xfrm>
        </p:spPr>
        <p:txBody>
          <a:bodyPr>
            <a:noAutofit/>
          </a:bodyPr>
          <a:lstStyle/>
          <a:p>
            <a:pPr>
              <a:spcBef>
                <a:spcPts val="0"/>
              </a:spcBef>
            </a:pPr>
            <a:r>
              <a:rPr lang="en-US" sz="1500" dirty="0" smtClean="0"/>
              <a:t>We </a:t>
            </a:r>
            <a:r>
              <a:rPr lang="en-US" sz="1500" dirty="0"/>
              <a:t>are beings of experience and nostalgia. So when we are faced with something, we often react (or respond) based on the strength of those pathways. </a:t>
            </a:r>
          </a:p>
          <a:p>
            <a:pPr>
              <a:spcBef>
                <a:spcPts val="0"/>
              </a:spcBef>
            </a:pPr>
            <a:endParaRPr lang="en-US" sz="1500" dirty="0"/>
          </a:p>
          <a:p>
            <a:pPr>
              <a:spcBef>
                <a:spcPts val="0"/>
              </a:spcBef>
            </a:pPr>
            <a:r>
              <a:rPr lang="en-US" sz="1500" dirty="0"/>
              <a:t>From the Conscious Discipline Brain State Model:</a:t>
            </a:r>
          </a:p>
          <a:p>
            <a:pPr>
              <a:spcBef>
                <a:spcPts val="0"/>
              </a:spcBef>
            </a:pPr>
            <a:r>
              <a:rPr lang="en-US" sz="1500" dirty="0"/>
              <a:t>All of our memories are stored in the limbic system (good and bad). Traumatic events trigger the survival state (fight, flight, or freeze), which creates memories, again in the limbic system. When we encounter a trigger, or reminder of that event, the pathway to the survival state is strong. When we receive treatment or an early intervention for the trauma, different pathways are formed to our pre-frontal lobes (executive state), which help us to respond versus react to situations. Without those interventions, the pathways from the stored memory to the brain stem become strengthened, which creates a state of chronic hyperarousal—what we often see as a trauma response. This can keep someone in the midst of conflict without the ability to do problem-solving in order to manage the conflict. </a:t>
            </a:r>
          </a:p>
          <a:p>
            <a:pPr>
              <a:spcBef>
                <a:spcPts val="0"/>
              </a:spcBef>
            </a:pPr>
            <a:endParaRPr lang="en-US" sz="1500" dirty="0"/>
          </a:p>
          <a:p>
            <a:pPr>
              <a:spcBef>
                <a:spcPts val="0"/>
              </a:spcBef>
            </a:pPr>
            <a:r>
              <a:rPr lang="en-US" sz="1500" dirty="0"/>
              <a:t>The only way to soothe the survival state is through the creation of safety. </a:t>
            </a:r>
          </a:p>
          <a:p>
            <a:pPr>
              <a:spcBef>
                <a:spcPts val="0"/>
              </a:spcBef>
            </a:pPr>
            <a:r>
              <a:rPr lang="en-US" sz="1500" dirty="0"/>
              <a:t>The only way to soothe an upset emotional state is through the creation of connection.</a:t>
            </a:r>
          </a:p>
          <a:p>
            <a:pPr>
              <a:spcBef>
                <a:spcPts val="0"/>
              </a:spcBef>
            </a:pPr>
            <a:r>
              <a:rPr lang="en-US" sz="1500" dirty="0"/>
              <a:t>The executive state is the optimal state of problem-solving and learning. </a:t>
            </a:r>
          </a:p>
          <a:p>
            <a:pPr>
              <a:spcBef>
                <a:spcPts val="0"/>
              </a:spcBef>
            </a:pPr>
            <a:endParaRPr lang="en-US" sz="1500" dirty="0"/>
          </a:p>
          <a:p>
            <a:pPr>
              <a:spcBef>
                <a:spcPts val="0"/>
              </a:spcBef>
            </a:pPr>
            <a:endParaRPr lang="en-US" sz="1500" dirty="0"/>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7</a:t>
            </a:fld>
            <a:endParaRPr lang="en-US" dirty="0"/>
          </a:p>
        </p:txBody>
      </p:sp>
      <p:sp>
        <p:nvSpPr>
          <p:cNvPr id="5" name="Date Placeholder 4"/>
          <p:cNvSpPr>
            <a:spLocks noGrp="1"/>
          </p:cNvSpPr>
          <p:nvPr>
            <p:ph type="dt" idx="11"/>
          </p:nvPr>
        </p:nvSpPr>
        <p:spPr/>
        <p:txBody>
          <a:bodyPr/>
          <a:lstStyle/>
          <a:p>
            <a:pPr>
              <a:defRPr/>
            </a:pPr>
            <a:r>
              <a:rPr lang="en-US" smtClean="0"/>
              <a:t>4/13/2018</a:t>
            </a:r>
            <a:endParaRPr lang="en-US" dirty="0"/>
          </a:p>
        </p:txBody>
      </p:sp>
      <p:sp>
        <p:nvSpPr>
          <p:cNvPr id="6" name="Footer Placeholder 5"/>
          <p:cNvSpPr>
            <a:spLocks noGrp="1"/>
          </p:cNvSpPr>
          <p:nvPr>
            <p:ph type="ftr" sz="quarter" idx="12"/>
          </p:nvPr>
        </p:nvSpPr>
        <p:spPr/>
        <p:txBody>
          <a:bodyPr/>
          <a:lstStyle/>
          <a:p>
            <a:pPr>
              <a:defRPr/>
            </a:pPr>
            <a:r>
              <a:rPr lang="en-US" smtClean="0"/>
              <a:t>Center for Trauma Informed Innovation Truman Medical Centers</a:t>
            </a:r>
            <a:endParaRPr lang="en-US" dirty="0"/>
          </a:p>
        </p:txBody>
      </p:sp>
      <p:sp>
        <p:nvSpPr>
          <p:cNvPr id="7" name="Header Placeholder 6"/>
          <p:cNvSpPr>
            <a:spLocks noGrp="1"/>
          </p:cNvSpPr>
          <p:nvPr>
            <p:ph type="hdr" sz="quarter" idx="13"/>
          </p:nvPr>
        </p:nvSpPr>
        <p:spPr/>
        <p:txBody>
          <a:bodyPr/>
          <a:lstStyle/>
          <a:p>
            <a:pPr>
              <a:defRPr/>
            </a:pPr>
            <a:r>
              <a:rPr lang="en-US" smtClean="0"/>
              <a:t>KU Social Work Day: Conflict Management</a:t>
            </a:r>
            <a:endParaRPr lang="en-US" dirty="0"/>
          </a:p>
        </p:txBody>
      </p:sp>
    </p:spTree>
    <p:extLst>
      <p:ext uri="{BB962C8B-B14F-4D97-AF65-F5344CB8AC3E}">
        <p14:creationId xmlns:p14="http://schemas.microsoft.com/office/powerpoint/2010/main" val="4125985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pPr>
                <a:defRPr/>
              </a:pPr>
              <a:t>8</a:t>
            </a:fld>
            <a:endParaRPr lang="en-US" dirty="0"/>
          </a:p>
        </p:txBody>
      </p:sp>
    </p:spTree>
    <p:extLst>
      <p:ext uri="{BB962C8B-B14F-4D97-AF65-F5344CB8AC3E}">
        <p14:creationId xmlns:p14="http://schemas.microsoft.com/office/powerpoint/2010/main" val="4007310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798186" cy="4183380"/>
          </a:xfrm>
        </p:spPr>
        <p:txBody>
          <a:bodyPr>
            <a:normAutofit/>
          </a:bodyPr>
          <a:lstStyle/>
          <a:p>
            <a:r>
              <a:rPr lang="en-US" sz="1700" dirty="0" smtClean="0"/>
              <a:t>A </a:t>
            </a:r>
            <a:r>
              <a:rPr lang="en-US" sz="1700" dirty="0"/>
              <a:t>mindfulness exercise, which we will walk through together right now. </a:t>
            </a:r>
          </a:p>
          <a:p>
            <a:endParaRPr lang="en-US" sz="1700" dirty="0"/>
          </a:p>
          <a:p>
            <a:r>
              <a:rPr lang="en-US" sz="1700" dirty="0"/>
              <a:t>The process is to describe to oneself in vivid detail…</a:t>
            </a:r>
          </a:p>
          <a:p>
            <a:endParaRPr lang="en-US" sz="1700" dirty="0"/>
          </a:p>
          <a:p>
            <a:r>
              <a:rPr lang="en-US" sz="1700" dirty="0"/>
              <a:t>This is also helpful for anxiety, especially when you are so stressed that you cannot control your breathing enough to DO a breathing exercise!</a:t>
            </a:r>
          </a:p>
          <a:p>
            <a:endParaRPr lang="en-US" sz="1700" dirty="0"/>
          </a:p>
          <a:p>
            <a:endParaRPr lang="en-US" sz="1700" dirty="0"/>
          </a:p>
        </p:txBody>
      </p:sp>
      <p:sp>
        <p:nvSpPr>
          <p:cNvPr id="4" name="Slide Number Placeholder 3"/>
          <p:cNvSpPr>
            <a:spLocks noGrp="1"/>
          </p:cNvSpPr>
          <p:nvPr>
            <p:ph type="sldNum" sz="quarter" idx="10"/>
          </p:nvPr>
        </p:nvSpPr>
        <p:spPr/>
        <p:txBody>
          <a:bodyPr/>
          <a:lstStyle/>
          <a:p>
            <a:pPr>
              <a:defRPr/>
            </a:pPr>
            <a:fld id="{0AB8A8C8-C21F-4256-A567-449B6E97F9F1}" type="slidenum">
              <a:rPr lang="en-US" smtClean="0">
                <a:solidFill>
                  <a:prstClr val="black"/>
                </a:solidFill>
              </a:rPr>
              <a:pPr>
                <a:defRPr/>
              </a:pPr>
              <a:t>9</a:t>
            </a:fld>
            <a:endParaRPr lang="en-US" dirty="0">
              <a:solidFill>
                <a:prstClr val="black"/>
              </a:solidFill>
            </a:endParaRPr>
          </a:p>
        </p:txBody>
      </p:sp>
      <p:sp>
        <p:nvSpPr>
          <p:cNvPr id="5" name="Date Placeholder 4"/>
          <p:cNvSpPr>
            <a:spLocks noGrp="1"/>
          </p:cNvSpPr>
          <p:nvPr>
            <p:ph type="dt" idx="11"/>
          </p:nvPr>
        </p:nvSpPr>
        <p:spPr/>
        <p:txBody>
          <a:bodyPr/>
          <a:lstStyle/>
          <a:p>
            <a:pPr>
              <a:defRPr/>
            </a:pPr>
            <a:r>
              <a:rPr lang="en-US" smtClean="0"/>
              <a:t>4/13/2018</a:t>
            </a:r>
            <a:endParaRPr lang="en-US" dirty="0"/>
          </a:p>
        </p:txBody>
      </p:sp>
      <p:sp>
        <p:nvSpPr>
          <p:cNvPr id="6" name="Footer Placeholder 5"/>
          <p:cNvSpPr>
            <a:spLocks noGrp="1"/>
          </p:cNvSpPr>
          <p:nvPr>
            <p:ph type="ftr" sz="quarter" idx="12"/>
          </p:nvPr>
        </p:nvSpPr>
        <p:spPr/>
        <p:txBody>
          <a:bodyPr/>
          <a:lstStyle/>
          <a:p>
            <a:pPr>
              <a:defRPr/>
            </a:pPr>
            <a:r>
              <a:rPr lang="en-US" smtClean="0"/>
              <a:t>Center for Trauma Informed Innovation Truman Medical Centers</a:t>
            </a:r>
            <a:endParaRPr lang="en-US" dirty="0"/>
          </a:p>
        </p:txBody>
      </p:sp>
      <p:sp>
        <p:nvSpPr>
          <p:cNvPr id="7" name="Header Placeholder 6"/>
          <p:cNvSpPr>
            <a:spLocks noGrp="1"/>
          </p:cNvSpPr>
          <p:nvPr>
            <p:ph type="hdr" sz="quarter" idx="13"/>
          </p:nvPr>
        </p:nvSpPr>
        <p:spPr/>
        <p:txBody>
          <a:bodyPr/>
          <a:lstStyle/>
          <a:p>
            <a:pPr>
              <a:defRPr/>
            </a:pPr>
            <a:r>
              <a:rPr lang="en-US" smtClean="0"/>
              <a:t>KU Social Work Day: Conflict Management</a:t>
            </a:r>
            <a:endParaRPr lang="en-US" dirty="0"/>
          </a:p>
        </p:txBody>
      </p:sp>
    </p:spTree>
    <p:extLst>
      <p:ext uri="{BB962C8B-B14F-4D97-AF65-F5344CB8AC3E}">
        <p14:creationId xmlns:p14="http://schemas.microsoft.com/office/powerpoint/2010/main" val="882769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KC skyline backgroun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TMC-CORP-LOGO-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0898" y="3200400"/>
            <a:ext cx="3342204" cy="11339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itle Placeholder 1"/>
          <p:cNvSpPr txBox="1">
            <a:spLocks/>
          </p:cNvSpPr>
          <p:nvPr userDrawn="1"/>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rgbClr val="0E6BC0"/>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rgbClr val="8B0E04"/>
                </a:solidFill>
                <a:latin typeface="Minion Pro SmBd" pitchFamily="18" charset="0"/>
              </a:defRPr>
            </a:lvl2pPr>
            <a:lvl3pPr algn="ctr" rtl="0" eaLnBrk="0" fontAlgn="base" hangingPunct="0">
              <a:spcBef>
                <a:spcPct val="0"/>
              </a:spcBef>
              <a:spcAft>
                <a:spcPct val="0"/>
              </a:spcAft>
              <a:defRPr sz="4400">
                <a:solidFill>
                  <a:srgbClr val="8B0E04"/>
                </a:solidFill>
                <a:latin typeface="Minion Pro SmBd" pitchFamily="18" charset="0"/>
              </a:defRPr>
            </a:lvl3pPr>
            <a:lvl4pPr algn="ctr" rtl="0" eaLnBrk="0" fontAlgn="base" hangingPunct="0">
              <a:spcBef>
                <a:spcPct val="0"/>
              </a:spcBef>
              <a:spcAft>
                <a:spcPct val="0"/>
              </a:spcAft>
              <a:defRPr sz="4400">
                <a:solidFill>
                  <a:srgbClr val="8B0E04"/>
                </a:solidFill>
                <a:latin typeface="Minion Pro SmBd" pitchFamily="18" charset="0"/>
              </a:defRPr>
            </a:lvl4pPr>
            <a:lvl5pPr algn="ctr" rtl="0" eaLnBrk="0" fontAlgn="base" hangingPunct="0">
              <a:spcBef>
                <a:spcPct val="0"/>
              </a:spcBef>
              <a:spcAft>
                <a:spcPct val="0"/>
              </a:spcAft>
              <a:defRPr sz="4400">
                <a:solidFill>
                  <a:srgbClr val="8B0E04"/>
                </a:solidFill>
                <a:latin typeface="Minion Pro SmBd" pitchFamily="18" charset="0"/>
              </a:defRPr>
            </a:lvl5pPr>
            <a:lvl6pPr marL="457200" algn="ctr" rtl="0" fontAlgn="base">
              <a:spcBef>
                <a:spcPct val="0"/>
              </a:spcBef>
              <a:spcAft>
                <a:spcPct val="0"/>
              </a:spcAft>
              <a:defRPr sz="4400">
                <a:solidFill>
                  <a:srgbClr val="8B0E04"/>
                </a:solidFill>
                <a:latin typeface="Minion Pro SmBd" pitchFamily="18" charset="0"/>
              </a:defRPr>
            </a:lvl6pPr>
            <a:lvl7pPr marL="914400" algn="ctr" rtl="0" fontAlgn="base">
              <a:spcBef>
                <a:spcPct val="0"/>
              </a:spcBef>
              <a:spcAft>
                <a:spcPct val="0"/>
              </a:spcAft>
              <a:defRPr sz="4400">
                <a:solidFill>
                  <a:srgbClr val="8B0E04"/>
                </a:solidFill>
                <a:latin typeface="Minion Pro SmBd" pitchFamily="18" charset="0"/>
              </a:defRPr>
            </a:lvl7pPr>
            <a:lvl8pPr marL="1371600" algn="ctr" rtl="0" fontAlgn="base">
              <a:spcBef>
                <a:spcPct val="0"/>
              </a:spcBef>
              <a:spcAft>
                <a:spcPct val="0"/>
              </a:spcAft>
              <a:defRPr sz="4400">
                <a:solidFill>
                  <a:srgbClr val="8B0E04"/>
                </a:solidFill>
                <a:latin typeface="Minion Pro SmBd" pitchFamily="18" charset="0"/>
              </a:defRPr>
            </a:lvl8pPr>
            <a:lvl9pPr marL="1828800" algn="ctr" rtl="0" fontAlgn="base">
              <a:spcBef>
                <a:spcPct val="0"/>
              </a:spcBef>
              <a:spcAft>
                <a:spcPct val="0"/>
              </a:spcAft>
              <a:defRPr sz="4400">
                <a:solidFill>
                  <a:srgbClr val="8B0E04"/>
                </a:solidFill>
                <a:latin typeface="Minion Pro SmBd" pitchFamily="18" charset="0"/>
              </a:defRPr>
            </a:lvl9pPr>
          </a:lstStyle>
          <a:p>
            <a:r>
              <a:rPr lang="en-US" dirty="0" smtClean="0"/>
              <a:t>Primary</a:t>
            </a:r>
            <a:r>
              <a:rPr lang="en-US" baseline="0" dirty="0" smtClean="0"/>
              <a:t> supporting slide </a:t>
            </a:r>
            <a:endParaRPr lang="en-US" dirty="0" smtClean="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8666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0" name="Title Placeholder 1"/>
          <p:cNvSpPr>
            <a:spLocks noGrp="1"/>
          </p:cNvSpPr>
          <p:nvPr>
            <p:ph type="title" hasCustomPrompt="1"/>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smtClean="0"/>
              <a:t>Best for logos/graphics</a:t>
            </a:r>
          </a:p>
        </p:txBody>
      </p:sp>
      <p:sp>
        <p:nvSpPr>
          <p:cNvPr id="11" name="Text Placeholder 2"/>
          <p:cNvSpPr>
            <a:spLocks noGrp="1"/>
          </p:cNvSpPr>
          <p:nvPr>
            <p:ph idx="1"/>
          </p:nvPr>
        </p:nvSpPr>
        <p:spPr bwMode="auto">
          <a:xfrm>
            <a:off x="457200" y="1600201"/>
            <a:ext cx="82296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7E5EEB6-06D8-4F00-9D71-71C4028DB5EC}" type="datetimeFigureOut">
              <a:rPr lang="en-US" smtClean="0"/>
              <a:t>4/17/2018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11DB02-4CFD-4F9B-B90F-527DE3706C55}" type="slidenum">
              <a:rPr lang="en-US" smtClean="0"/>
              <a:t>‹#›</a:t>
            </a:fld>
            <a:endParaRPr lang="en-US"/>
          </a:p>
        </p:txBody>
      </p:sp>
    </p:spTree>
    <p:extLst>
      <p:ext uri="{BB962C8B-B14F-4D97-AF65-F5344CB8AC3E}">
        <p14:creationId xmlns:p14="http://schemas.microsoft.com/office/powerpoint/2010/main" val="322624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E5EEB6-06D8-4F00-9D71-71C4028DB5EC}" type="datetimeFigureOut">
              <a:rPr lang="en-US" smtClean="0"/>
              <a:t>4/17/2018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11DB02-4CFD-4F9B-B90F-527DE3706C55}" type="slidenum">
              <a:rPr lang="en-US" smtClean="0"/>
              <a:t>‹#›</a:t>
            </a:fld>
            <a:endParaRPr lang="en-US"/>
          </a:p>
        </p:txBody>
      </p:sp>
    </p:spTree>
    <p:extLst>
      <p:ext uri="{BB962C8B-B14F-4D97-AF65-F5344CB8AC3E}">
        <p14:creationId xmlns:p14="http://schemas.microsoft.com/office/powerpoint/2010/main" val="352362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5"/>
            <a:ext cx="8534400" cy="1470025"/>
          </a:xfrm>
        </p:spPr>
        <p:txBody>
          <a:bodyPr>
            <a:noAutofit/>
          </a:bodyPr>
          <a:lstStyle>
            <a:lvl1pPr>
              <a:defRPr sz="6000">
                <a:solidFill>
                  <a:schemeClr val="bg1"/>
                </a:solidFill>
              </a:defRPr>
            </a:lvl1pPr>
          </a:lstStyle>
          <a:p>
            <a:r>
              <a:rPr lang="en-US" dirty="0" smtClean="0"/>
              <a:t>Click to edit Master</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Footer Placeholder 4"/>
          <p:cNvSpPr>
            <a:spLocks noGrp="1"/>
          </p:cNvSpPr>
          <p:nvPr>
            <p:ph type="ftr" sz="quarter" idx="10"/>
          </p:nvPr>
        </p:nvSpPr>
        <p:spPr>
          <a:xfrm>
            <a:off x="228600" y="6356350"/>
            <a:ext cx="5791200" cy="365125"/>
          </a:xfrm>
          <a:prstGeom prst="rect">
            <a:avLst/>
          </a:prstGeom>
        </p:spPr>
        <p:txBody>
          <a:bodyPr/>
          <a:lstStyle>
            <a:lvl1pPr algn="l">
              <a:defRPr b="0" i="0" spc="150" baseline="0">
                <a:solidFill>
                  <a:schemeClr val="bg1"/>
                </a:solidFill>
              </a:defRPr>
            </a:lvl1pPr>
          </a:lstStyle>
          <a:p>
            <a:pPr>
              <a:defRPr/>
            </a:pPr>
            <a:r>
              <a:rPr lang="en-US">
                <a:solidFill>
                  <a:prstClr val="white"/>
                </a:solidFill>
              </a:rPr>
              <a:t>Truman Medical Centers</a:t>
            </a:r>
          </a:p>
        </p:txBody>
      </p:sp>
      <p:sp>
        <p:nvSpPr>
          <p:cNvPr id="11" name="Slide Number Placeholder 5"/>
          <p:cNvSpPr>
            <a:spLocks noGrp="1"/>
          </p:cNvSpPr>
          <p:nvPr>
            <p:ph type="sldNum" sz="quarter" idx="11"/>
          </p:nvPr>
        </p:nvSpPr>
        <p:spPr>
          <a:xfrm>
            <a:off x="6553200" y="6356350"/>
            <a:ext cx="2133600" cy="365125"/>
          </a:xfrm>
          <a:prstGeom prst="rect">
            <a:avLst/>
          </a:prstGeom>
        </p:spPr>
        <p:txBody>
          <a:bodyPr/>
          <a:lstStyle>
            <a:lvl1pPr>
              <a:defRPr sz="1600"/>
            </a:lvl1pPr>
          </a:lstStyle>
          <a:p>
            <a:pPr>
              <a:defRPr/>
            </a:pPr>
            <a:fld id="{2455858C-7BDC-4877-BD44-C4FBE888C9B3}" type="slidenum">
              <a:rPr lang="en-US"/>
              <a:pPr>
                <a:defRPr/>
              </a:pPr>
              <a:t>‹#›</a:t>
            </a:fld>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700"/>
            <a:ext cx="9144000" cy="6858000"/>
          </a:xfrm>
          <a:prstGeom prst="rect">
            <a:avLst/>
          </a:prstGeom>
        </p:spPr>
      </p:pic>
      <p:sp>
        <p:nvSpPr>
          <p:cNvPr id="15" name="TextBox 14"/>
          <p:cNvSpPr txBox="1"/>
          <p:nvPr userDrawn="1"/>
        </p:nvSpPr>
        <p:spPr>
          <a:xfrm>
            <a:off x="21771" y="698500"/>
            <a:ext cx="9122229" cy="1692771"/>
          </a:xfrm>
          <a:prstGeom prst="rect">
            <a:avLst/>
          </a:prstGeom>
          <a:noFill/>
        </p:spPr>
        <p:txBody>
          <a:bodyPr wrap="square">
            <a:spAutoFit/>
          </a:bodyPr>
          <a:lstStyle/>
          <a:p>
            <a:pPr algn="ctr">
              <a:defRPr/>
            </a:pPr>
            <a:r>
              <a:rPr lang="en-US" sz="5400" b="1" dirty="0" smtClean="0">
                <a:solidFill>
                  <a:prstClr val="white"/>
                </a:solidFill>
                <a:latin typeface="Minion Pro Med"/>
              </a:rPr>
              <a:t>Headline</a:t>
            </a:r>
            <a:endParaRPr lang="en-US" sz="5400" b="1" dirty="0">
              <a:solidFill>
                <a:prstClr val="white"/>
              </a:solidFill>
              <a:latin typeface="Minion Pro Med"/>
            </a:endParaRPr>
          </a:p>
          <a:p>
            <a:pPr algn="ctr">
              <a:defRPr/>
            </a:pPr>
            <a:endParaRPr lang="en-US" sz="1000" b="1" dirty="0">
              <a:solidFill>
                <a:prstClr val="white"/>
              </a:solidFill>
              <a:latin typeface="Minion Pro Med"/>
            </a:endParaRPr>
          </a:p>
          <a:p>
            <a:pPr algn="ctr">
              <a:defRPr/>
            </a:pPr>
            <a:r>
              <a:rPr lang="en-US" sz="4000" dirty="0" smtClean="0">
                <a:solidFill>
                  <a:prstClr val="white"/>
                </a:solidFill>
                <a:latin typeface="Minion Pro Med"/>
              </a:rPr>
              <a:t>Subhead</a:t>
            </a:r>
            <a:endParaRPr lang="en-US" sz="4000" dirty="0">
              <a:solidFill>
                <a:prstClr val="white"/>
              </a:solidFill>
              <a:latin typeface="Minion Pro Med"/>
            </a:endParaRPr>
          </a:p>
        </p:txBody>
      </p:sp>
    </p:spTree>
    <p:extLst>
      <p:ext uri="{BB962C8B-B14F-4D97-AF65-F5344CB8AC3E}">
        <p14:creationId xmlns:p14="http://schemas.microsoft.com/office/powerpoint/2010/main" val="27285199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B0E04"/>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dirty="0"/>
              <a:t>Truman Medical Centers</a:t>
            </a:r>
          </a:p>
        </p:txBody>
      </p:sp>
    </p:spTree>
    <p:extLst>
      <p:ext uri="{BB962C8B-B14F-4D97-AF65-F5344CB8AC3E}">
        <p14:creationId xmlns:p14="http://schemas.microsoft.com/office/powerpoint/2010/main" val="3614571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1"/>
            <a:ext cx="82296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6" name="Picture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897" r:id="rId1"/>
    <p:sldLayoutId id="2147483906" r:id="rId2"/>
    <p:sldLayoutId id="2147483908" r:id="rId3"/>
    <p:sldLayoutId id="2147483907" r:id="rId4"/>
    <p:sldLayoutId id="2147483909" r:id="rId5"/>
    <p:sldLayoutId id="2147483910" r:id="rId6"/>
    <p:sldLayoutId id="2147483911" r:id="rId7"/>
    <p:sldLayoutId id="2147483912" r:id="rId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rgbClr val="0E6BC0"/>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rgbClr val="8B0E04"/>
          </a:solidFill>
          <a:latin typeface="Minion Pro SmBd" pitchFamily="18" charset="0"/>
        </a:defRPr>
      </a:lvl2pPr>
      <a:lvl3pPr algn="ctr" rtl="0" eaLnBrk="0" fontAlgn="base" hangingPunct="0">
        <a:spcBef>
          <a:spcPct val="0"/>
        </a:spcBef>
        <a:spcAft>
          <a:spcPct val="0"/>
        </a:spcAft>
        <a:defRPr sz="4400">
          <a:solidFill>
            <a:srgbClr val="8B0E04"/>
          </a:solidFill>
          <a:latin typeface="Minion Pro SmBd" pitchFamily="18" charset="0"/>
        </a:defRPr>
      </a:lvl3pPr>
      <a:lvl4pPr algn="ctr" rtl="0" eaLnBrk="0" fontAlgn="base" hangingPunct="0">
        <a:spcBef>
          <a:spcPct val="0"/>
        </a:spcBef>
        <a:spcAft>
          <a:spcPct val="0"/>
        </a:spcAft>
        <a:defRPr sz="4400">
          <a:solidFill>
            <a:srgbClr val="8B0E04"/>
          </a:solidFill>
          <a:latin typeface="Minion Pro SmBd" pitchFamily="18" charset="0"/>
        </a:defRPr>
      </a:lvl4pPr>
      <a:lvl5pPr algn="ctr" rtl="0" eaLnBrk="0" fontAlgn="base" hangingPunct="0">
        <a:spcBef>
          <a:spcPct val="0"/>
        </a:spcBef>
        <a:spcAft>
          <a:spcPct val="0"/>
        </a:spcAft>
        <a:defRPr sz="4400">
          <a:solidFill>
            <a:srgbClr val="8B0E04"/>
          </a:solidFill>
          <a:latin typeface="Minion Pro SmBd" pitchFamily="18" charset="0"/>
        </a:defRPr>
      </a:lvl5pPr>
      <a:lvl6pPr marL="457200" algn="ctr" rtl="0" fontAlgn="base">
        <a:spcBef>
          <a:spcPct val="0"/>
        </a:spcBef>
        <a:spcAft>
          <a:spcPct val="0"/>
        </a:spcAft>
        <a:defRPr sz="4400">
          <a:solidFill>
            <a:srgbClr val="8B0E04"/>
          </a:solidFill>
          <a:latin typeface="Minion Pro SmBd" pitchFamily="18" charset="0"/>
        </a:defRPr>
      </a:lvl6pPr>
      <a:lvl7pPr marL="914400" algn="ctr" rtl="0" fontAlgn="base">
        <a:spcBef>
          <a:spcPct val="0"/>
        </a:spcBef>
        <a:spcAft>
          <a:spcPct val="0"/>
        </a:spcAft>
        <a:defRPr sz="4400">
          <a:solidFill>
            <a:srgbClr val="8B0E04"/>
          </a:solidFill>
          <a:latin typeface="Minion Pro SmBd" pitchFamily="18" charset="0"/>
        </a:defRPr>
      </a:lvl7pPr>
      <a:lvl8pPr marL="1371600" algn="ctr" rtl="0" fontAlgn="base">
        <a:spcBef>
          <a:spcPct val="0"/>
        </a:spcBef>
        <a:spcAft>
          <a:spcPct val="0"/>
        </a:spcAft>
        <a:defRPr sz="4400">
          <a:solidFill>
            <a:srgbClr val="8B0E04"/>
          </a:solidFill>
          <a:latin typeface="Minion Pro SmBd" pitchFamily="18" charset="0"/>
        </a:defRPr>
      </a:lvl8pPr>
      <a:lvl9pPr marL="1828800" algn="ctr" rtl="0" fontAlgn="base">
        <a:spcBef>
          <a:spcPct val="0"/>
        </a:spcBef>
        <a:spcAft>
          <a:spcPct val="0"/>
        </a:spcAft>
        <a:defRPr sz="4400">
          <a:solidFill>
            <a:srgbClr val="8B0E04"/>
          </a:solidFill>
          <a:latin typeface="Minion Pro SmBd" pitchFamily="18" charset="0"/>
        </a:defRPr>
      </a:lvl9pPr>
    </p:titleStyle>
    <p:bodyStyle>
      <a:lvl1pPr marL="342900" indent="-342900" algn="l" rtl="0" eaLnBrk="0" fontAlgn="base" hangingPunct="0">
        <a:spcBef>
          <a:spcPct val="20000"/>
        </a:spcBef>
        <a:spcAft>
          <a:spcPct val="0"/>
        </a:spcAft>
        <a:buClr>
          <a:srgbClr val="0E6BC0"/>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0E6BC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0E6B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0E6BC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0E6BC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ovrVv_RlCMw"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16.gif"/><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23.xml"/><Relationship Id="rId7" Type="http://schemas.openxmlformats.org/officeDocument/2006/relationships/diagramLayout" Target="../diagrams/layout2.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diagramData" Target="../diagrams/data2.xml"/><Relationship Id="rId5" Type="http://schemas.openxmlformats.org/officeDocument/2006/relationships/image" Target="../media/image15.PNG"/><Relationship Id="rId10" Type="http://schemas.microsoft.com/office/2007/relationships/diagramDrawing" Target="../diagrams/drawing2.xml"/><Relationship Id="rId4" Type="http://schemas.openxmlformats.org/officeDocument/2006/relationships/image" Target="../media/image14.PNG"/><Relationship Id="rId9" Type="http://schemas.openxmlformats.org/officeDocument/2006/relationships/diagramColors" Target="../diagrams/colors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lOeQUwdAjE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1115054"/>
            <a:ext cx="9122229" cy="1538883"/>
          </a:xfrm>
          <a:prstGeom prst="rect">
            <a:avLst/>
          </a:prstGeom>
          <a:noFill/>
        </p:spPr>
        <p:txBody>
          <a:bodyPr wrap="square">
            <a:spAutoFit/>
          </a:bodyPr>
          <a:lstStyle/>
          <a:p>
            <a:pPr algn="ctr">
              <a:defRPr/>
            </a:pPr>
            <a:r>
              <a:rPr lang="en-US" sz="4800" b="1" dirty="0" smtClean="0">
                <a:solidFill>
                  <a:prstClr val="white"/>
                </a:solidFill>
                <a:latin typeface="Minion Pro Med"/>
              </a:rPr>
              <a:t>Understanding Family Trauma</a:t>
            </a:r>
            <a:endParaRPr lang="en-US" sz="4800" b="1" dirty="0">
              <a:solidFill>
                <a:prstClr val="white"/>
              </a:solidFill>
              <a:latin typeface="Minion Pro Med"/>
            </a:endParaRPr>
          </a:p>
          <a:p>
            <a:pPr algn="ctr">
              <a:defRPr/>
            </a:pPr>
            <a:endParaRPr lang="en-US" sz="1000" b="1" dirty="0" smtClean="0">
              <a:solidFill>
                <a:prstClr val="white"/>
              </a:solidFill>
              <a:latin typeface="Minion Pro Med"/>
            </a:endParaRPr>
          </a:p>
          <a:p>
            <a:pPr algn="ctr">
              <a:defRPr/>
            </a:pPr>
            <a:r>
              <a:rPr lang="en-US" sz="3600" i="1" dirty="0" smtClean="0">
                <a:solidFill>
                  <a:prstClr val="white"/>
                </a:solidFill>
                <a:latin typeface="Minion Pro Med"/>
              </a:rPr>
              <a:t>Escaping the Drama Triangle</a:t>
            </a:r>
            <a:endParaRPr lang="en-US" sz="3600" i="1" dirty="0">
              <a:solidFill>
                <a:prstClr val="white"/>
              </a:solidFill>
              <a:latin typeface="Minion Pro Med"/>
            </a:endParaRPr>
          </a:p>
        </p:txBody>
      </p:sp>
      <p:sp>
        <p:nvSpPr>
          <p:cNvPr id="3" name="Rectangle 2"/>
          <p:cNvSpPr>
            <a:spLocks noChangeArrowheads="1"/>
          </p:cNvSpPr>
          <p:nvPr/>
        </p:nvSpPr>
        <p:spPr bwMode="auto">
          <a:xfrm>
            <a:off x="4114800" y="26241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 name="Rectangle 1"/>
          <p:cNvSpPr/>
          <p:nvPr/>
        </p:nvSpPr>
        <p:spPr>
          <a:xfrm>
            <a:off x="-457200" y="6308816"/>
            <a:ext cx="2525485" cy="517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FF00"/>
              </a:solidFill>
            </a:endParaRPr>
          </a:p>
        </p:txBody>
      </p:sp>
      <p:sp>
        <p:nvSpPr>
          <p:cNvPr id="5" name="Subtitle 4"/>
          <p:cNvSpPr>
            <a:spLocks noGrp="1"/>
          </p:cNvSpPr>
          <p:nvPr>
            <p:ph type="subTitle" idx="1"/>
          </p:nvPr>
        </p:nvSpPr>
        <p:spPr>
          <a:xfrm>
            <a:off x="5123" y="3429000"/>
            <a:ext cx="9144000" cy="1019299"/>
          </a:xfrm>
        </p:spPr>
        <p:txBody>
          <a:bodyPr/>
          <a:lstStyle/>
          <a:p>
            <a:r>
              <a:rPr lang="en-US" sz="2800" dirty="0" smtClean="0"/>
              <a:t>Rev. Roxanne Pendleton, MDiv </a:t>
            </a:r>
          </a:p>
          <a:p>
            <a:r>
              <a:rPr lang="en-US" sz="2800" dirty="0" smtClean="0"/>
              <a:t>Dena Sneed, OTR/L</a:t>
            </a:r>
            <a:endParaRPr lang="en-US" sz="2800" dirty="0"/>
          </a:p>
        </p:txBody>
      </p:sp>
      <p:pic>
        <p:nvPicPr>
          <p:cNvPr id="8" name="Picture 7"/>
          <p:cNvPicPr>
            <a:picLocks noChangeAspect="1"/>
          </p:cNvPicPr>
          <p:nvPr/>
        </p:nvPicPr>
        <p:blipFill rotWithShape="1">
          <a:blip r:embed="rId5" cstate="print">
            <a:biLevel thresh="25000"/>
            <a:extLst>
              <a:ext uri="{28A0092B-C50C-407E-A947-70E740481C1C}">
                <a14:useLocalDpi xmlns:a14="http://schemas.microsoft.com/office/drawing/2010/main" val="0"/>
              </a:ext>
            </a:extLst>
          </a:blip>
          <a:srcRect l="14470" t="18794" r="14329" b="16599"/>
          <a:stretch/>
        </p:blipFill>
        <p:spPr>
          <a:xfrm>
            <a:off x="3429000" y="5410200"/>
            <a:ext cx="2286000" cy="1602826"/>
          </a:xfrm>
          <a:prstGeom prst="rect">
            <a:avLst/>
          </a:prstGeom>
        </p:spPr>
      </p:pic>
    </p:spTree>
    <p:extLst>
      <p:ext uri="{BB962C8B-B14F-4D97-AF65-F5344CB8AC3E}">
        <p14:creationId xmlns:p14="http://schemas.microsoft.com/office/powerpoint/2010/main" val="2141865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754562"/>
          </a:xfrm>
        </p:spPr>
        <p:txBody>
          <a:bodyPr/>
          <a:lstStyle/>
          <a:p>
            <a:r>
              <a:rPr lang="en-US" dirty="0" smtClean="0"/>
              <a:t>“Traumatic re-enactment is an attempt of the unconscious to replay what’s unresolved, so we can “get it right”</a:t>
            </a:r>
            <a:br>
              <a:rPr lang="en-US" dirty="0" smtClean="0"/>
            </a:br>
            <a:r>
              <a:rPr lang="en-US" dirty="0" smtClean="0"/>
              <a:t/>
            </a:r>
            <a:br>
              <a:rPr lang="en-US" dirty="0" smtClean="0"/>
            </a:br>
            <a:r>
              <a:rPr lang="en-US" sz="3200" dirty="0" smtClean="0"/>
              <a:t>- Mark </a:t>
            </a:r>
            <a:r>
              <a:rPr lang="en-US" sz="3200" dirty="0" err="1" smtClean="0"/>
              <a:t>Wolynn</a:t>
            </a:r>
            <a:endParaRPr lang="en-US" sz="3200" dirty="0"/>
          </a:p>
        </p:txBody>
      </p:sp>
    </p:spTree>
    <p:extLst>
      <p:ext uri="{BB962C8B-B14F-4D97-AF65-F5344CB8AC3E}">
        <p14:creationId xmlns:p14="http://schemas.microsoft.com/office/powerpoint/2010/main" val="354019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143000"/>
          </a:xfrm>
        </p:spPr>
        <p:txBody>
          <a:bodyPr/>
          <a:lstStyle/>
          <a:p>
            <a:r>
              <a:rPr lang="en-US" sz="4600" dirty="0" smtClean="0"/>
              <a:t>What is the drama triangle?</a:t>
            </a:r>
            <a:endParaRPr lang="en-US" sz="4600" dirty="0"/>
          </a:p>
        </p:txBody>
      </p:sp>
      <p:sp>
        <p:nvSpPr>
          <p:cNvPr id="3" name="TextBox 2"/>
          <p:cNvSpPr txBox="1"/>
          <p:nvPr/>
        </p:nvSpPr>
        <p:spPr>
          <a:xfrm>
            <a:off x="533400" y="3352800"/>
            <a:ext cx="8077200" cy="954107"/>
          </a:xfrm>
          <a:prstGeom prst="rect">
            <a:avLst/>
          </a:prstGeom>
          <a:noFill/>
        </p:spPr>
        <p:txBody>
          <a:bodyPr wrap="square" rtlCol="0">
            <a:spAutoFit/>
          </a:bodyPr>
          <a:lstStyle/>
          <a:p>
            <a:pPr algn="ctr"/>
            <a:r>
              <a:rPr lang="en-US" sz="2800" u="sng" dirty="0">
                <a:hlinkClick r:id="rId3"/>
              </a:rPr>
              <a:t>https://www.youtube.com/watch?v=ovrVv_RlCMw</a:t>
            </a:r>
            <a:endParaRPr lang="en-US" sz="2800" dirty="0"/>
          </a:p>
          <a:p>
            <a:pPr algn="ctr"/>
            <a:endParaRPr lang="en-US" sz="2800" dirty="0"/>
          </a:p>
        </p:txBody>
      </p:sp>
    </p:spTree>
    <p:extLst>
      <p:ext uri="{BB962C8B-B14F-4D97-AF65-F5344CB8AC3E}">
        <p14:creationId xmlns:p14="http://schemas.microsoft.com/office/powerpoint/2010/main" val="267602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What is the drama triangle?</a:t>
            </a:r>
            <a:endParaRPr lang="en-US" sz="4000" b="1" dirty="0"/>
          </a:p>
        </p:txBody>
      </p:sp>
      <p:sp>
        <p:nvSpPr>
          <p:cNvPr id="3" name="Content Placeholder 2"/>
          <p:cNvSpPr txBox="1">
            <a:spLocks/>
          </p:cNvSpPr>
          <p:nvPr/>
        </p:nvSpPr>
        <p:spPr bwMode="auto">
          <a:xfrm>
            <a:off x="914400" y="1447800"/>
            <a:ext cx="7315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6BC0"/>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0E6BC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0E6B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0E6BC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0E6BC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spcAft>
                <a:spcPts val="600"/>
              </a:spcAft>
            </a:pPr>
            <a:r>
              <a:rPr lang="en-US" sz="2400" dirty="0" smtClean="0"/>
              <a:t>Three dramatic roles: Victim, Persecutor, Rescuer </a:t>
            </a:r>
          </a:p>
          <a:p>
            <a:pPr>
              <a:spcBef>
                <a:spcPts val="1800"/>
              </a:spcBef>
              <a:spcAft>
                <a:spcPts val="600"/>
              </a:spcAft>
            </a:pPr>
            <a:r>
              <a:rPr lang="en-US" sz="2400" dirty="0"/>
              <a:t>C</a:t>
            </a:r>
            <a:r>
              <a:rPr lang="en-US" sz="2400" dirty="0" smtClean="0"/>
              <a:t>ommon, unsatisfactory, repetitive, largely unconscious behavior that is often rooted in trauma</a:t>
            </a:r>
          </a:p>
          <a:p>
            <a:pPr>
              <a:spcBef>
                <a:spcPts val="1800"/>
              </a:spcBef>
              <a:spcAft>
                <a:spcPts val="600"/>
              </a:spcAft>
            </a:pPr>
            <a:r>
              <a:rPr lang="en-US" sz="2400" dirty="0" smtClean="0"/>
              <a:t>It is possible to play all three roles even in the same encounter</a:t>
            </a:r>
          </a:p>
          <a:p>
            <a:pPr>
              <a:spcBef>
                <a:spcPts val="1800"/>
              </a:spcBef>
              <a:spcAft>
                <a:spcPts val="600"/>
              </a:spcAft>
            </a:pPr>
            <a:r>
              <a:rPr lang="en-US" sz="2400" dirty="0" smtClean="0"/>
              <a:t>When we are stuck in the drama triangle, instead of resolving problems, we endlessly repeat them</a:t>
            </a:r>
          </a:p>
        </p:txBody>
      </p:sp>
    </p:spTree>
    <p:extLst>
      <p:ext uri="{BB962C8B-B14F-4D97-AF65-F5344CB8AC3E}">
        <p14:creationId xmlns:p14="http://schemas.microsoft.com/office/powerpoint/2010/main" val="181777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41769"/>
          </a:xfrm>
        </p:spPr>
        <p:txBody>
          <a:bodyPr/>
          <a:lstStyle/>
          <a:p>
            <a:r>
              <a:rPr lang="en-US" sz="4000" b="1" dirty="0" smtClean="0"/>
              <a:t>Signs of Re-Enactment</a:t>
            </a:r>
            <a:endParaRPr lang="en-US" sz="4000" b="1" dirty="0"/>
          </a:p>
        </p:txBody>
      </p:sp>
      <p:sp>
        <p:nvSpPr>
          <p:cNvPr id="3" name="Content Placeholder 2"/>
          <p:cNvSpPr>
            <a:spLocks noGrp="1"/>
          </p:cNvSpPr>
          <p:nvPr>
            <p:ph sz="half" idx="1"/>
          </p:nvPr>
        </p:nvSpPr>
        <p:spPr>
          <a:xfrm>
            <a:off x="1371601" y="3602367"/>
            <a:ext cx="3124199" cy="2057400"/>
          </a:xfrm>
        </p:spPr>
        <p:txBody>
          <a:bodyPr/>
          <a:lstStyle/>
          <a:p>
            <a:pPr marL="0" indent="0" algn="ctr">
              <a:buNone/>
            </a:pPr>
            <a:r>
              <a:rPr lang="en-US" sz="2400" u="sng" dirty="0" smtClean="0"/>
              <a:t>Extreme Thoughts</a:t>
            </a:r>
          </a:p>
          <a:p>
            <a:pPr marL="0" indent="0" algn="ctr">
              <a:buNone/>
            </a:pPr>
            <a:r>
              <a:rPr lang="en-US" sz="2000" dirty="0" smtClean="0"/>
              <a:t>All, always, every time</a:t>
            </a:r>
          </a:p>
          <a:p>
            <a:pPr marL="0" indent="0" algn="ctr">
              <a:buNone/>
            </a:pPr>
            <a:r>
              <a:rPr lang="en-US" sz="2000" dirty="0" smtClean="0"/>
              <a:t>Never, no way</a:t>
            </a:r>
          </a:p>
          <a:p>
            <a:pPr marL="0" indent="0" algn="ctr">
              <a:buNone/>
            </a:pPr>
            <a:r>
              <a:rPr lang="en-US" sz="2000" dirty="0" smtClean="0"/>
              <a:t>Disaster, kill, it’s all over</a:t>
            </a:r>
            <a:endParaRPr lang="en-US" sz="2000" dirty="0"/>
          </a:p>
        </p:txBody>
      </p:sp>
      <p:sp>
        <p:nvSpPr>
          <p:cNvPr id="4" name="Content Placeholder 3"/>
          <p:cNvSpPr>
            <a:spLocks noGrp="1"/>
          </p:cNvSpPr>
          <p:nvPr>
            <p:ph sz="half" idx="2"/>
          </p:nvPr>
        </p:nvSpPr>
        <p:spPr>
          <a:xfrm>
            <a:off x="2500487" y="1447800"/>
            <a:ext cx="4114800" cy="1677198"/>
          </a:xfrm>
        </p:spPr>
        <p:txBody>
          <a:bodyPr/>
          <a:lstStyle/>
          <a:p>
            <a:pPr marL="0" indent="0" algn="ctr">
              <a:buNone/>
            </a:pPr>
            <a:r>
              <a:rPr lang="en-US" sz="2400" u="sng" dirty="0" smtClean="0"/>
              <a:t>Strong Emotions</a:t>
            </a:r>
          </a:p>
          <a:p>
            <a:pPr marL="0" indent="0" algn="ctr">
              <a:buNone/>
            </a:pPr>
            <a:r>
              <a:rPr lang="en-US" sz="2000" dirty="0" smtClean="0"/>
              <a:t>Hopeless, helpless</a:t>
            </a:r>
          </a:p>
          <a:p>
            <a:pPr marL="0" indent="0" algn="ctr">
              <a:buNone/>
            </a:pPr>
            <a:r>
              <a:rPr lang="en-US" sz="2000" dirty="0" smtClean="0"/>
              <a:t>Furious, irritated, angry</a:t>
            </a:r>
          </a:p>
          <a:p>
            <a:pPr marL="0" indent="0" algn="ctr">
              <a:buNone/>
            </a:pPr>
            <a:r>
              <a:rPr lang="en-US" sz="2000" dirty="0" smtClean="0"/>
              <a:t>Sad, protective, uncomfortable </a:t>
            </a:r>
          </a:p>
        </p:txBody>
      </p:sp>
      <p:sp>
        <p:nvSpPr>
          <p:cNvPr id="5" name="Content Placeholder 2"/>
          <p:cNvSpPr txBox="1">
            <a:spLocks/>
          </p:cNvSpPr>
          <p:nvPr/>
        </p:nvSpPr>
        <p:spPr>
          <a:xfrm>
            <a:off x="4724400" y="3600117"/>
            <a:ext cx="2819400" cy="2057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None/>
            </a:pPr>
            <a:r>
              <a:rPr lang="en-US" sz="2400" u="sng" dirty="0" smtClean="0">
                <a:solidFill>
                  <a:prstClr val="black"/>
                </a:solidFill>
                <a:latin typeface="Arial" panose="020B0604020202020204" pitchFamily="34" charset="0"/>
                <a:cs typeface="Arial" panose="020B0604020202020204" pitchFamily="34" charset="0"/>
              </a:rPr>
              <a:t>Physical Response</a:t>
            </a:r>
          </a:p>
          <a:p>
            <a:pPr marL="0" indent="0" algn="ctr" fontAlgn="auto">
              <a:spcAft>
                <a:spcPts val="0"/>
              </a:spcAft>
              <a:buNone/>
            </a:pPr>
            <a:r>
              <a:rPr lang="en-US" sz="2000" dirty="0" smtClean="0">
                <a:solidFill>
                  <a:prstClr val="black"/>
                </a:solidFill>
                <a:latin typeface="Arial" panose="020B0604020202020204" pitchFamily="34" charset="0"/>
                <a:cs typeface="Arial" panose="020B0604020202020204" pitchFamily="34" charset="0"/>
              </a:rPr>
              <a:t>Hot or flushed face</a:t>
            </a:r>
          </a:p>
          <a:p>
            <a:pPr marL="0" indent="0" algn="ctr" fontAlgn="auto">
              <a:spcAft>
                <a:spcPts val="0"/>
              </a:spcAft>
              <a:buNone/>
            </a:pPr>
            <a:r>
              <a:rPr lang="en-US" sz="2000" dirty="0" smtClean="0">
                <a:solidFill>
                  <a:prstClr val="black"/>
                </a:solidFill>
                <a:latin typeface="Arial" panose="020B0604020202020204" pitchFamily="34" charset="0"/>
                <a:cs typeface="Arial" panose="020B0604020202020204" pitchFamily="34" charset="0"/>
              </a:rPr>
              <a:t>Racing heart</a:t>
            </a:r>
          </a:p>
          <a:p>
            <a:pPr marL="0" indent="0" algn="ctr" fontAlgn="auto">
              <a:spcAft>
                <a:spcPts val="0"/>
              </a:spcAft>
              <a:buNone/>
            </a:pPr>
            <a:r>
              <a:rPr lang="en-US" sz="2000" dirty="0" smtClean="0">
                <a:solidFill>
                  <a:prstClr val="black"/>
                </a:solidFill>
                <a:latin typeface="Arial" panose="020B0604020202020204" pitchFamily="34" charset="0"/>
                <a:cs typeface="Arial" panose="020B0604020202020204" pitchFamily="34" charset="0"/>
              </a:rPr>
              <a:t>Muscle tension</a:t>
            </a:r>
            <a:endParaRPr lang="en-US" sz="2000" dirty="0">
              <a:solidFill>
                <a:prstClr val="black"/>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8985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5">
                                            <p:txEl>
                                              <p:pRg st="0" end="0"/>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 calcmode="lin" valueType="num">
                                      <p:cBhvr>
                                        <p:cTn id="3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5">
                                            <p:txEl>
                                              <p:pRg st="1" end="1"/>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p:cTn id="3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5">
                                            <p:txEl>
                                              <p:pRg st="2" end="2"/>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 calcmode="lin" valueType="num">
                                      <p:cBhvr>
                                        <p:cTn id="4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46" dur="500"/>
                                        <p:tgtEl>
                                          <p:spTgt spid="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 calcmode="lin" valueType="num">
                                      <p:cBhvr>
                                        <p:cTn id="5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3">
                                            <p:txEl>
                                              <p:pRg st="0" end="0"/>
                                            </p:tx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 calcmode="lin" valueType="num">
                                      <p:cBhvr>
                                        <p:cTn id="5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58" dur="500"/>
                                        <p:tgtEl>
                                          <p:spTgt spid="3">
                                            <p:txEl>
                                              <p:pRg st="1" end="1"/>
                                            </p:tx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 calcmode="lin" valueType="num">
                                      <p:cBhvr>
                                        <p:cTn id="6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6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63" dur="500"/>
                                        <p:tgtEl>
                                          <p:spTgt spid="3">
                                            <p:txEl>
                                              <p:pRg st="2" end="2"/>
                                            </p:tx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 calcmode="lin" valueType="num">
                                      <p:cBhvr>
                                        <p:cTn id="6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6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6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2081193" y="1633158"/>
            <a:ext cx="3733800" cy="4343400"/>
          </a:xfrm>
          <a:solidFill>
            <a:srgbClr val="00B0F0"/>
          </a:solidFill>
        </p:spPr>
        <p:txBody>
          <a:bodyPr>
            <a:normAutofit/>
          </a:bodyPr>
          <a:lstStyle/>
          <a:p>
            <a:pPr marL="0" indent="0" algn="ctr">
              <a:spcBef>
                <a:spcPts val="1500"/>
              </a:spcBef>
              <a:buNone/>
            </a:pPr>
            <a:r>
              <a:rPr lang="en-US" dirty="0"/>
              <a:t>Denies power</a:t>
            </a:r>
          </a:p>
          <a:p>
            <a:pPr marL="0" indent="0" algn="ctr">
              <a:spcBef>
                <a:spcPts val="1500"/>
              </a:spcBef>
              <a:buNone/>
            </a:pPr>
            <a:r>
              <a:rPr lang="en-US" dirty="0"/>
              <a:t>Lets the experience define him or her</a:t>
            </a:r>
          </a:p>
          <a:p>
            <a:pPr marL="0" indent="0" algn="ctr">
              <a:spcBef>
                <a:spcPts val="1500"/>
              </a:spcBef>
              <a:buNone/>
            </a:pPr>
            <a:r>
              <a:rPr lang="en-US" dirty="0"/>
              <a:t>Looks to others for rescue</a:t>
            </a:r>
          </a:p>
          <a:p>
            <a:pPr marL="0" indent="0" algn="ctr">
              <a:spcBef>
                <a:spcPts val="1500"/>
              </a:spcBef>
              <a:buNone/>
            </a:pPr>
            <a:r>
              <a:rPr lang="en-US" dirty="0"/>
              <a:t>Relinquishes responsibility</a:t>
            </a:r>
          </a:p>
          <a:p>
            <a:pPr marL="0" indent="0" algn="ctr">
              <a:spcBef>
                <a:spcPts val="1500"/>
              </a:spcBef>
              <a:buNone/>
            </a:pPr>
            <a:r>
              <a:rPr lang="en-US" dirty="0"/>
              <a:t>Feels hopeless</a:t>
            </a:r>
          </a:p>
        </p:txBody>
      </p:sp>
      <p:sp>
        <p:nvSpPr>
          <p:cNvPr id="14" name="Diagonal Stripe 13"/>
          <p:cNvSpPr/>
          <p:nvPr/>
        </p:nvSpPr>
        <p:spPr>
          <a:xfrm rot="2703114" flipH="1" flipV="1">
            <a:off x="2017728" y="-1485980"/>
            <a:ext cx="3860731" cy="3857750"/>
          </a:xfrm>
          <a:prstGeom prst="diagStripe">
            <a:avLst>
              <a:gd name="adj" fmla="val 6805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endParaRPr>
          </a:p>
        </p:txBody>
      </p:sp>
      <p:sp>
        <p:nvSpPr>
          <p:cNvPr id="18" name="TextBox 17"/>
          <p:cNvSpPr txBox="1"/>
          <p:nvPr/>
        </p:nvSpPr>
        <p:spPr>
          <a:xfrm>
            <a:off x="3071201" y="566358"/>
            <a:ext cx="1753784" cy="707886"/>
          </a:xfrm>
          <a:prstGeom prst="rect">
            <a:avLst/>
          </a:prstGeom>
          <a:noFill/>
        </p:spPr>
        <p:txBody>
          <a:bodyPr wrap="square" rtlCol="0">
            <a:spAutoFit/>
          </a:bodyPr>
          <a:lstStyle/>
          <a:p>
            <a:pPr fontAlgn="auto">
              <a:spcBef>
                <a:spcPts val="0"/>
              </a:spcBef>
              <a:spcAft>
                <a:spcPts val="0"/>
              </a:spcAft>
            </a:pPr>
            <a:r>
              <a:rPr lang="en-US" sz="4000" b="1" dirty="0" smtClean="0">
                <a:solidFill>
                  <a:prstClr val="black"/>
                </a:solidFill>
                <a:latin typeface="Calibri"/>
              </a:rPr>
              <a:t>VICTIM</a:t>
            </a:r>
            <a:endParaRPr lang="en-US" sz="4000" b="1" dirty="0">
              <a:solidFill>
                <a:prstClr val="black"/>
              </a:solidFill>
              <a:latin typeface="Calibri"/>
            </a:endParaRPr>
          </a:p>
        </p:txBody>
      </p:sp>
      <p:sp>
        <p:nvSpPr>
          <p:cNvPr id="5" name="Cloud Callout 4"/>
          <p:cNvSpPr/>
          <p:nvPr/>
        </p:nvSpPr>
        <p:spPr>
          <a:xfrm rot="5400000">
            <a:off x="7143149" y="1302246"/>
            <a:ext cx="1543831" cy="2038769"/>
          </a:xfrm>
          <a:prstGeom prst="cloudCallout">
            <a:avLst>
              <a:gd name="adj1" fmla="val -52072"/>
              <a:gd name="adj2" fmla="val 89492"/>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en-US" sz="2400" b="1" dirty="0" smtClean="0">
                <a:solidFill>
                  <a:prstClr val="black"/>
                </a:solidFill>
              </a:rPr>
              <a:t>Poor me!</a:t>
            </a:r>
            <a:endParaRPr lang="en-US" sz="2400" b="1" dirty="0">
              <a:solidFill>
                <a:prstClr val="black"/>
              </a:solidFill>
            </a:endParaRPr>
          </a:p>
        </p:txBody>
      </p:sp>
      <p:sp>
        <p:nvSpPr>
          <p:cNvPr id="6" name="Cloud Callout 5"/>
          <p:cNvSpPr/>
          <p:nvPr/>
        </p:nvSpPr>
        <p:spPr>
          <a:xfrm rot="5400000">
            <a:off x="317825" y="1308428"/>
            <a:ext cx="1803085" cy="2285659"/>
          </a:xfrm>
          <a:prstGeom prst="cloudCallout">
            <a:avLst>
              <a:gd name="adj1" fmla="val -71811"/>
              <a:gd name="adj2" fmla="val -74420"/>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en-US" sz="2400" b="1" dirty="0" smtClean="0">
                <a:solidFill>
                  <a:prstClr val="black"/>
                </a:solidFill>
              </a:rPr>
              <a:t>There’s nothing I can do</a:t>
            </a:r>
            <a:r>
              <a:rPr lang="en-US" sz="3600" b="1" dirty="0" smtClean="0">
                <a:solidFill>
                  <a:prstClr val="black"/>
                </a:solidFill>
              </a:rPr>
              <a:t>.</a:t>
            </a:r>
            <a:endParaRPr lang="en-US" sz="3600" b="1" dirty="0">
              <a:solidFill>
                <a:prstClr val="black"/>
              </a:solidFill>
            </a:endParaRPr>
          </a:p>
        </p:txBody>
      </p:sp>
      <p:sp>
        <p:nvSpPr>
          <p:cNvPr id="7" name="Cloud Callout 6"/>
          <p:cNvSpPr/>
          <p:nvPr/>
        </p:nvSpPr>
        <p:spPr>
          <a:xfrm rot="5400000">
            <a:off x="6097610" y="2605161"/>
            <a:ext cx="2111332" cy="3981448"/>
          </a:xfrm>
          <a:prstGeom prst="cloudCallout">
            <a:avLst>
              <a:gd name="adj1" fmla="val -113727"/>
              <a:gd name="adj2" fmla="val 17695"/>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auto">
              <a:spcBef>
                <a:spcPts val="0"/>
              </a:spcBef>
              <a:spcAft>
                <a:spcPts val="0"/>
              </a:spcAft>
            </a:pPr>
            <a:r>
              <a:rPr lang="en-US" sz="2400" b="1" dirty="0" smtClean="0">
                <a:solidFill>
                  <a:prstClr val="black"/>
                </a:solidFill>
              </a:rPr>
              <a:t>They have no idea how bad they are making this for me…</a:t>
            </a:r>
            <a:endParaRPr lang="en-US" sz="2400" b="1" dirty="0">
              <a:solidFill>
                <a:prstClr val="black"/>
              </a:solidFill>
            </a:endParaRPr>
          </a:p>
        </p:txBody>
      </p:sp>
    </p:spTree>
    <p:custDataLst>
      <p:tags r:id="rId1"/>
    </p:custDataLst>
    <p:extLst>
      <p:ext uri="{BB962C8B-B14F-4D97-AF65-F5344CB8AC3E}">
        <p14:creationId xmlns:p14="http://schemas.microsoft.com/office/powerpoint/2010/main" val="846372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3083583" y="1447800"/>
            <a:ext cx="4038600" cy="4648200"/>
          </a:xfrm>
          <a:solidFill>
            <a:srgbClr val="FF0000"/>
          </a:solidFill>
        </p:spPr>
        <p:txBody>
          <a:bodyPr>
            <a:normAutofit fontScale="92500" lnSpcReduction="10000"/>
          </a:bodyPr>
          <a:lstStyle/>
          <a:p>
            <a:pPr marL="0" indent="0" algn="ctr">
              <a:lnSpc>
                <a:spcPct val="120000"/>
              </a:lnSpc>
              <a:spcBef>
                <a:spcPts val="1200"/>
              </a:spcBef>
              <a:spcAft>
                <a:spcPts val="600"/>
              </a:spcAft>
              <a:buNone/>
            </a:pPr>
            <a:r>
              <a:rPr lang="en-US" dirty="0"/>
              <a:t>Misuses power</a:t>
            </a:r>
          </a:p>
          <a:p>
            <a:pPr marL="0" indent="0" algn="ctr">
              <a:lnSpc>
                <a:spcPct val="120000"/>
              </a:lnSpc>
              <a:spcBef>
                <a:spcPts val="1200"/>
              </a:spcBef>
              <a:spcAft>
                <a:spcPts val="600"/>
              </a:spcAft>
              <a:buNone/>
            </a:pPr>
            <a:r>
              <a:rPr lang="en-US" dirty="0"/>
              <a:t>Uses passive aggression</a:t>
            </a:r>
          </a:p>
          <a:p>
            <a:pPr marL="0" indent="0" algn="ctr">
              <a:lnSpc>
                <a:spcPct val="120000"/>
              </a:lnSpc>
              <a:spcBef>
                <a:spcPts val="1200"/>
              </a:spcBef>
              <a:spcAft>
                <a:spcPts val="600"/>
              </a:spcAft>
              <a:buNone/>
            </a:pPr>
            <a:r>
              <a:rPr lang="en-US" dirty="0"/>
              <a:t>Demands or coerces</a:t>
            </a:r>
          </a:p>
          <a:p>
            <a:pPr marL="0" indent="0" algn="ctr">
              <a:lnSpc>
                <a:spcPct val="120000"/>
              </a:lnSpc>
              <a:spcBef>
                <a:spcPts val="1200"/>
              </a:spcBef>
              <a:spcAft>
                <a:spcPts val="600"/>
              </a:spcAft>
              <a:buNone/>
            </a:pPr>
            <a:r>
              <a:rPr lang="en-US" dirty="0"/>
              <a:t>Threatens/Bullies</a:t>
            </a:r>
          </a:p>
          <a:p>
            <a:pPr marL="0" indent="0" algn="ctr">
              <a:lnSpc>
                <a:spcPct val="120000"/>
              </a:lnSpc>
              <a:spcBef>
                <a:spcPts val="1200"/>
              </a:spcBef>
              <a:spcAft>
                <a:spcPts val="600"/>
              </a:spcAft>
              <a:buNone/>
            </a:pPr>
            <a:r>
              <a:rPr lang="en-US" dirty="0"/>
              <a:t>Uses physical force</a:t>
            </a:r>
          </a:p>
          <a:p>
            <a:pPr marL="0" indent="0" algn="ctr">
              <a:lnSpc>
                <a:spcPct val="120000"/>
              </a:lnSpc>
              <a:spcBef>
                <a:spcPts val="1200"/>
              </a:spcBef>
              <a:spcAft>
                <a:spcPts val="600"/>
              </a:spcAft>
              <a:buNone/>
            </a:pPr>
            <a:r>
              <a:rPr lang="en-US" dirty="0"/>
              <a:t>Finds fault</a:t>
            </a:r>
          </a:p>
          <a:p>
            <a:pPr marL="0" indent="0" algn="ctr">
              <a:lnSpc>
                <a:spcPct val="120000"/>
              </a:lnSpc>
              <a:spcBef>
                <a:spcPts val="1200"/>
              </a:spcBef>
              <a:spcAft>
                <a:spcPts val="600"/>
              </a:spcAft>
              <a:buNone/>
            </a:pPr>
            <a:r>
              <a:rPr lang="en-US" dirty="0"/>
              <a:t>Blames/shames</a:t>
            </a:r>
          </a:p>
        </p:txBody>
      </p:sp>
      <p:sp>
        <p:nvSpPr>
          <p:cNvPr id="14" name="Diagonal Stripe 13"/>
          <p:cNvSpPr/>
          <p:nvPr/>
        </p:nvSpPr>
        <p:spPr>
          <a:xfrm rot="2662436" flipH="1" flipV="1">
            <a:off x="3034882" y="-1723652"/>
            <a:ext cx="4136003" cy="4060773"/>
          </a:xfrm>
          <a:prstGeom prst="diagStripe">
            <a:avLst>
              <a:gd name="adj" fmla="val 6805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endParaRPr>
          </a:p>
        </p:txBody>
      </p:sp>
      <p:sp>
        <p:nvSpPr>
          <p:cNvPr id="18" name="TextBox 17"/>
          <p:cNvSpPr txBox="1"/>
          <p:nvPr/>
        </p:nvSpPr>
        <p:spPr>
          <a:xfrm>
            <a:off x="3582007" y="457200"/>
            <a:ext cx="3041753" cy="707886"/>
          </a:xfrm>
          <a:prstGeom prst="rect">
            <a:avLst/>
          </a:prstGeom>
          <a:noFill/>
        </p:spPr>
        <p:txBody>
          <a:bodyPr wrap="square" rtlCol="0">
            <a:spAutoFit/>
          </a:bodyPr>
          <a:lstStyle/>
          <a:p>
            <a:pPr fontAlgn="auto">
              <a:spcBef>
                <a:spcPts val="0"/>
              </a:spcBef>
              <a:spcAft>
                <a:spcPts val="0"/>
              </a:spcAft>
            </a:pPr>
            <a:r>
              <a:rPr lang="en-US" sz="4000" b="1" dirty="0" smtClean="0">
                <a:solidFill>
                  <a:prstClr val="black"/>
                </a:solidFill>
                <a:latin typeface="Calibri"/>
              </a:rPr>
              <a:t>PERSECUTOR</a:t>
            </a:r>
            <a:endParaRPr lang="en-US" sz="4000" b="1" dirty="0">
              <a:solidFill>
                <a:prstClr val="black"/>
              </a:solidFill>
              <a:latin typeface="Calibri"/>
            </a:endParaRPr>
          </a:p>
        </p:txBody>
      </p:sp>
      <p:sp>
        <p:nvSpPr>
          <p:cNvPr id="5" name="Oval Callout 4"/>
          <p:cNvSpPr/>
          <p:nvPr/>
        </p:nvSpPr>
        <p:spPr>
          <a:xfrm>
            <a:off x="61339" y="811143"/>
            <a:ext cx="2143428" cy="1962393"/>
          </a:xfrm>
          <a:prstGeom prst="wedgeEllipseCallout">
            <a:avLst>
              <a:gd name="adj1" fmla="val 88212"/>
              <a:gd name="adj2" fmla="val -71509"/>
            </a:avLst>
          </a:prstGeom>
          <a:solidFill>
            <a:srgbClr val="FF66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You will do what I say or else.</a:t>
            </a:r>
            <a:endParaRPr lang="en-US" sz="2400" b="1" dirty="0">
              <a:solidFill>
                <a:prstClr val="white"/>
              </a:solidFill>
            </a:endParaRPr>
          </a:p>
        </p:txBody>
      </p:sp>
      <p:sp>
        <p:nvSpPr>
          <p:cNvPr id="6" name="Oval Callout 5"/>
          <p:cNvSpPr/>
          <p:nvPr/>
        </p:nvSpPr>
        <p:spPr>
          <a:xfrm>
            <a:off x="1099587" y="3229290"/>
            <a:ext cx="2357286" cy="1766546"/>
          </a:xfrm>
          <a:prstGeom prst="wedgeEllipseCallout">
            <a:avLst>
              <a:gd name="adj1" fmla="val 24994"/>
              <a:gd name="adj2" fmla="val -184168"/>
            </a:avLst>
          </a:prstGeom>
          <a:solidFill>
            <a:srgbClr val="FF66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This is all your fault.</a:t>
            </a:r>
            <a:endParaRPr lang="en-US" sz="2400" b="1" dirty="0">
              <a:solidFill>
                <a:prstClr val="white"/>
              </a:solidFill>
            </a:endParaRPr>
          </a:p>
        </p:txBody>
      </p:sp>
      <p:sp>
        <p:nvSpPr>
          <p:cNvPr id="7" name="Oval Callout 6"/>
          <p:cNvSpPr/>
          <p:nvPr/>
        </p:nvSpPr>
        <p:spPr>
          <a:xfrm>
            <a:off x="6934200" y="1513084"/>
            <a:ext cx="2079036" cy="1443977"/>
          </a:xfrm>
          <a:prstGeom prst="wedgeEllipseCallout">
            <a:avLst>
              <a:gd name="adj1" fmla="val -49431"/>
              <a:gd name="adj2" fmla="val -115664"/>
            </a:avLst>
          </a:prstGeom>
          <a:solidFill>
            <a:srgbClr val="FF66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You are stupid.</a:t>
            </a:r>
            <a:endParaRPr lang="en-US" sz="2400" b="1" dirty="0">
              <a:solidFill>
                <a:prstClr val="white"/>
              </a:solidFill>
            </a:endParaRPr>
          </a:p>
        </p:txBody>
      </p:sp>
    </p:spTree>
    <p:custDataLst>
      <p:tags r:id="rId1"/>
    </p:custDataLst>
    <p:extLst>
      <p:ext uri="{BB962C8B-B14F-4D97-AF65-F5344CB8AC3E}">
        <p14:creationId xmlns:p14="http://schemas.microsoft.com/office/powerpoint/2010/main" val="2020166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2705100" y="1600200"/>
            <a:ext cx="3733800" cy="4419600"/>
          </a:xfrm>
          <a:solidFill>
            <a:srgbClr val="92D050"/>
          </a:solidFill>
        </p:spPr>
        <p:txBody>
          <a:bodyPr tIns="182880">
            <a:normAutofit fontScale="92500" lnSpcReduction="20000"/>
          </a:bodyPr>
          <a:lstStyle/>
          <a:p>
            <a:pPr marL="0" indent="0" algn="ctr">
              <a:spcBef>
                <a:spcPts val="2600"/>
              </a:spcBef>
              <a:buNone/>
            </a:pPr>
            <a:r>
              <a:rPr lang="en-US" dirty="0"/>
              <a:t>Helps no matter the cost</a:t>
            </a:r>
          </a:p>
          <a:p>
            <a:pPr marL="0" indent="0" algn="ctr">
              <a:spcBef>
                <a:spcPts val="2600"/>
              </a:spcBef>
              <a:buNone/>
            </a:pPr>
            <a:r>
              <a:rPr lang="en-US" dirty="0"/>
              <a:t>Takes the place of</a:t>
            </a:r>
          </a:p>
          <a:p>
            <a:pPr marL="0" indent="0" algn="ctr">
              <a:spcBef>
                <a:spcPts val="2600"/>
              </a:spcBef>
              <a:buNone/>
            </a:pPr>
            <a:r>
              <a:rPr lang="en-US" dirty="0"/>
              <a:t>Fixes</a:t>
            </a:r>
          </a:p>
          <a:p>
            <a:pPr marL="0" indent="0" algn="ctr">
              <a:spcBef>
                <a:spcPts val="2600"/>
              </a:spcBef>
              <a:buNone/>
            </a:pPr>
            <a:r>
              <a:rPr lang="en-US" dirty="0"/>
              <a:t>Meddles</a:t>
            </a:r>
          </a:p>
          <a:p>
            <a:pPr marL="0" indent="0" algn="ctr">
              <a:spcBef>
                <a:spcPts val="2600"/>
              </a:spcBef>
              <a:buNone/>
            </a:pPr>
            <a:r>
              <a:rPr lang="en-US" dirty="0"/>
              <a:t>Encourages dependence</a:t>
            </a:r>
          </a:p>
          <a:p>
            <a:pPr marL="0" indent="0" algn="ctr">
              <a:spcBef>
                <a:spcPts val="2600"/>
              </a:spcBef>
              <a:buNone/>
            </a:pPr>
            <a:r>
              <a:rPr lang="en-US" dirty="0"/>
              <a:t>Feels martyred</a:t>
            </a:r>
          </a:p>
        </p:txBody>
      </p:sp>
      <p:sp>
        <p:nvSpPr>
          <p:cNvPr id="14" name="Diagonal Stripe 13"/>
          <p:cNvSpPr/>
          <p:nvPr/>
        </p:nvSpPr>
        <p:spPr>
          <a:xfrm rot="2703114" flipH="1" flipV="1">
            <a:off x="2641635" y="-1437690"/>
            <a:ext cx="3860731" cy="3857750"/>
          </a:xfrm>
          <a:prstGeom prst="diagStripe">
            <a:avLst>
              <a:gd name="adj" fmla="val 6805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endParaRPr>
          </a:p>
        </p:txBody>
      </p:sp>
      <p:sp>
        <p:nvSpPr>
          <p:cNvPr id="18" name="TextBox 17"/>
          <p:cNvSpPr txBox="1"/>
          <p:nvPr/>
        </p:nvSpPr>
        <p:spPr>
          <a:xfrm>
            <a:off x="3028358" y="609600"/>
            <a:ext cx="3087284" cy="707886"/>
          </a:xfrm>
          <a:prstGeom prst="rect">
            <a:avLst/>
          </a:prstGeom>
          <a:noFill/>
        </p:spPr>
        <p:txBody>
          <a:bodyPr wrap="square" rtlCol="0">
            <a:spAutoFit/>
          </a:bodyPr>
          <a:lstStyle/>
          <a:p>
            <a:pPr algn="ctr" fontAlgn="auto">
              <a:spcBef>
                <a:spcPts val="0"/>
              </a:spcBef>
              <a:spcAft>
                <a:spcPts val="0"/>
              </a:spcAft>
            </a:pPr>
            <a:r>
              <a:rPr lang="en-US" sz="4000" b="1" dirty="0" smtClean="0">
                <a:solidFill>
                  <a:prstClr val="black"/>
                </a:solidFill>
                <a:latin typeface="Calibri"/>
              </a:rPr>
              <a:t>RESCUER</a:t>
            </a:r>
            <a:endParaRPr lang="en-US" sz="4000" b="1" dirty="0">
              <a:solidFill>
                <a:prstClr val="black"/>
              </a:solidFill>
              <a:latin typeface="Calibri"/>
            </a:endParaRPr>
          </a:p>
        </p:txBody>
      </p:sp>
      <p:sp>
        <p:nvSpPr>
          <p:cNvPr id="5" name="Rounded Rectangular Callout 4"/>
          <p:cNvSpPr/>
          <p:nvPr/>
        </p:nvSpPr>
        <p:spPr>
          <a:xfrm>
            <a:off x="219669" y="972642"/>
            <a:ext cx="1876253" cy="1623937"/>
          </a:xfrm>
          <a:prstGeom prst="wedgeRoundRectCallout">
            <a:avLst>
              <a:gd name="adj1" fmla="val 90317"/>
              <a:gd name="adj2" fmla="val -70752"/>
              <a:gd name="adj3" fmla="val 16667"/>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No need to worry.  I’ll take care of it </a:t>
            </a:r>
            <a:endParaRPr lang="en-US" sz="2400" b="1" dirty="0">
              <a:solidFill>
                <a:prstClr val="white"/>
              </a:solidFill>
            </a:endParaRPr>
          </a:p>
        </p:txBody>
      </p:sp>
      <p:sp>
        <p:nvSpPr>
          <p:cNvPr id="6" name="Rounded Rectangular Callout 5"/>
          <p:cNvSpPr/>
          <p:nvPr/>
        </p:nvSpPr>
        <p:spPr>
          <a:xfrm>
            <a:off x="601650" y="3072444"/>
            <a:ext cx="1890202" cy="1591118"/>
          </a:xfrm>
          <a:prstGeom prst="wedgeRoundRectCallout">
            <a:avLst>
              <a:gd name="adj1" fmla="val 98000"/>
              <a:gd name="adj2" fmla="val -173224"/>
              <a:gd name="adj3" fmla="val 16667"/>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Oh, here.  Let me do that.  </a:t>
            </a:r>
            <a:endParaRPr lang="en-US" sz="2400" b="1" dirty="0">
              <a:solidFill>
                <a:prstClr val="white"/>
              </a:solidFill>
            </a:endParaRPr>
          </a:p>
        </p:txBody>
      </p:sp>
      <p:sp>
        <p:nvSpPr>
          <p:cNvPr id="7" name="Rounded Rectangular Callout 6"/>
          <p:cNvSpPr/>
          <p:nvPr/>
        </p:nvSpPr>
        <p:spPr>
          <a:xfrm>
            <a:off x="6312090" y="2819400"/>
            <a:ext cx="2819400" cy="1591118"/>
          </a:xfrm>
          <a:prstGeom prst="wedgeRoundRectCallout">
            <a:avLst>
              <a:gd name="adj1" fmla="val -45335"/>
              <a:gd name="adj2" fmla="val -163844"/>
              <a:gd name="adj3" fmla="val 16667"/>
            </a:avLst>
          </a:prstGeom>
          <a:solidFill>
            <a:srgbClr val="92D05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400" b="1" dirty="0" smtClean="0">
                <a:solidFill>
                  <a:prstClr val="white"/>
                </a:solidFill>
              </a:rPr>
              <a:t>If I don’t fix this, it won’t get done.</a:t>
            </a:r>
            <a:endParaRPr lang="en-US" sz="2400" b="1" dirty="0">
              <a:solidFill>
                <a:prstClr val="white"/>
              </a:solidFill>
            </a:endParaRPr>
          </a:p>
        </p:txBody>
      </p:sp>
    </p:spTree>
    <p:custDataLst>
      <p:tags r:id="rId1"/>
    </p:custDataLst>
    <p:extLst>
      <p:ext uri="{BB962C8B-B14F-4D97-AF65-F5344CB8AC3E}">
        <p14:creationId xmlns:p14="http://schemas.microsoft.com/office/powerpoint/2010/main" val="2022461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9468"/>
          </a:xfrm>
          <a:solidFill>
            <a:schemeClr val="tx2">
              <a:lumMod val="75000"/>
            </a:schemeClr>
          </a:solidFill>
        </p:spPr>
        <p:txBody>
          <a:bodyPr/>
          <a:lstStyle/>
          <a:p>
            <a:r>
              <a:rPr lang="en-US" dirty="0" smtClean="0">
                <a:solidFill>
                  <a:schemeClr val="bg1"/>
                </a:solidFill>
              </a:rPr>
              <a:t>Thinking About Removed</a:t>
            </a:r>
            <a:endParaRPr lang="en-US" dirty="0">
              <a:solidFill>
                <a:schemeClr val="bg1"/>
              </a:solidFill>
            </a:endParaRPr>
          </a:p>
        </p:txBody>
      </p:sp>
      <p:sp>
        <p:nvSpPr>
          <p:cNvPr id="3" name="TextBox 2"/>
          <p:cNvSpPr txBox="1"/>
          <p:nvPr/>
        </p:nvSpPr>
        <p:spPr>
          <a:xfrm>
            <a:off x="1" y="914400"/>
            <a:ext cx="9143999" cy="8048357"/>
          </a:xfrm>
          <a:prstGeom prst="rect">
            <a:avLst/>
          </a:prstGeom>
          <a:solidFill>
            <a:schemeClr val="tx2">
              <a:lumMod val="75000"/>
            </a:schemeClr>
          </a:solidFill>
          <a:ln>
            <a:noFill/>
          </a:ln>
        </p:spPr>
        <p:txBody>
          <a:bodyPr wrap="square" rtlCol="0">
            <a:spAutoFit/>
          </a:bodyPr>
          <a:lstStyle/>
          <a:p>
            <a:pPr lvl="0">
              <a:spcAft>
                <a:spcPts val="600"/>
              </a:spcAft>
            </a:pPr>
            <a:endParaRPr lang="en-US" sz="2400" dirty="0" smtClean="0">
              <a:solidFill>
                <a:schemeClr val="bg1"/>
              </a:solidFill>
            </a:endParaRPr>
          </a:p>
          <a:p>
            <a:pPr marL="342900" lvl="0" indent="-342900">
              <a:spcAft>
                <a:spcPts val="600"/>
              </a:spcAft>
              <a:buFont typeface="Arial" panose="020B0604020202020204" pitchFamily="34" charset="0"/>
              <a:buChar char="•"/>
            </a:pPr>
            <a:r>
              <a:rPr lang="en-US" sz="2800" dirty="0" smtClean="0">
                <a:solidFill>
                  <a:schemeClr val="bg1"/>
                </a:solidFill>
              </a:rPr>
              <a:t>What re-enactment role(s) did Zoe play?</a:t>
            </a:r>
            <a:br>
              <a:rPr lang="en-US" sz="2800" dirty="0" smtClean="0">
                <a:solidFill>
                  <a:schemeClr val="bg1"/>
                </a:solidFill>
              </a:rPr>
            </a:br>
            <a:r>
              <a:rPr lang="en-US" sz="2800" dirty="0" smtClean="0">
                <a:solidFill>
                  <a:schemeClr val="bg1"/>
                </a:solidFill>
              </a:rPr>
              <a:t> </a:t>
            </a:r>
          </a:p>
          <a:p>
            <a:pPr marL="342900" lvl="0" indent="-342900">
              <a:spcAft>
                <a:spcPts val="600"/>
              </a:spcAft>
              <a:buFont typeface="Arial" panose="020B0604020202020204" pitchFamily="34" charset="0"/>
              <a:buChar char="•"/>
            </a:pPr>
            <a:r>
              <a:rPr lang="en-US" sz="2800" dirty="0" smtClean="0">
                <a:solidFill>
                  <a:schemeClr val="bg1"/>
                </a:solidFill>
              </a:rPr>
              <a:t>What </a:t>
            </a:r>
            <a:r>
              <a:rPr lang="en-US" sz="2800" dirty="0">
                <a:solidFill>
                  <a:schemeClr val="bg1"/>
                </a:solidFill>
              </a:rPr>
              <a:t>has Zoe learned to believe about the </a:t>
            </a:r>
            <a:r>
              <a:rPr lang="en-US" sz="2800" dirty="0" smtClean="0">
                <a:solidFill>
                  <a:schemeClr val="bg1"/>
                </a:solidFill>
              </a:rPr>
              <a:t>world, about </a:t>
            </a:r>
            <a:r>
              <a:rPr lang="en-US" sz="2800" dirty="0">
                <a:solidFill>
                  <a:schemeClr val="bg1"/>
                </a:solidFill>
              </a:rPr>
              <a:t>adults, who to trust, how things work, about herself?</a:t>
            </a:r>
          </a:p>
          <a:p>
            <a:pPr lvl="0">
              <a:spcAft>
                <a:spcPts val="600"/>
              </a:spcAft>
            </a:pPr>
            <a:endParaRPr lang="en-US" sz="2800" dirty="0" smtClean="0">
              <a:solidFill>
                <a:schemeClr val="bg1"/>
              </a:solidFill>
            </a:endParaRPr>
          </a:p>
          <a:p>
            <a:pPr marL="342900" lvl="0" indent="-342900">
              <a:spcAft>
                <a:spcPts val="600"/>
              </a:spcAft>
              <a:buFont typeface="Arial" panose="020B0604020202020204" pitchFamily="34" charset="0"/>
              <a:buChar char="•"/>
            </a:pPr>
            <a:r>
              <a:rPr lang="en-US" sz="2800" dirty="0">
                <a:solidFill>
                  <a:schemeClr val="bg1"/>
                </a:solidFill>
              </a:rPr>
              <a:t>How were her beliefs about the world reinforced?</a:t>
            </a:r>
          </a:p>
          <a:p>
            <a:pPr lvl="0">
              <a:spcAft>
                <a:spcPts val="600"/>
              </a:spcAft>
            </a:pPr>
            <a:endParaRPr lang="en-US" sz="2800" dirty="0">
              <a:solidFill>
                <a:schemeClr val="bg1"/>
              </a:solidFill>
            </a:endParaRPr>
          </a:p>
          <a:p>
            <a:pPr marL="342900" lvl="0" indent="-342900">
              <a:spcAft>
                <a:spcPts val="600"/>
              </a:spcAft>
              <a:buFont typeface="Arial" panose="020B0604020202020204" pitchFamily="34" charset="0"/>
              <a:buChar char="•"/>
            </a:pPr>
            <a:r>
              <a:rPr lang="en-US" sz="2800" dirty="0" smtClean="0">
                <a:solidFill>
                  <a:schemeClr val="bg1"/>
                </a:solidFill>
              </a:rPr>
              <a:t>What </a:t>
            </a:r>
            <a:r>
              <a:rPr lang="en-US" sz="2800" dirty="0">
                <a:solidFill>
                  <a:schemeClr val="bg1"/>
                </a:solidFill>
              </a:rPr>
              <a:t>survival skills has she learned?</a:t>
            </a:r>
          </a:p>
          <a:p>
            <a:pPr lvl="0">
              <a:spcAft>
                <a:spcPts val="600"/>
              </a:spcAft>
            </a:pPr>
            <a:endParaRPr lang="en-US" sz="2800" dirty="0" smtClean="0">
              <a:solidFill>
                <a:schemeClr val="bg1"/>
              </a:solidFill>
            </a:endParaRPr>
          </a:p>
          <a:p>
            <a:pPr marL="342900" lvl="0" indent="-342900">
              <a:spcAft>
                <a:spcPts val="600"/>
              </a:spcAft>
              <a:buFont typeface="Arial" panose="020B0604020202020204" pitchFamily="34" charset="0"/>
              <a:buChar char="•"/>
            </a:pPr>
            <a:r>
              <a:rPr lang="en-US" sz="2800" dirty="0">
                <a:solidFill>
                  <a:schemeClr val="bg1"/>
                </a:solidFill>
              </a:rPr>
              <a:t>What are her triggers</a:t>
            </a:r>
            <a:r>
              <a:rPr lang="en-US" sz="2800" dirty="0" smtClean="0">
                <a:solidFill>
                  <a:schemeClr val="bg1"/>
                </a:solidFill>
              </a:rPr>
              <a:t>?</a:t>
            </a:r>
          </a:p>
          <a:p>
            <a:pPr lvl="0">
              <a:spcAft>
                <a:spcPts val="600"/>
              </a:spcAft>
            </a:pPr>
            <a:endParaRPr lang="en-US" sz="2400" dirty="0">
              <a:solidFill>
                <a:schemeClr val="bg1"/>
              </a:solidFill>
            </a:endParaRPr>
          </a:p>
          <a:p>
            <a:pPr lvl="0">
              <a:spcAft>
                <a:spcPts val="600"/>
              </a:spcAft>
            </a:pPr>
            <a:endParaRPr lang="en-US" sz="2400" dirty="0" smtClean="0">
              <a:solidFill>
                <a:schemeClr val="bg1"/>
              </a:solidFill>
            </a:endParaRPr>
          </a:p>
          <a:p>
            <a:pPr lvl="0">
              <a:spcAft>
                <a:spcPts val="600"/>
              </a:spcAft>
            </a:pPr>
            <a:endParaRPr lang="en-US" sz="2400" dirty="0">
              <a:solidFill>
                <a:schemeClr val="bg1"/>
              </a:solidFill>
            </a:endParaRPr>
          </a:p>
          <a:p>
            <a:pPr lvl="0">
              <a:spcAft>
                <a:spcPts val="600"/>
              </a:spcAft>
            </a:pPr>
            <a:endParaRPr lang="en-US" sz="2400" dirty="0">
              <a:solidFill>
                <a:schemeClr val="bg1"/>
              </a:solidFill>
            </a:endParaRPr>
          </a:p>
          <a:p>
            <a:pPr lvl="0">
              <a:spcAft>
                <a:spcPts val="600"/>
              </a:spcAft>
            </a:pPr>
            <a:endParaRPr lang="en-US" sz="2400" dirty="0">
              <a:solidFill>
                <a:schemeClr val="bg1"/>
              </a:solidFill>
            </a:endParaRPr>
          </a:p>
        </p:txBody>
      </p:sp>
    </p:spTree>
    <p:extLst>
      <p:ext uri="{BB962C8B-B14F-4D97-AF65-F5344CB8AC3E}">
        <p14:creationId xmlns:p14="http://schemas.microsoft.com/office/powerpoint/2010/main" val="95769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8686800" cy="3916362"/>
          </a:xfrm>
        </p:spPr>
        <p:txBody>
          <a:bodyPr/>
          <a:lstStyle/>
          <a:p>
            <a:r>
              <a:rPr lang="en-US" dirty="0" smtClean="0"/>
              <a:t>Scientific developments offer exciting insights not only into how we react to trauma but also how we manage to survive and thrive.</a:t>
            </a:r>
            <a:endParaRPr lang="en-US" dirty="0"/>
          </a:p>
        </p:txBody>
      </p:sp>
    </p:spTree>
    <p:extLst>
      <p:ext uri="{BB962C8B-B14F-4D97-AF65-F5344CB8AC3E}">
        <p14:creationId xmlns:p14="http://schemas.microsoft.com/office/powerpoint/2010/main" val="1238899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81000" y="5775818"/>
            <a:ext cx="8392697" cy="523948"/>
          </a:xfrm>
          <a:prstGeom prst="rect">
            <a:avLst/>
          </a:prstGeom>
        </p:spPr>
      </p:pic>
      <p:sp>
        <p:nvSpPr>
          <p:cNvPr id="2" name="Title 1"/>
          <p:cNvSpPr>
            <a:spLocks noGrp="1"/>
          </p:cNvSpPr>
          <p:nvPr>
            <p:ph type="title"/>
          </p:nvPr>
        </p:nvSpPr>
        <p:spPr>
          <a:xfrm>
            <a:off x="76200" y="-457200"/>
            <a:ext cx="3672737" cy="2727434"/>
          </a:xfrm>
        </p:spPr>
        <p:txBody>
          <a:bodyPr>
            <a:normAutofit/>
          </a:bodyPr>
          <a:lstStyle/>
          <a:p>
            <a:r>
              <a:rPr lang="en-US" sz="4800" dirty="0" smtClean="0"/>
              <a:t>Escaping the Triangle</a:t>
            </a:r>
            <a:endParaRPr lang="en-US" sz="4800" dirty="0"/>
          </a:p>
        </p:txBody>
      </p:sp>
      <p:grpSp>
        <p:nvGrpSpPr>
          <p:cNvPr id="7" name="Group 6"/>
          <p:cNvGrpSpPr/>
          <p:nvPr/>
        </p:nvGrpSpPr>
        <p:grpSpPr>
          <a:xfrm>
            <a:off x="440981" y="228600"/>
            <a:ext cx="8335539" cy="7239000"/>
            <a:chOff x="440981" y="228600"/>
            <a:chExt cx="8335539" cy="7239000"/>
          </a:xfrm>
        </p:grpSpPr>
        <p:grpSp>
          <p:nvGrpSpPr>
            <p:cNvPr id="6" name="Group 5"/>
            <p:cNvGrpSpPr/>
            <p:nvPr/>
          </p:nvGrpSpPr>
          <p:grpSpPr>
            <a:xfrm>
              <a:off x="440981" y="1540570"/>
              <a:ext cx="8335539" cy="5295582"/>
              <a:chOff x="440981" y="1540570"/>
              <a:chExt cx="8335539" cy="5295582"/>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81" y="6159783"/>
                <a:ext cx="8335539" cy="676369"/>
              </a:xfrm>
              <a:prstGeom prst="rect">
                <a:avLst/>
              </a:prstGeom>
            </p:spPr>
          </p:pic>
          <p:sp>
            <p:nvSpPr>
              <p:cNvPr id="9" name="TextBox 8"/>
              <p:cNvSpPr txBox="1"/>
              <p:nvPr/>
            </p:nvSpPr>
            <p:spPr>
              <a:xfrm>
                <a:off x="3339765" y="6024648"/>
                <a:ext cx="3004155" cy="707886"/>
              </a:xfrm>
              <a:prstGeom prst="rect">
                <a:avLst/>
              </a:prstGeom>
              <a:noFill/>
            </p:spPr>
            <p:txBody>
              <a:bodyPr wrap="square" rtlCol="0">
                <a:spAutoFit/>
              </a:bodyPr>
              <a:lstStyle/>
              <a:p>
                <a:pPr algn="ctr" fontAlgn="auto">
                  <a:spcBef>
                    <a:spcPts val="0"/>
                  </a:spcBef>
                  <a:spcAft>
                    <a:spcPts val="0"/>
                  </a:spcAft>
                </a:pPr>
                <a:r>
                  <a:rPr lang="en-US" sz="4000" b="1" dirty="0" smtClean="0">
                    <a:solidFill>
                      <a:prstClr val="black"/>
                    </a:solidFill>
                    <a:latin typeface="Calibri"/>
                  </a:rPr>
                  <a:t>COACH</a:t>
                </a:r>
                <a:endParaRPr lang="en-US" sz="4000" b="1" dirty="0">
                  <a:solidFill>
                    <a:prstClr val="black"/>
                  </a:solidFill>
                  <a:latin typeface="Calibri"/>
                </a:endParaRPr>
              </a:p>
            </p:txBody>
          </p:sp>
          <p:sp>
            <p:nvSpPr>
              <p:cNvPr id="28" name="TextBox 27"/>
              <p:cNvSpPr txBox="1"/>
              <p:nvPr/>
            </p:nvSpPr>
            <p:spPr>
              <a:xfrm rot="3419790">
                <a:off x="5480155" y="2689066"/>
                <a:ext cx="3004877" cy="707886"/>
              </a:xfrm>
              <a:prstGeom prst="rect">
                <a:avLst/>
              </a:prstGeom>
              <a:noFill/>
            </p:spPr>
            <p:txBody>
              <a:bodyPr wrap="square" rtlCol="0">
                <a:spAutoFit/>
              </a:bodyPr>
              <a:lstStyle/>
              <a:p>
                <a:pPr algn="ctr" fontAlgn="auto">
                  <a:spcBef>
                    <a:spcPts val="0"/>
                  </a:spcBef>
                  <a:spcAft>
                    <a:spcPts val="0"/>
                  </a:spcAft>
                </a:pPr>
                <a:r>
                  <a:rPr lang="en-US" sz="4000" b="1" dirty="0" smtClean="0">
                    <a:solidFill>
                      <a:prstClr val="black"/>
                    </a:solidFill>
                    <a:latin typeface="Calibri"/>
                  </a:rPr>
                  <a:t>GUIDE</a:t>
                </a:r>
                <a:endParaRPr lang="en-US" sz="4000" b="1" dirty="0">
                  <a:solidFill>
                    <a:prstClr val="black"/>
                  </a:solidFill>
                  <a:latin typeface="Calibri"/>
                </a:endParaRPr>
              </a:p>
            </p:txBody>
          </p:sp>
          <p:sp>
            <p:nvSpPr>
              <p:cNvPr id="17" name="TextBox 16"/>
              <p:cNvSpPr txBox="1"/>
              <p:nvPr/>
            </p:nvSpPr>
            <p:spPr>
              <a:xfrm rot="18193904">
                <a:off x="1706973" y="2645205"/>
                <a:ext cx="2334543" cy="707886"/>
              </a:xfrm>
              <a:prstGeom prst="rect">
                <a:avLst/>
              </a:prstGeom>
              <a:noFill/>
            </p:spPr>
            <p:txBody>
              <a:bodyPr wrap="square" rtlCol="0">
                <a:spAutoFit/>
              </a:bodyPr>
              <a:lstStyle/>
              <a:p>
                <a:pPr algn="ctr" fontAlgn="auto">
                  <a:spcBef>
                    <a:spcPts val="0"/>
                  </a:spcBef>
                  <a:spcAft>
                    <a:spcPts val="0"/>
                  </a:spcAft>
                </a:pPr>
                <a:r>
                  <a:rPr lang="en-US" sz="4000" b="1" dirty="0" smtClean="0">
                    <a:solidFill>
                      <a:prstClr val="black"/>
                    </a:solidFill>
                    <a:latin typeface="Calibri"/>
                  </a:rPr>
                  <a:t>DRIVER</a:t>
                </a:r>
                <a:endParaRPr lang="en-US" sz="4000" b="1" dirty="0">
                  <a:solidFill>
                    <a:prstClr val="black"/>
                  </a:solidFill>
                  <a:latin typeface="Calibri"/>
                </a:endParaRPr>
              </a:p>
            </p:txBody>
          </p:sp>
        </p:grpSp>
        <p:grpSp>
          <p:nvGrpSpPr>
            <p:cNvPr id="5" name="Group 4"/>
            <p:cNvGrpSpPr/>
            <p:nvPr/>
          </p:nvGrpSpPr>
          <p:grpSpPr>
            <a:xfrm>
              <a:off x="1052361" y="228600"/>
              <a:ext cx="7696200" cy="7239000"/>
              <a:chOff x="1106778" y="149775"/>
              <a:chExt cx="7696200" cy="7239000"/>
            </a:xfrm>
          </p:grpSpPr>
          <p:grpSp>
            <p:nvGrpSpPr>
              <p:cNvPr id="8" name="Group 7"/>
              <p:cNvGrpSpPr/>
              <p:nvPr/>
            </p:nvGrpSpPr>
            <p:grpSpPr>
              <a:xfrm>
                <a:off x="1106778" y="149775"/>
                <a:ext cx="7696200" cy="7239000"/>
                <a:chOff x="10676304" y="471686"/>
                <a:chExt cx="7696200" cy="7239000"/>
              </a:xfrm>
            </p:grpSpPr>
            <p:pic>
              <p:nvPicPr>
                <p:cNvPr id="31" name="Picture 2" descr="C:\Users\lc3216\AppData\Local\Microsoft\Windows\Temporary Internet Files\Content.IE5\2871334U\fire_triangle_no_text_anim_500_clr_6827.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676304" y="471686"/>
                  <a:ext cx="7696200" cy="72390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rot="3412496">
                  <a:off x="14101992" y="3451082"/>
                  <a:ext cx="3833707" cy="707885"/>
                </a:xfrm>
                <a:prstGeom prst="rect">
                  <a:avLst/>
                </a:prstGeom>
                <a:noFill/>
              </p:spPr>
              <p:txBody>
                <a:bodyPr wrap="square" rtlCol="0">
                  <a:spAutoFit/>
                </a:bodyPr>
                <a:lstStyle/>
                <a:p>
                  <a:pPr algn="ctr" fontAlgn="auto">
                    <a:spcBef>
                      <a:spcPts val="0"/>
                    </a:spcBef>
                    <a:spcAft>
                      <a:spcPts val="0"/>
                    </a:spcAft>
                  </a:pPr>
                  <a:r>
                    <a:rPr lang="en-US" sz="4000" b="1" dirty="0" smtClean="0">
                      <a:solidFill>
                        <a:prstClr val="black"/>
                      </a:solidFill>
                      <a:latin typeface="Calibri"/>
                    </a:rPr>
                    <a:t>PERSECUTOR</a:t>
                  </a:r>
                  <a:endParaRPr lang="en-US" sz="4000" b="1" dirty="0">
                    <a:solidFill>
                      <a:prstClr val="black"/>
                    </a:solidFill>
                    <a:latin typeface="Calibri"/>
                  </a:endParaRPr>
                </a:p>
              </p:txBody>
            </p:sp>
            <p:sp>
              <p:nvSpPr>
                <p:cNvPr id="20" name="TextBox 19"/>
                <p:cNvSpPr txBox="1"/>
                <p:nvPr/>
              </p:nvSpPr>
              <p:spPr>
                <a:xfrm>
                  <a:off x="13252800" y="5559848"/>
                  <a:ext cx="2543207" cy="707886"/>
                </a:xfrm>
                <a:prstGeom prst="rect">
                  <a:avLst/>
                </a:prstGeom>
                <a:noFill/>
              </p:spPr>
              <p:txBody>
                <a:bodyPr wrap="square" rtlCol="0">
                  <a:spAutoFit/>
                </a:bodyPr>
                <a:lstStyle/>
                <a:p>
                  <a:pPr algn="ctr" fontAlgn="auto">
                    <a:spcBef>
                      <a:spcPts val="0"/>
                    </a:spcBef>
                    <a:spcAft>
                      <a:spcPts val="0"/>
                    </a:spcAft>
                  </a:pPr>
                  <a:r>
                    <a:rPr lang="en-US" sz="4000" b="1" dirty="0" smtClean="0">
                      <a:solidFill>
                        <a:prstClr val="black"/>
                      </a:solidFill>
                      <a:latin typeface="Calibri"/>
                    </a:rPr>
                    <a:t>RESCUER</a:t>
                  </a:r>
                  <a:endParaRPr lang="en-US" sz="4000" b="1" dirty="0">
                    <a:solidFill>
                      <a:prstClr val="black"/>
                    </a:solidFill>
                    <a:latin typeface="Calibri"/>
                  </a:endParaRPr>
                </a:p>
              </p:txBody>
            </p:sp>
            <p:sp>
              <p:nvSpPr>
                <p:cNvPr id="3" name="TextBox 2"/>
                <p:cNvSpPr txBox="1"/>
                <p:nvPr/>
              </p:nvSpPr>
              <p:spPr>
                <a:xfrm rot="18192774">
                  <a:off x="12024097" y="3287301"/>
                  <a:ext cx="2286000" cy="707886"/>
                </a:xfrm>
                <a:prstGeom prst="rect">
                  <a:avLst/>
                </a:prstGeom>
                <a:noFill/>
              </p:spPr>
              <p:txBody>
                <a:bodyPr wrap="square" rtlCol="0">
                  <a:spAutoFit/>
                </a:bodyPr>
                <a:lstStyle/>
                <a:p>
                  <a:pPr algn="ctr" fontAlgn="auto">
                    <a:spcBef>
                      <a:spcPts val="0"/>
                    </a:spcBef>
                    <a:spcAft>
                      <a:spcPts val="0"/>
                    </a:spcAft>
                  </a:pPr>
                  <a:r>
                    <a:rPr lang="en-US" sz="4000" b="1" dirty="0" smtClean="0">
                      <a:solidFill>
                        <a:prstClr val="black"/>
                      </a:solidFill>
                      <a:latin typeface="Calibri"/>
                    </a:rPr>
                    <a:t>VICTIM</a:t>
                  </a:r>
                  <a:endParaRPr lang="en-US" sz="4000" b="1" dirty="0">
                    <a:solidFill>
                      <a:prstClr val="black"/>
                    </a:solidFill>
                    <a:latin typeface="Calibri"/>
                  </a:endParaRPr>
                </a:p>
              </p:txBody>
            </p:sp>
          </p:grpSp>
          <p:grpSp>
            <p:nvGrpSpPr>
              <p:cNvPr id="4" name="Group 3"/>
              <p:cNvGrpSpPr/>
              <p:nvPr/>
            </p:nvGrpSpPr>
            <p:grpSpPr>
              <a:xfrm>
                <a:off x="3516257" y="3483114"/>
                <a:ext cx="2760006" cy="1417260"/>
                <a:chOff x="3516257" y="3483114"/>
                <a:chExt cx="2760006" cy="1417260"/>
              </a:xfrm>
            </p:grpSpPr>
            <p:sp>
              <p:nvSpPr>
                <p:cNvPr id="13" name="TextBox 12"/>
                <p:cNvSpPr txBox="1"/>
                <p:nvPr/>
              </p:nvSpPr>
              <p:spPr>
                <a:xfrm>
                  <a:off x="3728989" y="3483114"/>
                  <a:ext cx="2334543" cy="707886"/>
                </a:xfrm>
                <a:prstGeom prst="rect">
                  <a:avLst/>
                </a:prstGeom>
                <a:noFill/>
              </p:spPr>
              <p:txBody>
                <a:bodyPr wrap="square" rtlCol="0">
                  <a:spAutoFit/>
                </a:bodyPr>
                <a:lstStyle/>
                <a:p>
                  <a:pPr algn="ctr" fontAlgn="auto">
                    <a:spcBef>
                      <a:spcPts val="0"/>
                    </a:spcBef>
                    <a:spcAft>
                      <a:spcPts val="0"/>
                    </a:spcAft>
                  </a:pPr>
                  <a:r>
                    <a:rPr lang="en-US" sz="4000" b="1" dirty="0" smtClean="0">
                      <a:solidFill>
                        <a:srgbClr val="C00000"/>
                      </a:solidFill>
                      <a:latin typeface="Calibri"/>
                    </a:rPr>
                    <a:t>CONFLICT</a:t>
                  </a:r>
                  <a:endParaRPr lang="en-US" sz="4000" b="1" dirty="0">
                    <a:solidFill>
                      <a:srgbClr val="C00000"/>
                    </a:solidFill>
                    <a:latin typeface="Calibri"/>
                  </a:endParaRPr>
                </a:p>
              </p:txBody>
            </p:sp>
            <p:sp>
              <p:nvSpPr>
                <p:cNvPr id="14" name="TextBox 13"/>
                <p:cNvSpPr txBox="1"/>
                <p:nvPr/>
              </p:nvSpPr>
              <p:spPr>
                <a:xfrm>
                  <a:off x="3516257" y="4038600"/>
                  <a:ext cx="2760006" cy="861774"/>
                </a:xfrm>
                <a:prstGeom prst="rect">
                  <a:avLst/>
                </a:prstGeom>
                <a:noFill/>
              </p:spPr>
              <p:txBody>
                <a:bodyPr wrap="square" rtlCol="0">
                  <a:spAutoFit/>
                </a:bodyPr>
                <a:lstStyle/>
                <a:p>
                  <a:pPr algn="ctr" fontAlgn="auto">
                    <a:lnSpc>
                      <a:spcPts val="3000"/>
                    </a:lnSpc>
                    <a:spcBef>
                      <a:spcPts val="0"/>
                    </a:spcBef>
                    <a:spcAft>
                      <a:spcPts val="0"/>
                    </a:spcAft>
                  </a:pPr>
                  <a:r>
                    <a:rPr lang="en-US" sz="4000" b="1" dirty="0" smtClean="0">
                      <a:solidFill>
                        <a:srgbClr val="C00000"/>
                      </a:solidFill>
                      <a:latin typeface="Calibri"/>
                    </a:rPr>
                    <a:t>to</a:t>
                  </a:r>
                  <a:br>
                    <a:rPr lang="en-US" sz="4000" b="1" dirty="0" smtClean="0">
                      <a:solidFill>
                        <a:srgbClr val="C00000"/>
                      </a:solidFill>
                      <a:latin typeface="Calibri"/>
                    </a:rPr>
                  </a:br>
                  <a:r>
                    <a:rPr lang="en-US" sz="4000" b="1" dirty="0" smtClean="0">
                      <a:solidFill>
                        <a:srgbClr val="C00000"/>
                      </a:solidFill>
                      <a:latin typeface="Calibri"/>
                    </a:rPr>
                    <a:t>CREATIVITY</a:t>
                  </a:r>
                  <a:endParaRPr lang="en-US" sz="4000" b="1" dirty="0">
                    <a:solidFill>
                      <a:srgbClr val="C00000"/>
                    </a:solidFill>
                    <a:latin typeface="Calibri"/>
                  </a:endParaRPr>
                </a:p>
              </p:txBody>
            </p:sp>
          </p:grpSp>
        </p:grpSp>
      </p:grpSp>
      <p:sp>
        <p:nvSpPr>
          <p:cNvPr id="18" name="TextBox 17"/>
          <p:cNvSpPr txBox="1"/>
          <p:nvPr/>
        </p:nvSpPr>
        <p:spPr>
          <a:xfrm>
            <a:off x="4500440" y="11875"/>
            <a:ext cx="4795960" cy="307777"/>
          </a:xfrm>
          <a:prstGeom prst="rect">
            <a:avLst/>
          </a:prstGeom>
          <a:noFill/>
        </p:spPr>
        <p:txBody>
          <a:bodyPr wrap="square" rtlCol="0">
            <a:spAutoFit/>
          </a:bodyPr>
          <a:lstStyle/>
          <a:p>
            <a:r>
              <a:rPr lang="en-US" sz="1400" dirty="0" smtClean="0"/>
              <a:t>Graphic used with permission from Cornerstones of Care</a:t>
            </a:r>
            <a:endParaRPr lang="en-US" sz="1400" dirty="0"/>
          </a:p>
        </p:txBody>
      </p:sp>
    </p:spTree>
    <p:custDataLst>
      <p:tags r:id="rId1"/>
    </p:custDataLst>
    <p:extLst>
      <p:ext uri="{BB962C8B-B14F-4D97-AF65-F5344CB8AC3E}">
        <p14:creationId xmlns:p14="http://schemas.microsoft.com/office/powerpoint/2010/main" val="2755493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b="1" dirty="0" smtClean="0"/>
              <a:t>Objectives</a:t>
            </a:r>
            <a:endParaRPr lang="en-US" b="1" dirty="0"/>
          </a:p>
        </p:txBody>
      </p:sp>
      <p:sp>
        <p:nvSpPr>
          <p:cNvPr id="3" name="Content Placeholder 2"/>
          <p:cNvSpPr>
            <a:spLocks noGrp="1"/>
          </p:cNvSpPr>
          <p:nvPr>
            <p:ph idx="1"/>
          </p:nvPr>
        </p:nvSpPr>
        <p:spPr>
          <a:xfrm>
            <a:off x="0" y="1524000"/>
            <a:ext cx="9144000" cy="4038600"/>
          </a:xfrm>
        </p:spPr>
        <p:txBody>
          <a:bodyPr>
            <a:noAutofit/>
          </a:bodyPr>
          <a:lstStyle/>
          <a:p>
            <a:pPr lvl="1"/>
            <a:r>
              <a:rPr lang="en-US" sz="2600" dirty="0" smtClean="0"/>
              <a:t>Participants </a:t>
            </a:r>
            <a:r>
              <a:rPr lang="en-US" sz="2600" dirty="0"/>
              <a:t>will define and explore the impact of cultural, </a:t>
            </a:r>
            <a:r>
              <a:rPr lang="en-US" sz="2600" dirty="0" smtClean="0"/>
              <a:t>historical, </a:t>
            </a:r>
            <a:r>
              <a:rPr lang="en-US" sz="2600" dirty="0"/>
              <a:t>and intergenerational </a:t>
            </a:r>
            <a:r>
              <a:rPr lang="en-US" sz="2600" dirty="0" smtClean="0"/>
              <a:t>trauma</a:t>
            </a:r>
            <a:br>
              <a:rPr lang="en-US" sz="2600" dirty="0" smtClean="0"/>
            </a:br>
            <a:endParaRPr lang="en-US" sz="2600" dirty="0"/>
          </a:p>
          <a:p>
            <a:pPr lvl="1"/>
            <a:r>
              <a:rPr lang="en-US" sz="2600" dirty="0"/>
              <a:t>Participants will consider the varying experiences of trauma within the family </a:t>
            </a:r>
            <a:r>
              <a:rPr lang="en-US" sz="2600" dirty="0" smtClean="0"/>
              <a:t>system</a:t>
            </a:r>
            <a:br>
              <a:rPr lang="en-US" sz="2600" dirty="0" smtClean="0"/>
            </a:br>
            <a:endParaRPr lang="en-US" sz="2600" dirty="0"/>
          </a:p>
          <a:p>
            <a:pPr lvl="1"/>
            <a:r>
              <a:rPr lang="en-US" sz="2600" dirty="0"/>
              <a:t>Participants will identify re-enactment </a:t>
            </a:r>
            <a:r>
              <a:rPr lang="en-US" sz="2600" dirty="0" smtClean="0"/>
              <a:t>(also called the “drama </a:t>
            </a:r>
            <a:r>
              <a:rPr lang="en-US" sz="2600" dirty="0"/>
              <a:t>triangle</a:t>
            </a:r>
            <a:r>
              <a:rPr lang="en-US" sz="2600" dirty="0" smtClean="0"/>
              <a:t>”) </a:t>
            </a:r>
            <a:r>
              <a:rPr lang="en-US" sz="2600" dirty="0"/>
              <a:t>including reasons, </a:t>
            </a:r>
            <a:r>
              <a:rPr lang="en-US" sz="2600" dirty="0" smtClean="0"/>
              <a:t>roles, </a:t>
            </a:r>
            <a:r>
              <a:rPr lang="en-US" sz="2600" dirty="0"/>
              <a:t>and re-scripting </a:t>
            </a:r>
            <a:r>
              <a:rPr lang="en-US" sz="2600" dirty="0" smtClean="0"/>
              <a:t>strategies</a:t>
            </a:r>
            <a:endParaRPr lang="en-US" sz="2600" dirty="0"/>
          </a:p>
          <a:p>
            <a:pPr>
              <a:spcBef>
                <a:spcPts val="1800"/>
              </a:spcBef>
            </a:pPr>
            <a:endParaRPr lang="en-US" sz="2400" dirty="0"/>
          </a:p>
        </p:txBody>
      </p:sp>
    </p:spTree>
    <p:extLst>
      <p:ext uri="{BB962C8B-B14F-4D97-AF65-F5344CB8AC3E}">
        <p14:creationId xmlns:p14="http://schemas.microsoft.com/office/powerpoint/2010/main" val="2470745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61539" y="5775818"/>
            <a:ext cx="8392697" cy="52394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520" y="6159783"/>
            <a:ext cx="8335539" cy="676369"/>
          </a:xfrm>
          <a:prstGeom prst="rect">
            <a:avLst/>
          </a:prstGeom>
        </p:spPr>
      </p:pic>
      <p:sp>
        <p:nvSpPr>
          <p:cNvPr id="12" name="Content Placeholder 11"/>
          <p:cNvSpPr>
            <a:spLocks noGrp="1"/>
          </p:cNvSpPr>
          <p:nvPr>
            <p:ph sz="half" idx="2"/>
          </p:nvPr>
        </p:nvSpPr>
        <p:spPr>
          <a:xfrm>
            <a:off x="5257800" y="1676400"/>
            <a:ext cx="3657600" cy="4206240"/>
          </a:xfrm>
          <a:ln w="76200">
            <a:solidFill>
              <a:srgbClr val="00B0F0"/>
            </a:solidFill>
          </a:ln>
        </p:spPr>
        <p:txBody>
          <a:bodyPr>
            <a:normAutofit/>
          </a:bodyPr>
          <a:lstStyle/>
          <a:p>
            <a:pPr marL="0" indent="0" algn="ctr">
              <a:spcBef>
                <a:spcPts val="2400"/>
              </a:spcBef>
              <a:spcAft>
                <a:spcPts val="600"/>
              </a:spcAft>
              <a:buNone/>
            </a:pPr>
            <a:r>
              <a:rPr lang="en-US" sz="2600" dirty="0"/>
              <a:t>Uses power wisely</a:t>
            </a:r>
          </a:p>
          <a:p>
            <a:pPr marL="0" indent="0" algn="ctr">
              <a:spcBef>
                <a:spcPts val="2400"/>
              </a:spcBef>
              <a:spcAft>
                <a:spcPts val="600"/>
              </a:spcAft>
              <a:buNone/>
            </a:pPr>
            <a:r>
              <a:rPr lang="en-US" sz="2600" dirty="0" smtClean="0"/>
              <a:t>Remains true to self</a:t>
            </a:r>
          </a:p>
          <a:p>
            <a:pPr marL="0" indent="0" algn="ctr">
              <a:spcBef>
                <a:spcPts val="2400"/>
              </a:spcBef>
              <a:spcAft>
                <a:spcPts val="600"/>
              </a:spcAft>
              <a:buNone/>
            </a:pPr>
            <a:r>
              <a:rPr lang="en-US" sz="2600" dirty="0" smtClean="0"/>
              <a:t>Seeks help responsibly, appropriately, &amp; clearly</a:t>
            </a:r>
          </a:p>
          <a:p>
            <a:pPr marL="0" indent="0" algn="ctr">
              <a:spcBef>
                <a:spcPts val="2400"/>
              </a:spcBef>
              <a:spcAft>
                <a:spcPts val="600"/>
              </a:spcAft>
              <a:buNone/>
            </a:pPr>
            <a:r>
              <a:rPr lang="en-US" sz="2600" dirty="0" smtClean="0"/>
              <a:t>Seeks </a:t>
            </a:r>
            <a:r>
              <a:rPr lang="en-US" sz="2600" dirty="0"/>
              <a:t>to learn</a:t>
            </a:r>
          </a:p>
          <a:p>
            <a:pPr marL="0" indent="0" algn="ctr">
              <a:spcBef>
                <a:spcPts val="2400"/>
              </a:spcBef>
              <a:spcAft>
                <a:spcPts val="600"/>
              </a:spcAft>
              <a:buNone/>
            </a:pPr>
            <a:r>
              <a:rPr lang="en-US" sz="2600" dirty="0" smtClean="0"/>
              <a:t>Focuses on the future</a:t>
            </a:r>
          </a:p>
        </p:txBody>
      </p:sp>
      <p:sp>
        <p:nvSpPr>
          <p:cNvPr id="15" name="TextBox 14"/>
          <p:cNvSpPr txBox="1"/>
          <p:nvPr/>
        </p:nvSpPr>
        <p:spPr>
          <a:xfrm>
            <a:off x="5973641" y="381000"/>
            <a:ext cx="2179759" cy="830997"/>
          </a:xfrm>
          <a:prstGeom prst="rect">
            <a:avLst/>
          </a:prstGeom>
          <a:noFill/>
        </p:spPr>
        <p:txBody>
          <a:bodyPr wrap="square" rtlCol="0">
            <a:spAutoFit/>
          </a:bodyPr>
          <a:lstStyle/>
          <a:p>
            <a:pPr fontAlgn="auto">
              <a:spcBef>
                <a:spcPts val="0"/>
              </a:spcBef>
              <a:spcAft>
                <a:spcPts val="0"/>
              </a:spcAft>
            </a:pPr>
            <a:r>
              <a:rPr lang="en-US" sz="4800" b="1" dirty="0" smtClean="0">
                <a:ln>
                  <a:solidFill>
                    <a:sysClr val="windowText" lastClr="000000"/>
                  </a:solidFill>
                </a:ln>
                <a:solidFill>
                  <a:srgbClr val="00B0F0"/>
                </a:solidFill>
                <a:latin typeface="Calibri"/>
              </a:rPr>
              <a:t>DRIVER</a:t>
            </a:r>
            <a:endParaRPr lang="en-US" sz="4800" b="1" dirty="0">
              <a:ln>
                <a:solidFill>
                  <a:sysClr val="windowText" lastClr="000000"/>
                </a:solidFill>
              </a:ln>
              <a:solidFill>
                <a:srgbClr val="00B0F0"/>
              </a:solidFill>
              <a:latin typeface="Calibri"/>
            </a:endParaRPr>
          </a:p>
        </p:txBody>
      </p:sp>
      <p:sp>
        <p:nvSpPr>
          <p:cNvPr id="7" name="Content Placeholder 9"/>
          <p:cNvSpPr txBox="1">
            <a:spLocks/>
          </p:cNvSpPr>
          <p:nvPr/>
        </p:nvSpPr>
        <p:spPr bwMode="auto">
          <a:xfrm>
            <a:off x="864402" y="1633870"/>
            <a:ext cx="3786207" cy="4343400"/>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E6BC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0E6B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0E6BC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0E6BC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0E6BC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1500"/>
              </a:spcBef>
              <a:buNone/>
            </a:pPr>
            <a:r>
              <a:rPr lang="en-US" sz="2600" dirty="0"/>
              <a:t>Denies power</a:t>
            </a:r>
          </a:p>
          <a:p>
            <a:pPr marL="0" indent="0" algn="ctr">
              <a:spcBef>
                <a:spcPts val="1500"/>
              </a:spcBef>
              <a:buFont typeface="Arial" panose="020B0604020202020204" pitchFamily="34" charset="0"/>
              <a:buNone/>
            </a:pPr>
            <a:r>
              <a:rPr lang="en-US" sz="2600" dirty="0" smtClean="0"/>
              <a:t>Lets the experience define him or her</a:t>
            </a:r>
          </a:p>
          <a:p>
            <a:pPr marL="0" indent="0" algn="ctr">
              <a:spcBef>
                <a:spcPts val="1500"/>
              </a:spcBef>
              <a:buNone/>
            </a:pPr>
            <a:r>
              <a:rPr lang="en-US" sz="2600" dirty="0"/>
              <a:t>Looks to others for rescue</a:t>
            </a:r>
          </a:p>
          <a:p>
            <a:pPr marL="0" indent="0" algn="ctr">
              <a:spcBef>
                <a:spcPts val="1500"/>
              </a:spcBef>
              <a:buFont typeface="Arial" panose="020B0604020202020204" pitchFamily="34" charset="0"/>
              <a:buNone/>
            </a:pPr>
            <a:r>
              <a:rPr lang="en-US" sz="2600" dirty="0" smtClean="0"/>
              <a:t>Relinquishes responsibility</a:t>
            </a:r>
          </a:p>
          <a:p>
            <a:pPr marL="0" indent="0" algn="ctr">
              <a:spcBef>
                <a:spcPts val="1500"/>
              </a:spcBef>
              <a:buFont typeface="Arial" panose="020B0604020202020204" pitchFamily="34" charset="0"/>
              <a:buNone/>
            </a:pPr>
            <a:r>
              <a:rPr lang="en-US" sz="2600" dirty="0" smtClean="0"/>
              <a:t>Feels hopeless</a:t>
            </a:r>
          </a:p>
        </p:txBody>
      </p:sp>
      <p:sp>
        <p:nvSpPr>
          <p:cNvPr id="8" name="Diagonal Stripe 7"/>
          <p:cNvSpPr/>
          <p:nvPr/>
        </p:nvSpPr>
        <p:spPr>
          <a:xfrm rot="2703114" flipH="1" flipV="1">
            <a:off x="827141" y="-1518938"/>
            <a:ext cx="3860731" cy="3857750"/>
          </a:xfrm>
          <a:prstGeom prst="diagStripe">
            <a:avLst>
              <a:gd name="adj" fmla="val 6805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endParaRPr>
          </a:p>
        </p:txBody>
      </p:sp>
      <p:sp>
        <p:nvSpPr>
          <p:cNvPr id="9" name="TextBox 8"/>
          <p:cNvSpPr txBox="1"/>
          <p:nvPr/>
        </p:nvSpPr>
        <p:spPr>
          <a:xfrm>
            <a:off x="1880614" y="533400"/>
            <a:ext cx="1753784" cy="707886"/>
          </a:xfrm>
          <a:prstGeom prst="rect">
            <a:avLst/>
          </a:prstGeom>
          <a:noFill/>
        </p:spPr>
        <p:txBody>
          <a:bodyPr wrap="square" rtlCol="0">
            <a:spAutoFit/>
          </a:bodyPr>
          <a:lstStyle/>
          <a:p>
            <a:pPr fontAlgn="auto">
              <a:spcBef>
                <a:spcPts val="0"/>
              </a:spcBef>
              <a:spcAft>
                <a:spcPts val="0"/>
              </a:spcAft>
            </a:pPr>
            <a:r>
              <a:rPr lang="en-US" sz="4000" b="1" dirty="0" smtClean="0">
                <a:solidFill>
                  <a:prstClr val="black"/>
                </a:solidFill>
                <a:latin typeface="Calibri"/>
              </a:rPr>
              <a:t>VICTIM</a:t>
            </a:r>
            <a:endParaRPr lang="en-US" sz="4000" b="1" dirty="0">
              <a:solidFill>
                <a:prstClr val="black"/>
              </a:solidFill>
              <a:latin typeface="Calibri"/>
            </a:endParaRPr>
          </a:p>
        </p:txBody>
      </p:sp>
    </p:spTree>
    <p:custDataLst>
      <p:tags r:id="rId1"/>
    </p:custDataLst>
    <p:extLst>
      <p:ext uri="{BB962C8B-B14F-4D97-AF65-F5344CB8AC3E}">
        <p14:creationId xmlns:p14="http://schemas.microsoft.com/office/powerpoint/2010/main" val="3425655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61539" y="5775818"/>
            <a:ext cx="8392697" cy="52394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520" y="6159783"/>
            <a:ext cx="8335539" cy="676369"/>
          </a:xfrm>
          <a:prstGeom prst="rect">
            <a:avLst/>
          </a:prstGeom>
        </p:spPr>
      </p:pic>
      <p:sp>
        <p:nvSpPr>
          <p:cNvPr id="12" name="Content Placeholder 11"/>
          <p:cNvSpPr>
            <a:spLocks noGrp="1"/>
          </p:cNvSpPr>
          <p:nvPr>
            <p:ph sz="half" idx="2"/>
          </p:nvPr>
        </p:nvSpPr>
        <p:spPr>
          <a:xfrm>
            <a:off x="5105400" y="1516797"/>
            <a:ext cx="3733800" cy="4495800"/>
          </a:xfrm>
          <a:ln w="76200">
            <a:solidFill>
              <a:srgbClr val="FF0000"/>
            </a:solidFill>
          </a:ln>
        </p:spPr>
        <p:txBody>
          <a:bodyPr>
            <a:noAutofit/>
          </a:bodyPr>
          <a:lstStyle/>
          <a:p>
            <a:pPr marL="0" indent="0" algn="ctr">
              <a:spcBef>
                <a:spcPts val="1200"/>
              </a:spcBef>
              <a:buNone/>
            </a:pPr>
            <a:r>
              <a:rPr lang="en-US" sz="2400" dirty="0"/>
              <a:t>Empowers </a:t>
            </a:r>
            <a:r>
              <a:rPr lang="en-US" sz="2400" dirty="0" smtClean="0"/>
              <a:t>others</a:t>
            </a:r>
          </a:p>
          <a:p>
            <a:pPr marL="0" indent="0" algn="ctr">
              <a:spcBef>
                <a:spcPts val="1200"/>
              </a:spcBef>
              <a:buNone/>
            </a:pPr>
            <a:r>
              <a:rPr lang="en-US" sz="2400" dirty="0" smtClean="0"/>
              <a:t>Communicates directly</a:t>
            </a:r>
            <a:endParaRPr lang="en-US" sz="2400" dirty="0"/>
          </a:p>
          <a:p>
            <a:pPr marL="0" indent="0" algn="ctr">
              <a:spcBef>
                <a:spcPts val="1200"/>
              </a:spcBef>
              <a:buNone/>
            </a:pPr>
            <a:r>
              <a:rPr lang="en-US" sz="2400" dirty="0" smtClean="0"/>
              <a:t>Respects </a:t>
            </a:r>
            <a:r>
              <a:rPr lang="en-US" sz="2400" dirty="0"/>
              <a:t>boundaries</a:t>
            </a:r>
          </a:p>
          <a:p>
            <a:pPr marL="0" indent="0" algn="ctr">
              <a:spcBef>
                <a:spcPts val="1200"/>
              </a:spcBef>
              <a:buNone/>
            </a:pPr>
            <a:r>
              <a:rPr lang="en-US" sz="2400" dirty="0"/>
              <a:t>Models behavior</a:t>
            </a:r>
          </a:p>
          <a:p>
            <a:pPr marL="0" indent="0" algn="ctr">
              <a:spcBef>
                <a:spcPts val="1200"/>
              </a:spcBef>
              <a:buNone/>
            </a:pPr>
            <a:r>
              <a:rPr lang="en-US" sz="2400" dirty="0" smtClean="0"/>
              <a:t>Provides </a:t>
            </a:r>
            <a:r>
              <a:rPr lang="en-US" sz="2400" dirty="0"/>
              <a:t>expectations</a:t>
            </a:r>
          </a:p>
          <a:p>
            <a:pPr marL="0" indent="0" algn="ctr">
              <a:spcBef>
                <a:spcPts val="1200"/>
              </a:spcBef>
              <a:buNone/>
            </a:pPr>
            <a:r>
              <a:rPr lang="en-US" sz="2400" dirty="0" smtClean="0"/>
              <a:t>Offers alternatives</a:t>
            </a:r>
            <a:endParaRPr lang="en-US" sz="2400" dirty="0"/>
          </a:p>
          <a:p>
            <a:pPr marL="0" indent="0" algn="ctr">
              <a:spcBef>
                <a:spcPts val="1200"/>
              </a:spcBef>
              <a:buNone/>
            </a:pPr>
            <a:r>
              <a:rPr lang="en-US" sz="2400" dirty="0"/>
              <a:t>Commends strengths</a:t>
            </a:r>
          </a:p>
          <a:p>
            <a:pPr marL="0" indent="0" algn="ctr">
              <a:spcBef>
                <a:spcPts val="1200"/>
              </a:spcBef>
              <a:buNone/>
            </a:pPr>
            <a:r>
              <a:rPr lang="en-US" sz="2400" dirty="0" smtClean="0"/>
              <a:t>Encourages others to link cause &amp; effect</a:t>
            </a:r>
          </a:p>
        </p:txBody>
      </p:sp>
      <p:sp>
        <p:nvSpPr>
          <p:cNvPr id="15" name="TextBox 14"/>
          <p:cNvSpPr txBox="1"/>
          <p:nvPr/>
        </p:nvSpPr>
        <p:spPr>
          <a:xfrm>
            <a:off x="5973641" y="381000"/>
            <a:ext cx="2179759" cy="830997"/>
          </a:xfrm>
          <a:prstGeom prst="rect">
            <a:avLst/>
          </a:prstGeom>
          <a:noFill/>
        </p:spPr>
        <p:txBody>
          <a:bodyPr wrap="square" rtlCol="0">
            <a:spAutoFit/>
          </a:bodyPr>
          <a:lstStyle/>
          <a:p>
            <a:pPr fontAlgn="auto">
              <a:spcBef>
                <a:spcPts val="0"/>
              </a:spcBef>
              <a:spcAft>
                <a:spcPts val="0"/>
              </a:spcAft>
            </a:pPr>
            <a:r>
              <a:rPr lang="en-US" sz="4800" b="1" dirty="0" smtClean="0">
                <a:ln>
                  <a:solidFill>
                    <a:sysClr val="windowText" lastClr="000000"/>
                  </a:solidFill>
                </a:ln>
                <a:solidFill>
                  <a:srgbClr val="FF0000"/>
                </a:solidFill>
                <a:latin typeface="Calibri"/>
              </a:rPr>
              <a:t>GUIDE</a:t>
            </a:r>
            <a:endParaRPr lang="en-US" sz="4800" b="1" dirty="0">
              <a:ln>
                <a:solidFill>
                  <a:sysClr val="windowText" lastClr="000000"/>
                </a:solidFill>
              </a:ln>
              <a:solidFill>
                <a:srgbClr val="FF0000"/>
              </a:solidFill>
              <a:latin typeface="Calibri"/>
            </a:endParaRPr>
          </a:p>
        </p:txBody>
      </p:sp>
      <p:sp>
        <p:nvSpPr>
          <p:cNvPr id="7" name="Content Placeholder 9"/>
          <p:cNvSpPr txBox="1">
            <a:spLocks/>
          </p:cNvSpPr>
          <p:nvPr/>
        </p:nvSpPr>
        <p:spPr bwMode="auto">
          <a:xfrm>
            <a:off x="797582" y="1414849"/>
            <a:ext cx="4038600" cy="4648200"/>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0E6BC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0E6B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0E6BC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0E6BC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0E6BC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lnSpc>
                <a:spcPct val="120000"/>
              </a:lnSpc>
              <a:spcBef>
                <a:spcPts val="1200"/>
              </a:spcBef>
              <a:spcAft>
                <a:spcPts val="600"/>
              </a:spcAft>
              <a:buFont typeface="Arial" panose="020B0604020202020204" pitchFamily="34" charset="0"/>
              <a:buNone/>
            </a:pPr>
            <a:r>
              <a:rPr lang="en-US" sz="2400" dirty="0" smtClean="0"/>
              <a:t>Misuses power</a:t>
            </a:r>
          </a:p>
          <a:p>
            <a:pPr marL="0" indent="0" algn="ctr">
              <a:lnSpc>
                <a:spcPct val="120000"/>
              </a:lnSpc>
              <a:spcBef>
                <a:spcPts val="1200"/>
              </a:spcBef>
              <a:spcAft>
                <a:spcPts val="600"/>
              </a:spcAft>
              <a:buNone/>
            </a:pPr>
            <a:r>
              <a:rPr lang="en-US" sz="2400" dirty="0" smtClean="0"/>
              <a:t>Uses passive aggression</a:t>
            </a:r>
            <a:endParaRPr lang="en-US" sz="2400" dirty="0"/>
          </a:p>
          <a:p>
            <a:pPr marL="0" indent="0" algn="ctr">
              <a:lnSpc>
                <a:spcPct val="120000"/>
              </a:lnSpc>
              <a:spcBef>
                <a:spcPts val="1200"/>
              </a:spcBef>
              <a:spcAft>
                <a:spcPts val="600"/>
              </a:spcAft>
              <a:buFont typeface="Arial" panose="020B0604020202020204" pitchFamily="34" charset="0"/>
              <a:buNone/>
            </a:pPr>
            <a:r>
              <a:rPr lang="en-US" sz="2400" dirty="0" smtClean="0"/>
              <a:t>Demands or coerces</a:t>
            </a:r>
          </a:p>
          <a:p>
            <a:pPr marL="0" indent="0" algn="ctr">
              <a:lnSpc>
                <a:spcPct val="120000"/>
              </a:lnSpc>
              <a:spcBef>
                <a:spcPts val="1200"/>
              </a:spcBef>
              <a:spcAft>
                <a:spcPts val="600"/>
              </a:spcAft>
              <a:buNone/>
            </a:pPr>
            <a:r>
              <a:rPr lang="en-US" sz="2400" dirty="0" smtClean="0"/>
              <a:t>Threatens/Bullies</a:t>
            </a:r>
          </a:p>
          <a:p>
            <a:pPr marL="0" indent="0" algn="ctr">
              <a:lnSpc>
                <a:spcPct val="120000"/>
              </a:lnSpc>
              <a:spcBef>
                <a:spcPts val="1200"/>
              </a:spcBef>
              <a:spcAft>
                <a:spcPts val="600"/>
              </a:spcAft>
              <a:buNone/>
            </a:pPr>
            <a:r>
              <a:rPr lang="en-US" sz="2400" dirty="0" smtClean="0"/>
              <a:t>Uses </a:t>
            </a:r>
            <a:r>
              <a:rPr lang="en-US" sz="2400" dirty="0"/>
              <a:t>physical force</a:t>
            </a:r>
          </a:p>
          <a:p>
            <a:pPr marL="0" indent="0" algn="ctr">
              <a:lnSpc>
                <a:spcPct val="120000"/>
              </a:lnSpc>
              <a:spcBef>
                <a:spcPts val="1200"/>
              </a:spcBef>
              <a:spcAft>
                <a:spcPts val="600"/>
              </a:spcAft>
              <a:buFont typeface="Arial" panose="020B0604020202020204" pitchFamily="34" charset="0"/>
              <a:buNone/>
            </a:pPr>
            <a:r>
              <a:rPr lang="en-US" sz="2400" dirty="0" smtClean="0"/>
              <a:t>Finds fault</a:t>
            </a:r>
          </a:p>
          <a:p>
            <a:pPr marL="0" indent="0" algn="ctr">
              <a:lnSpc>
                <a:spcPct val="120000"/>
              </a:lnSpc>
              <a:spcBef>
                <a:spcPts val="1200"/>
              </a:spcBef>
              <a:spcAft>
                <a:spcPts val="600"/>
              </a:spcAft>
              <a:buFont typeface="Arial" panose="020B0604020202020204" pitchFamily="34" charset="0"/>
              <a:buNone/>
            </a:pPr>
            <a:r>
              <a:rPr lang="en-US" sz="2400" dirty="0" smtClean="0"/>
              <a:t>Blames/shames</a:t>
            </a:r>
          </a:p>
        </p:txBody>
      </p:sp>
      <p:sp>
        <p:nvSpPr>
          <p:cNvPr id="8" name="Diagonal Stripe 7"/>
          <p:cNvSpPr/>
          <p:nvPr/>
        </p:nvSpPr>
        <p:spPr>
          <a:xfrm rot="2662436" flipH="1" flipV="1">
            <a:off x="748882" y="-1699163"/>
            <a:ext cx="4136003" cy="4060773"/>
          </a:xfrm>
          <a:prstGeom prst="diagStripe">
            <a:avLst>
              <a:gd name="adj" fmla="val 6805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endParaRPr>
          </a:p>
        </p:txBody>
      </p:sp>
      <p:sp>
        <p:nvSpPr>
          <p:cNvPr id="9" name="TextBox 8"/>
          <p:cNvSpPr txBox="1"/>
          <p:nvPr/>
        </p:nvSpPr>
        <p:spPr>
          <a:xfrm>
            <a:off x="1296006" y="442555"/>
            <a:ext cx="3041753" cy="707886"/>
          </a:xfrm>
          <a:prstGeom prst="rect">
            <a:avLst/>
          </a:prstGeom>
          <a:noFill/>
        </p:spPr>
        <p:txBody>
          <a:bodyPr wrap="square" rtlCol="0">
            <a:spAutoFit/>
          </a:bodyPr>
          <a:lstStyle/>
          <a:p>
            <a:pPr fontAlgn="auto">
              <a:spcBef>
                <a:spcPts val="0"/>
              </a:spcBef>
              <a:spcAft>
                <a:spcPts val="0"/>
              </a:spcAft>
            </a:pPr>
            <a:r>
              <a:rPr lang="en-US" sz="4000" b="1" dirty="0" smtClean="0">
                <a:solidFill>
                  <a:prstClr val="black"/>
                </a:solidFill>
                <a:latin typeface="Calibri"/>
              </a:rPr>
              <a:t>PERSECUTOR</a:t>
            </a:r>
            <a:endParaRPr lang="en-US" sz="4000" b="1" dirty="0">
              <a:solidFill>
                <a:prstClr val="black"/>
              </a:solidFill>
              <a:latin typeface="Calibri"/>
            </a:endParaRPr>
          </a:p>
        </p:txBody>
      </p:sp>
    </p:spTree>
    <p:custDataLst>
      <p:tags r:id="rId1"/>
    </p:custDataLst>
    <p:extLst>
      <p:ext uri="{BB962C8B-B14F-4D97-AF65-F5344CB8AC3E}">
        <p14:creationId xmlns:p14="http://schemas.microsoft.com/office/powerpoint/2010/main" val="3122365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61539" y="5775818"/>
            <a:ext cx="8392697" cy="52394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520" y="6159783"/>
            <a:ext cx="8335539" cy="676369"/>
          </a:xfrm>
          <a:prstGeom prst="rect">
            <a:avLst/>
          </a:prstGeom>
        </p:spPr>
      </p:pic>
      <p:sp>
        <p:nvSpPr>
          <p:cNvPr id="12" name="Content Placeholder 11"/>
          <p:cNvSpPr>
            <a:spLocks noGrp="1"/>
          </p:cNvSpPr>
          <p:nvPr>
            <p:ph sz="half" idx="2"/>
          </p:nvPr>
        </p:nvSpPr>
        <p:spPr>
          <a:xfrm>
            <a:off x="5257801" y="1752600"/>
            <a:ext cx="3581399" cy="4038600"/>
          </a:xfrm>
          <a:ln w="76200">
            <a:solidFill>
              <a:srgbClr val="92D050"/>
            </a:solidFill>
          </a:ln>
        </p:spPr>
        <p:txBody>
          <a:bodyPr>
            <a:normAutofit fontScale="85000" lnSpcReduction="20000"/>
          </a:bodyPr>
          <a:lstStyle/>
          <a:p>
            <a:pPr marL="0" indent="0" algn="ctr">
              <a:lnSpc>
                <a:spcPct val="110000"/>
              </a:lnSpc>
              <a:spcBef>
                <a:spcPts val="1200"/>
              </a:spcBef>
              <a:buNone/>
            </a:pPr>
            <a:r>
              <a:rPr lang="en-US" dirty="0"/>
              <a:t>Assists only as necessary</a:t>
            </a:r>
          </a:p>
          <a:p>
            <a:pPr marL="0" indent="0" algn="ctr">
              <a:lnSpc>
                <a:spcPct val="110000"/>
              </a:lnSpc>
              <a:spcBef>
                <a:spcPts val="1200"/>
              </a:spcBef>
              <a:buNone/>
            </a:pPr>
            <a:r>
              <a:rPr lang="en-US" dirty="0" smtClean="0"/>
              <a:t>Stands </a:t>
            </a:r>
            <a:r>
              <a:rPr lang="en-US" dirty="0"/>
              <a:t>beside</a:t>
            </a:r>
          </a:p>
          <a:p>
            <a:pPr marL="0" indent="0" algn="ctr">
              <a:lnSpc>
                <a:spcPct val="110000"/>
              </a:lnSpc>
              <a:spcBef>
                <a:spcPts val="1200"/>
              </a:spcBef>
              <a:buNone/>
            </a:pPr>
            <a:r>
              <a:rPr lang="en-US" dirty="0"/>
              <a:t>Encourages action of others</a:t>
            </a:r>
          </a:p>
          <a:p>
            <a:pPr marL="0" indent="0" algn="ctr">
              <a:lnSpc>
                <a:spcPct val="110000"/>
              </a:lnSpc>
              <a:spcBef>
                <a:spcPts val="1200"/>
              </a:spcBef>
              <a:buNone/>
            </a:pPr>
            <a:r>
              <a:rPr lang="en-US" dirty="0" smtClean="0"/>
              <a:t>Empowers</a:t>
            </a:r>
          </a:p>
          <a:p>
            <a:pPr marL="0" indent="0" algn="ctr">
              <a:lnSpc>
                <a:spcPct val="110000"/>
              </a:lnSpc>
              <a:spcBef>
                <a:spcPts val="1200"/>
              </a:spcBef>
              <a:buNone/>
            </a:pPr>
            <a:r>
              <a:rPr lang="en-US" dirty="0" smtClean="0"/>
              <a:t>Expresses </a:t>
            </a:r>
            <a:r>
              <a:rPr lang="en-US" dirty="0"/>
              <a:t>confidence</a:t>
            </a:r>
          </a:p>
          <a:p>
            <a:pPr marL="0" indent="0" algn="ctr">
              <a:lnSpc>
                <a:spcPct val="110000"/>
              </a:lnSpc>
              <a:spcBef>
                <a:spcPts val="1200"/>
              </a:spcBef>
              <a:buNone/>
            </a:pPr>
            <a:r>
              <a:rPr lang="en-US" dirty="0" smtClean="0"/>
              <a:t>Asks </a:t>
            </a:r>
            <a:r>
              <a:rPr lang="en-US" dirty="0"/>
              <a:t>permission</a:t>
            </a:r>
          </a:p>
          <a:p>
            <a:pPr marL="0" indent="0" algn="ctr">
              <a:lnSpc>
                <a:spcPct val="110000"/>
              </a:lnSpc>
              <a:spcBef>
                <a:spcPts val="1200"/>
              </a:spcBef>
              <a:buNone/>
            </a:pPr>
            <a:r>
              <a:rPr lang="en-US" dirty="0" smtClean="0"/>
              <a:t>Checks </a:t>
            </a:r>
            <a:r>
              <a:rPr lang="en-US" dirty="0"/>
              <a:t>back</a:t>
            </a:r>
          </a:p>
        </p:txBody>
      </p:sp>
      <p:sp>
        <p:nvSpPr>
          <p:cNvPr id="15" name="TextBox 14"/>
          <p:cNvSpPr txBox="1"/>
          <p:nvPr/>
        </p:nvSpPr>
        <p:spPr>
          <a:xfrm>
            <a:off x="5257800" y="616803"/>
            <a:ext cx="3505199" cy="830997"/>
          </a:xfrm>
          <a:prstGeom prst="rect">
            <a:avLst/>
          </a:prstGeom>
          <a:noFill/>
        </p:spPr>
        <p:txBody>
          <a:bodyPr wrap="square" rtlCol="0">
            <a:spAutoFit/>
          </a:bodyPr>
          <a:lstStyle/>
          <a:p>
            <a:pPr algn="ctr" fontAlgn="auto">
              <a:spcBef>
                <a:spcPts val="0"/>
              </a:spcBef>
              <a:spcAft>
                <a:spcPts val="0"/>
              </a:spcAft>
            </a:pPr>
            <a:r>
              <a:rPr lang="en-US" sz="4800" b="1" dirty="0" smtClean="0">
                <a:ln>
                  <a:solidFill>
                    <a:sysClr val="windowText" lastClr="000000"/>
                  </a:solidFill>
                </a:ln>
                <a:solidFill>
                  <a:srgbClr val="92D050"/>
                </a:solidFill>
                <a:latin typeface="Calibri"/>
              </a:rPr>
              <a:t>COACH</a:t>
            </a:r>
            <a:endParaRPr lang="en-US" sz="4800" b="1" dirty="0">
              <a:ln>
                <a:solidFill>
                  <a:sysClr val="windowText" lastClr="000000"/>
                </a:solidFill>
              </a:ln>
              <a:solidFill>
                <a:srgbClr val="92D050"/>
              </a:solidFill>
              <a:latin typeface="Calibri"/>
            </a:endParaRPr>
          </a:p>
        </p:txBody>
      </p:sp>
      <p:sp>
        <p:nvSpPr>
          <p:cNvPr id="9" name="Content Placeholder 9"/>
          <p:cNvSpPr txBox="1">
            <a:spLocks/>
          </p:cNvSpPr>
          <p:nvPr/>
        </p:nvSpPr>
        <p:spPr bwMode="auto">
          <a:xfrm>
            <a:off x="909081" y="1651686"/>
            <a:ext cx="3733800" cy="419100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E6BC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0E6B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rgbClr val="0E6BC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rgbClr val="0E6BC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rgbClr val="0E6BC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spcBef>
                <a:spcPts val="2600"/>
              </a:spcBef>
              <a:buFont typeface="Arial" panose="020B0604020202020204" pitchFamily="34" charset="0"/>
              <a:buNone/>
            </a:pPr>
            <a:r>
              <a:rPr lang="en-US" sz="2400" dirty="0" smtClean="0"/>
              <a:t>Helps no matter the cost</a:t>
            </a:r>
          </a:p>
          <a:p>
            <a:pPr marL="0" indent="0" algn="ctr">
              <a:spcBef>
                <a:spcPts val="2600"/>
              </a:spcBef>
              <a:buFont typeface="Arial" panose="020B0604020202020204" pitchFamily="34" charset="0"/>
              <a:buNone/>
            </a:pPr>
            <a:r>
              <a:rPr lang="en-US" sz="2400" dirty="0" smtClean="0"/>
              <a:t>Takes the place of</a:t>
            </a:r>
          </a:p>
          <a:p>
            <a:pPr marL="0" indent="0" algn="ctr">
              <a:spcBef>
                <a:spcPts val="2600"/>
              </a:spcBef>
              <a:buFont typeface="Arial" panose="020B0604020202020204" pitchFamily="34" charset="0"/>
              <a:buNone/>
            </a:pPr>
            <a:r>
              <a:rPr lang="en-US" sz="2400" dirty="0" smtClean="0"/>
              <a:t>Fixes</a:t>
            </a:r>
          </a:p>
          <a:p>
            <a:pPr marL="0" indent="0" algn="ctr">
              <a:spcBef>
                <a:spcPts val="2600"/>
              </a:spcBef>
              <a:buFont typeface="Arial" panose="020B0604020202020204" pitchFamily="34" charset="0"/>
              <a:buNone/>
            </a:pPr>
            <a:r>
              <a:rPr lang="en-US" sz="2400" dirty="0" smtClean="0"/>
              <a:t>Meddles</a:t>
            </a:r>
          </a:p>
          <a:p>
            <a:pPr marL="0" indent="0" algn="ctr">
              <a:spcBef>
                <a:spcPts val="2600"/>
              </a:spcBef>
              <a:buFont typeface="Arial" panose="020B0604020202020204" pitchFamily="34" charset="0"/>
              <a:buNone/>
            </a:pPr>
            <a:r>
              <a:rPr lang="en-US" sz="2400" dirty="0" smtClean="0"/>
              <a:t>Encourages dependence</a:t>
            </a:r>
          </a:p>
          <a:p>
            <a:pPr marL="0" indent="0" algn="ctr">
              <a:spcBef>
                <a:spcPts val="2600"/>
              </a:spcBef>
              <a:buFont typeface="Arial" panose="020B0604020202020204" pitchFamily="34" charset="0"/>
              <a:buNone/>
            </a:pPr>
            <a:r>
              <a:rPr lang="en-US" sz="2400" dirty="0" smtClean="0"/>
              <a:t>Feels martyred</a:t>
            </a:r>
            <a:endParaRPr lang="en-US" sz="2400" dirty="0"/>
          </a:p>
        </p:txBody>
      </p:sp>
      <p:sp>
        <p:nvSpPr>
          <p:cNvPr id="11" name="Diagonal Stripe 10"/>
          <p:cNvSpPr/>
          <p:nvPr/>
        </p:nvSpPr>
        <p:spPr>
          <a:xfrm rot="2703114" flipH="1" flipV="1">
            <a:off x="827141" y="-1485980"/>
            <a:ext cx="3860731" cy="3857750"/>
          </a:xfrm>
          <a:prstGeom prst="diagStripe">
            <a:avLst>
              <a:gd name="adj" fmla="val 6805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black"/>
              </a:solidFill>
            </a:endParaRPr>
          </a:p>
        </p:txBody>
      </p:sp>
      <p:sp>
        <p:nvSpPr>
          <p:cNvPr id="13" name="TextBox 12"/>
          <p:cNvSpPr txBox="1"/>
          <p:nvPr/>
        </p:nvSpPr>
        <p:spPr>
          <a:xfrm>
            <a:off x="1213864" y="561310"/>
            <a:ext cx="3087284" cy="707886"/>
          </a:xfrm>
          <a:prstGeom prst="rect">
            <a:avLst/>
          </a:prstGeom>
          <a:noFill/>
        </p:spPr>
        <p:txBody>
          <a:bodyPr wrap="square" rtlCol="0">
            <a:spAutoFit/>
          </a:bodyPr>
          <a:lstStyle/>
          <a:p>
            <a:pPr algn="ctr" fontAlgn="auto">
              <a:spcBef>
                <a:spcPts val="0"/>
              </a:spcBef>
              <a:spcAft>
                <a:spcPts val="0"/>
              </a:spcAft>
            </a:pPr>
            <a:r>
              <a:rPr lang="en-US" sz="4000" b="1" dirty="0" smtClean="0">
                <a:solidFill>
                  <a:prstClr val="black"/>
                </a:solidFill>
                <a:latin typeface="Calibri"/>
              </a:rPr>
              <a:t>RESCUER</a:t>
            </a:r>
            <a:endParaRPr lang="en-US" sz="4000" b="1" dirty="0">
              <a:solidFill>
                <a:prstClr val="black"/>
              </a:solidFill>
              <a:latin typeface="Calibri"/>
            </a:endParaRPr>
          </a:p>
        </p:txBody>
      </p:sp>
    </p:spTree>
    <p:custDataLst>
      <p:tags r:id="rId1"/>
    </p:custDataLst>
    <p:extLst>
      <p:ext uri="{BB962C8B-B14F-4D97-AF65-F5344CB8AC3E}">
        <p14:creationId xmlns:p14="http://schemas.microsoft.com/office/powerpoint/2010/main" val="425204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5775818"/>
            <a:ext cx="8392697" cy="5239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81" y="6159783"/>
            <a:ext cx="8335539" cy="676369"/>
          </a:xfrm>
          <a:prstGeom prst="rect">
            <a:avLst/>
          </a:prstGeom>
        </p:spPr>
      </p:pic>
      <p:sp>
        <p:nvSpPr>
          <p:cNvPr id="2" name="Title 1"/>
          <p:cNvSpPr>
            <a:spLocks noGrp="1"/>
          </p:cNvSpPr>
          <p:nvPr>
            <p:ph type="title"/>
          </p:nvPr>
        </p:nvSpPr>
        <p:spPr>
          <a:xfrm>
            <a:off x="190500" y="0"/>
            <a:ext cx="8763000" cy="990600"/>
          </a:xfrm>
        </p:spPr>
        <p:txBody>
          <a:bodyPr>
            <a:noAutofit/>
          </a:bodyPr>
          <a:lstStyle/>
          <a:p>
            <a:r>
              <a:rPr lang="en-US" sz="2800" b="1" dirty="0" smtClean="0"/>
              <a:t>What do I need to move myself or others from…</a:t>
            </a:r>
            <a:endParaRPr lang="en-US" sz="2800" b="1"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184614677"/>
              </p:ext>
            </p:extLst>
          </p:nvPr>
        </p:nvGraphicFramePr>
        <p:xfrm>
          <a:off x="152400" y="838200"/>
          <a:ext cx="8839200" cy="5486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205989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3BA02F78-5CA8-4B52-A5D1-94D9319FEE4C}"/>
                                            </p:graphicEl>
                                          </p:spTgt>
                                        </p:tgtEl>
                                        <p:attrNameLst>
                                          <p:attrName>style.visibility</p:attrName>
                                        </p:attrNameLst>
                                      </p:cBhvr>
                                      <p:to>
                                        <p:strVal val="visible"/>
                                      </p:to>
                                    </p:set>
                                    <p:animEffect transition="in" filter="wipe(left)">
                                      <p:cBhvr>
                                        <p:cTn id="7" dur="500"/>
                                        <p:tgtEl>
                                          <p:spTgt spid="5">
                                            <p:graphicEl>
                                              <a:dgm id="{3BA02F78-5CA8-4B52-A5D1-94D9319FEE4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285EC63E-5FA1-4545-B7D5-DA7F16BE082F}"/>
                                            </p:graphicEl>
                                          </p:spTgt>
                                        </p:tgtEl>
                                        <p:attrNameLst>
                                          <p:attrName>style.visibility</p:attrName>
                                        </p:attrNameLst>
                                      </p:cBhvr>
                                      <p:to>
                                        <p:strVal val="visible"/>
                                      </p:to>
                                    </p:set>
                                    <p:animEffect transition="in" filter="wipe(left)">
                                      <p:cBhvr>
                                        <p:cTn id="12" dur="500"/>
                                        <p:tgtEl>
                                          <p:spTgt spid="5">
                                            <p:graphicEl>
                                              <a:dgm id="{285EC63E-5FA1-4545-B7D5-DA7F16BE082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0717CAE9-FE36-45EA-898F-467924E9A3BF}"/>
                                            </p:graphicEl>
                                          </p:spTgt>
                                        </p:tgtEl>
                                        <p:attrNameLst>
                                          <p:attrName>style.visibility</p:attrName>
                                        </p:attrNameLst>
                                      </p:cBhvr>
                                      <p:to>
                                        <p:strVal val="visible"/>
                                      </p:to>
                                    </p:set>
                                    <p:animEffect transition="in" filter="wipe(left)">
                                      <p:cBhvr>
                                        <p:cTn id="17" dur="500"/>
                                        <p:tgtEl>
                                          <p:spTgt spid="5">
                                            <p:graphicEl>
                                              <a:dgm id="{0717CAE9-FE36-45EA-898F-467924E9A3B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9E6A6DC9-45CE-44E6-8F65-9772D77A1628}"/>
                                            </p:graphicEl>
                                          </p:spTgt>
                                        </p:tgtEl>
                                        <p:attrNameLst>
                                          <p:attrName>style.visibility</p:attrName>
                                        </p:attrNameLst>
                                      </p:cBhvr>
                                      <p:to>
                                        <p:strVal val="visible"/>
                                      </p:to>
                                    </p:set>
                                    <p:animEffect transition="in" filter="wipe(left)">
                                      <p:cBhvr>
                                        <p:cTn id="22" dur="500"/>
                                        <p:tgtEl>
                                          <p:spTgt spid="5">
                                            <p:graphicEl>
                                              <a:dgm id="{9E6A6DC9-45CE-44E6-8F65-9772D77A162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36EE24ED-AA13-4A74-83D6-39665B67426E}"/>
                                            </p:graphicEl>
                                          </p:spTgt>
                                        </p:tgtEl>
                                        <p:attrNameLst>
                                          <p:attrName>style.visibility</p:attrName>
                                        </p:attrNameLst>
                                      </p:cBhvr>
                                      <p:to>
                                        <p:strVal val="visible"/>
                                      </p:to>
                                    </p:set>
                                    <p:animEffect transition="in" filter="wipe(left)">
                                      <p:cBhvr>
                                        <p:cTn id="27" dur="500"/>
                                        <p:tgtEl>
                                          <p:spTgt spid="5">
                                            <p:graphicEl>
                                              <a:dgm id="{36EE24ED-AA13-4A74-83D6-39665B67426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FA37BD8C-8444-4924-9941-2ED53B170B5C}"/>
                                            </p:graphicEl>
                                          </p:spTgt>
                                        </p:tgtEl>
                                        <p:attrNameLst>
                                          <p:attrName>style.visibility</p:attrName>
                                        </p:attrNameLst>
                                      </p:cBhvr>
                                      <p:to>
                                        <p:strVal val="visible"/>
                                      </p:to>
                                    </p:set>
                                    <p:animEffect transition="in" filter="wipe(left)">
                                      <p:cBhvr>
                                        <p:cTn id="32" dur="500"/>
                                        <p:tgtEl>
                                          <p:spTgt spid="5">
                                            <p:graphicEl>
                                              <a:dgm id="{FA37BD8C-8444-4924-9941-2ED53B170B5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dgm id="{53054594-7AA8-4F41-89BD-BD139351E953}"/>
                                            </p:graphicEl>
                                          </p:spTgt>
                                        </p:tgtEl>
                                        <p:attrNameLst>
                                          <p:attrName>style.visibility</p:attrName>
                                        </p:attrNameLst>
                                      </p:cBhvr>
                                      <p:to>
                                        <p:strVal val="visible"/>
                                      </p:to>
                                    </p:set>
                                    <p:animEffect transition="in" filter="wipe(left)">
                                      <p:cBhvr>
                                        <p:cTn id="37" dur="500"/>
                                        <p:tgtEl>
                                          <p:spTgt spid="5">
                                            <p:graphicEl>
                                              <a:dgm id="{53054594-7AA8-4F41-89BD-BD139351E95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dgm id="{DF75022B-2393-4B39-A4A4-80B405DA9EAD}"/>
                                            </p:graphicEl>
                                          </p:spTgt>
                                        </p:tgtEl>
                                        <p:attrNameLst>
                                          <p:attrName>style.visibility</p:attrName>
                                        </p:attrNameLst>
                                      </p:cBhvr>
                                      <p:to>
                                        <p:strVal val="visible"/>
                                      </p:to>
                                    </p:set>
                                    <p:animEffect transition="in" filter="wipe(left)">
                                      <p:cBhvr>
                                        <p:cTn id="42" dur="500"/>
                                        <p:tgtEl>
                                          <p:spTgt spid="5">
                                            <p:graphicEl>
                                              <a:dgm id="{DF75022B-2393-4B39-A4A4-80B405DA9EA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graphicEl>
                                              <a:dgm id="{E14CCFC8-3B08-4071-BD9E-84F33C5E75E8}"/>
                                            </p:graphicEl>
                                          </p:spTgt>
                                        </p:tgtEl>
                                        <p:attrNameLst>
                                          <p:attrName>style.visibility</p:attrName>
                                        </p:attrNameLst>
                                      </p:cBhvr>
                                      <p:to>
                                        <p:strVal val="visible"/>
                                      </p:to>
                                    </p:set>
                                    <p:animEffect transition="in" filter="wipe(left)">
                                      <p:cBhvr>
                                        <p:cTn id="47" dur="500"/>
                                        <p:tgtEl>
                                          <p:spTgt spid="5">
                                            <p:graphicEl>
                                              <a:dgm id="{E14CCFC8-3B08-4071-BD9E-84F33C5E75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
            <a:ext cx="8382000" cy="1200150"/>
          </a:xfrm>
        </p:spPr>
        <p:txBody>
          <a:bodyPr>
            <a:normAutofit/>
          </a:bodyPr>
          <a:lstStyle/>
          <a:p>
            <a:r>
              <a:rPr lang="en-US" b="1" dirty="0" smtClean="0"/>
              <a:t>Visual Re-Scripting Tool</a:t>
            </a:r>
            <a:endParaRPr lang="en-US" b="1" dirty="0"/>
          </a:p>
        </p:txBody>
      </p:sp>
      <p:sp>
        <p:nvSpPr>
          <p:cNvPr id="6" name="Isosceles Triangle 5"/>
          <p:cNvSpPr/>
          <p:nvPr/>
        </p:nvSpPr>
        <p:spPr>
          <a:xfrm>
            <a:off x="3086100" y="2590800"/>
            <a:ext cx="2971800" cy="2375807"/>
          </a:xfrm>
          <a:prstGeom prst="triangle">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7030A0"/>
              </a:solidFill>
            </a:endParaRPr>
          </a:p>
        </p:txBody>
      </p:sp>
      <p:sp>
        <p:nvSpPr>
          <p:cNvPr id="5" name="Isosceles Triangle 4"/>
          <p:cNvSpPr/>
          <p:nvPr/>
        </p:nvSpPr>
        <p:spPr>
          <a:xfrm>
            <a:off x="924864" y="1107040"/>
            <a:ext cx="7294272" cy="5343325"/>
          </a:xfrm>
          <a:prstGeom prst="triangle">
            <a:avLst/>
          </a:prstGeom>
          <a:solidFill>
            <a:srgbClr val="FF0000"/>
          </a:solidFill>
          <a:ln w="76200">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81000" y="5775818"/>
            <a:ext cx="8392697" cy="52394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81" y="6159783"/>
            <a:ext cx="8335539" cy="676369"/>
          </a:xfrm>
          <a:prstGeom prst="rect">
            <a:avLst/>
          </a:prstGeom>
        </p:spPr>
      </p:pic>
      <p:sp>
        <p:nvSpPr>
          <p:cNvPr id="9" name="TextBox 8"/>
          <p:cNvSpPr txBox="1"/>
          <p:nvPr/>
        </p:nvSpPr>
        <p:spPr>
          <a:xfrm>
            <a:off x="4500440" y="11875"/>
            <a:ext cx="4795960" cy="307777"/>
          </a:xfrm>
          <a:prstGeom prst="rect">
            <a:avLst/>
          </a:prstGeom>
          <a:noFill/>
        </p:spPr>
        <p:txBody>
          <a:bodyPr wrap="square" rtlCol="0">
            <a:spAutoFit/>
          </a:bodyPr>
          <a:lstStyle/>
          <a:p>
            <a:r>
              <a:rPr lang="en-US" sz="1400" dirty="0" smtClean="0"/>
              <a:t>Graphic used with permission from Cornerstones of Care</a:t>
            </a:r>
            <a:endParaRPr lang="en-US" sz="1400" dirty="0"/>
          </a:p>
        </p:txBody>
      </p:sp>
    </p:spTree>
    <p:custDataLst>
      <p:tags r:id="rId1"/>
    </p:custDataLst>
    <p:extLst>
      <p:ext uri="{BB962C8B-B14F-4D97-AF65-F5344CB8AC3E}">
        <p14:creationId xmlns:p14="http://schemas.microsoft.com/office/powerpoint/2010/main" val="266586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544" fill="hold" grpId="0" nodeType="clickEffect">
                                  <p:stCondLst>
                                    <p:cond delay="0"/>
                                  </p:stCondLst>
                                  <p:childTnLst>
                                    <p:anim calcmode="lin" valueType="num">
                                      <p:cBhvr>
                                        <p:cTn id="6" dur="3000"/>
                                        <p:tgtEl>
                                          <p:spTgt spid="5"/>
                                        </p:tgtEl>
                                        <p:attrNameLst>
                                          <p:attrName>ppt_w</p:attrName>
                                        </p:attrNameLst>
                                      </p:cBhvr>
                                      <p:tavLst>
                                        <p:tav tm="0">
                                          <p:val>
                                            <p:strVal val="ppt_w"/>
                                          </p:val>
                                        </p:tav>
                                        <p:tav tm="100000">
                                          <p:val>
                                            <p:fltVal val="0"/>
                                          </p:val>
                                        </p:tav>
                                      </p:tavLst>
                                    </p:anim>
                                    <p:anim calcmode="lin" valueType="num">
                                      <p:cBhvr>
                                        <p:cTn id="7" dur="3000"/>
                                        <p:tgtEl>
                                          <p:spTgt spid="5"/>
                                        </p:tgtEl>
                                        <p:attrNameLst>
                                          <p:attrName>ppt_h</p:attrName>
                                        </p:attrNameLst>
                                      </p:cBhvr>
                                      <p:tavLst>
                                        <p:tav tm="0">
                                          <p:val>
                                            <p:strVal val="ppt_h"/>
                                          </p:val>
                                        </p:tav>
                                        <p:tav tm="100000">
                                          <p:val>
                                            <p:fltVal val="0"/>
                                          </p:val>
                                        </p:tav>
                                      </p:tavLst>
                                    </p:anim>
                                    <p:animEffect transition="out" filter="fade">
                                      <p:cBhvr>
                                        <p:cTn id="8" dur="3000"/>
                                        <p:tgtEl>
                                          <p:spTgt spid="5"/>
                                        </p:tgtEl>
                                      </p:cBhvr>
                                    </p:animEffect>
                                    <p:anim calcmode="lin" valueType="num">
                                      <p:cBhvr>
                                        <p:cTn id="9" dur="3000"/>
                                        <p:tgtEl>
                                          <p:spTgt spid="5"/>
                                        </p:tgtEl>
                                        <p:attrNameLst>
                                          <p:attrName>ppt_x</p:attrName>
                                        </p:attrNameLst>
                                      </p:cBhvr>
                                      <p:tavLst>
                                        <p:tav tm="0">
                                          <p:val>
                                            <p:strVal val="ppt_x"/>
                                          </p:val>
                                        </p:tav>
                                        <p:tav tm="100000">
                                          <p:val>
                                            <p:fltVal val="0.5"/>
                                          </p:val>
                                        </p:tav>
                                      </p:tavLst>
                                    </p:anim>
                                    <p:anim calcmode="lin" valueType="num">
                                      <p:cBhvr>
                                        <p:cTn id="10" dur="3000"/>
                                        <p:tgtEl>
                                          <p:spTgt spid="5"/>
                                        </p:tgtEl>
                                        <p:attrNameLst>
                                          <p:attrName>ppt_y</p:attrName>
                                        </p:attrNameLst>
                                      </p:cBhvr>
                                      <p:tavLst>
                                        <p:tav tm="0">
                                          <p:val>
                                            <p:strVal val="ppt_y"/>
                                          </p:val>
                                        </p:tav>
                                        <p:tav tm="100000">
                                          <p:val>
                                            <p:fltVal val="0.5"/>
                                          </p:val>
                                        </p:tav>
                                      </p:tavLst>
                                    </p:anim>
                                    <p:set>
                                      <p:cBhvr>
                                        <p:cTn id="11"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81000" y="5775818"/>
            <a:ext cx="8392697" cy="52394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81" y="6159783"/>
            <a:ext cx="8335539" cy="676369"/>
          </a:xfrm>
          <a:prstGeom prst="rect">
            <a:avLst/>
          </a:prstGeom>
        </p:spPr>
      </p:pic>
      <p:sp>
        <p:nvSpPr>
          <p:cNvPr id="4" name="Isosceles Triangle 3"/>
          <p:cNvSpPr/>
          <p:nvPr/>
        </p:nvSpPr>
        <p:spPr>
          <a:xfrm rot="10800000" flipV="1">
            <a:off x="114300" y="0"/>
            <a:ext cx="8915399" cy="6096000"/>
          </a:xfrm>
          <a:prstGeom prst="triangle">
            <a:avLst/>
          </a:prstGeom>
          <a:gradFill flip="none" rotWithShape="1">
            <a:gsLst>
              <a:gs pos="0">
                <a:srgbClr val="FF0000"/>
              </a:gs>
              <a:gs pos="100000">
                <a:srgbClr val="FF0000">
                  <a:lumMod val="32000"/>
                  <a:lumOff val="68000"/>
                </a:srgbClr>
              </a:gs>
            </a:gsLst>
            <a:path path="circle">
              <a:fillToRect l="50000" t="50000" r="50000" b="50000"/>
            </a:path>
            <a:tileRect/>
          </a:gra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Content Placeholder 2"/>
          <p:cNvSpPr>
            <a:spLocks noGrp="1"/>
          </p:cNvSpPr>
          <p:nvPr>
            <p:ph idx="1"/>
          </p:nvPr>
        </p:nvSpPr>
        <p:spPr>
          <a:xfrm>
            <a:off x="3501188" y="1447800"/>
            <a:ext cx="2819400" cy="1752600"/>
          </a:xfrm>
        </p:spPr>
        <p:txBody>
          <a:bodyPr>
            <a:normAutofit/>
          </a:bodyPr>
          <a:lstStyle/>
          <a:p>
            <a:pPr marL="0" indent="0">
              <a:buNone/>
            </a:pPr>
            <a:r>
              <a:rPr lang="en-US" sz="2000" dirty="0" smtClean="0"/>
              <a:t>I already have too much to do.</a:t>
            </a:r>
          </a:p>
          <a:p>
            <a:pPr marL="0" indent="0">
              <a:buNone/>
            </a:pPr>
            <a:r>
              <a:rPr lang="en-US" sz="2000" dirty="0" smtClean="0"/>
              <a:t>I don’t have any help.</a:t>
            </a:r>
          </a:p>
          <a:p>
            <a:pPr marL="0" indent="0">
              <a:buNone/>
            </a:pPr>
            <a:r>
              <a:rPr lang="en-US" sz="2000" dirty="0" smtClean="0"/>
              <a:t>I’m being set up to fail.</a:t>
            </a:r>
            <a:endParaRPr lang="en-US" sz="2000" dirty="0"/>
          </a:p>
        </p:txBody>
      </p:sp>
      <p:sp>
        <p:nvSpPr>
          <p:cNvPr id="5" name="Content Placeholder 2"/>
          <p:cNvSpPr txBox="1">
            <a:spLocks/>
          </p:cNvSpPr>
          <p:nvPr/>
        </p:nvSpPr>
        <p:spPr>
          <a:xfrm>
            <a:off x="5105400" y="3981798"/>
            <a:ext cx="3390900" cy="35052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2000" dirty="0" smtClean="0">
                <a:solidFill>
                  <a:prstClr val="black"/>
                </a:solidFill>
              </a:rPr>
              <a:t>What screwball</a:t>
            </a:r>
            <a:br>
              <a:rPr lang="en-US" sz="2000" dirty="0" smtClean="0">
                <a:solidFill>
                  <a:prstClr val="black"/>
                </a:solidFill>
              </a:rPr>
            </a:br>
            <a:r>
              <a:rPr lang="en-US" sz="2000" dirty="0" smtClean="0">
                <a:solidFill>
                  <a:prstClr val="black"/>
                </a:solidFill>
              </a:rPr>
              <a:t>decided this is critical?</a:t>
            </a:r>
          </a:p>
          <a:p>
            <a:pPr marL="0" indent="0" fontAlgn="auto">
              <a:spcAft>
                <a:spcPts val="0"/>
              </a:spcAft>
              <a:buNone/>
            </a:pPr>
            <a:r>
              <a:rPr lang="en-US" sz="2000" dirty="0" smtClean="0">
                <a:solidFill>
                  <a:prstClr val="black"/>
                </a:solidFill>
              </a:rPr>
              <a:t>My boss is being unreasonable.</a:t>
            </a:r>
          </a:p>
          <a:p>
            <a:pPr marL="0" indent="0" fontAlgn="auto">
              <a:spcAft>
                <a:spcPts val="0"/>
              </a:spcAft>
              <a:buNone/>
            </a:pPr>
            <a:r>
              <a:rPr lang="en-US" sz="2000" dirty="0" smtClean="0">
                <a:solidFill>
                  <a:prstClr val="black"/>
                </a:solidFill>
              </a:rPr>
              <a:t>The agency doesn’t care about us.</a:t>
            </a:r>
            <a:endParaRPr lang="en-US" sz="2000" dirty="0">
              <a:solidFill>
                <a:prstClr val="black"/>
              </a:solidFill>
            </a:endParaRPr>
          </a:p>
        </p:txBody>
      </p:sp>
      <p:sp>
        <p:nvSpPr>
          <p:cNvPr id="6" name="Content Placeholder 2"/>
          <p:cNvSpPr txBox="1">
            <a:spLocks/>
          </p:cNvSpPr>
          <p:nvPr/>
        </p:nvSpPr>
        <p:spPr>
          <a:xfrm>
            <a:off x="804041" y="3981798"/>
            <a:ext cx="4106847" cy="23179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2000" dirty="0" smtClean="0">
                <a:solidFill>
                  <a:prstClr val="black"/>
                </a:solidFill>
              </a:rPr>
              <a:t>           I can’t ask my busy co-</a:t>
            </a:r>
            <a:br>
              <a:rPr lang="en-US" sz="2000" dirty="0" smtClean="0">
                <a:solidFill>
                  <a:prstClr val="black"/>
                </a:solidFill>
              </a:rPr>
            </a:br>
            <a:r>
              <a:rPr lang="en-US" sz="2000" dirty="0" smtClean="0">
                <a:solidFill>
                  <a:prstClr val="black"/>
                </a:solidFill>
              </a:rPr>
              <a:t>       workers for help. I’ll just do it.</a:t>
            </a:r>
            <a:endParaRPr lang="en-US" sz="2000" dirty="0">
              <a:solidFill>
                <a:prstClr val="black"/>
              </a:solidFill>
            </a:endParaRPr>
          </a:p>
          <a:p>
            <a:pPr marL="0" indent="0" fontAlgn="auto">
              <a:spcAft>
                <a:spcPts val="0"/>
              </a:spcAft>
              <a:buNone/>
            </a:pPr>
            <a:r>
              <a:rPr lang="en-US" sz="2000" dirty="0" smtClean="0">
                <a:solidFill>
                  <a:prstClr val="black"/>
                </a:solidFill>
              </a:rPr>
              <a:t>    I </a:t>
            </a:r>
            <a:r>
              <a:rPr lang="en-US" sz="2000" dirty="0">
                <a:solidFill>
                  <a:prstClr val="black"/>
                </a:solidFill>
              </a:rPr>
              <a:t>have to get this done because </a:t>
            </a:r>
            <a:endParaRPr lang="en-US" sz="2000" dirty="0" smtClean="0">
              <a:solidFill>
                <a:prstClr val="black"/>
              </a:solidFill>
            </a:endParaRPr>
          </a:p>
          <a:p>
            <a:pPr marL="0" indent="0" fontAlgn="auto">
              <a:spcAft>
                <a:spcPts val="0"/>
              </a:spcAft>
              <a:buNone/>
            </a:pPr>
            <a:r>
              <a:rPr lang="en-US" sz="2000" dirty="0">
                <a:solidFill>
                  <a:prstClr val="black"/>
                </a:solidFill>
              </a:rPr>
              <a:t> </a:t>
            </a:r>
            <a:r>
              <a:rPr lang="en-US" sz="2000" dirty="0" smtClean="0">
                <a:solidFill>
                  <a:prstClr val="black"/>
                </a:solidFill>
              </a:rPr>
              <a:t>I’m the only one who can do it.</a:t>
            </a:r>
          </a:p>
          <a:p>
            <a:pPr marL="0" indent="0" fontAlgn="auto">
              <a:spcAft>
                <a:spcPts val="0"/>
              </a:spcAft>
              <a:buNone/>
            </a:pPr>
            <a:r>
              <a:rPr lang="en-US" sz="2000" dirty="0" smtClean="0">
                <a:solidFill>
                  <a:prstClr val="black"/>
                </a:solidFill>
              </a:rPr>
              <a:t>If I don’t do this, it will lead to disaster.</a:t>
            </a:r>
          </a:p>
        </p:txBody>
      </p:sp>
      <p:sp>
        <p:nvSpPr>
          <p:cNvPr id="9" name="TextBox 8"/>
          <p:cNvSpPr txBox="1"/>
          <p:nvPr/>
        </p:nvSpPr>
        <p:spPr>
          <a:xfrm>
            <a:off x="6248400" y="11875"/>
            <a:ext cx="2971800" cy="523220"/>
          </a:xfrm>
          <a:prstGeom prst="rect">
            <a:avLst/>
          </a:prstGeom>
          <a:noFill/>
        </p:spPr>
        <p:txBody>
          <a:bodyPr wrap="square" rtlCol="0">
            <a:spAutoFit/>
          </a:bodyPr>
          <a:lstStyle/>
          <a:p>
            <a:r>
              <a:rPr lang="en-US" sz="1400" dirty="0" smtClean="0"/>
              <a:t>Graphic used with permission from Cornerstones of Care</a:t>
            </a:r>
            <a:endParaRPr lang="en-US" sz="1400" dirty="0"/>
          </a:p>
        </p:txBody>
      </p:sp>
    </p:spTree>
    <p:custDataLst>
      <p:tags r:id="rId1"/>
    </p:custDataLst>
    <p:extLst>
      <p:ext uri="{BB962C8B-B14F-4D97-AF65-F5344CB8AC3E}">
        <p14:creationId xmlns:p14="http://schemas.microsoft.com/office/powerpoint/2010/main" val="15616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3086100" y="2043793"/>
            <a:ext cx="2971800" cy="2375807"/>
          </a:xfrm>
          <a:prstGeom prst="triangle">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7030A0"/>
              </a:solidFill>
            </a:endParaRPr>
          </a:p>
        </p:txBody>
      </p:sp>
      <p:sp>
        <p:nvSpPr>
          <p:cNvPr id="3" name="Content Placeholder 2"/>
          <p:cNvSpPr>
            <a:spLocks noGrp="1"/>
          </p:cNvSpPr>
          <p:nvPr>
            <p:ph idx="1"/>
          </p:nvPr>
        </p:nvSpPr>
        <p:spPr>
          <a:xfrm>
            <a:off x="2667000" y="824593"/>
            <a:ext cx="5593772" cy="1219200"/>
          </a:xfrm>
        </p:spPr>
        <p:txBody>
          <a:bodyPr>
            <a:normAutofit/>
          </a:bodyPr>
          <a:lstStyle/>
          <a:p>
            <a:pPr marL="0" indent="0">
              <a:buNone/>
            </a:pPr>
            <a:r>
              <a:rPr lang="en-US" sz="2000" dirty="0"/>
              <a:t>I’m in charge of my time and </a:t>
            </a:r>
            <a:r>
              <a:rPr lang="en-US" sz="2000" dirty="0" smtClean="0"/>
              <a:t>energy.</a:t>
            </a:r>
          </a:p>
          <a:p>
            <a:pPr marL="0" indent="0">
              <a:buNone/>
            </a:pPr>
            <a:r>
              <a:rPr lang="en-US" sz="2000" dirty="0" smtClean="0"/>
              <a:t>I can prioritize my to do list.</a:t>
            </a:r>
          </a:p>
          <a:p>
            <a:pPr marL="0" indent="0">
              <a:buNone/>
            </a:pPr>
            <a:r>
              <a:rPr lang="en-US" sz="2000" dirty="0" smtClean="0"/>
              <a:t>What do I need to make this happen?</a:t>
            </a:r>
          </a:p>
        </p:txBody>
      </p:sp>
      <p:sp>
        <p:nvSpPr>
          <p:cNvPr id="6" name="Content Placeholder 2"/>
          <p:cNvSpPr txBox="1">
            <a:spLocks/>
          </p:cNvSpPr>
          <p:nvPr/>
        </p:nvSpPr>
        <p:spPr>
          <a:xfrm>
            <a:off x="609600" y="3429000"/>
            <a:ext cx="3119610" cy="21610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2000" dirty="0" smtClean="0">
                <a:solidFill>
                  <a:prstClr val="black"/>
                </a:solidFill>
              </a:rPr>
              <a:t>Am I doing more than I should?</a:t>
            </a:r>
          </a:p>
          <a:p>
            <a:pPr marL="0" indent="0" fontAlgn="auto">
              <a:spcAft>
                <a:spcPts val="0"/>
              </a:spcAft>
              <a:buNone/>
            </a:pPr>
            <a:r>
              <a:rPr lang="en-US" sz="2000" dirty="0" smtClean="0">
                <a:solidFill>
                  <a:prstClr val="black"/>
                </a:solidFill>
              </a:rPr>
              <a:t>I’ll ask Sue for help.</a:t>
            </a:r>
          </a:p>
          <a:p>
            <a:pPr marL="0" indent="0" fontAlgn="auto">
              <a:spcAft>
                <a:spcPts val="0"/>
              </a:spcAft>
              <a:buNone/>
            </a:pPr>
            <a:r>
              <a:rPr lang="en-US" sz="2000" dirty="0" smtClean="0">
                <a:solidFill>
                  <a:prstClr val="black"/>
                </a:solidFill>
              </a:rPr>
              <a:t>That can wait until tomorrow.</a:t>
            </a:r>
          </a:p>
        </p:txBody>
      </p:sp>
      <p:sp>
        <p:nvSpPr>
          <p:cNvPr id="7" name="Content Placeholder 2"/>
          <p:cNvSpPr txBox="1">
            <a:spLocks/>
          </p:cNvSpPr>
          <p:nvPr/>
        </p:nvSpPr>
        <p:spPr>
          <a:xfrm>
            <a:off x="6172200" y="3231696"/>
            <a:ext cx="2971800" cy="30754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2000" dirty="0" smtClean="0">
                <a:solidFill>
                  <a:prstClr val="black"/>
                </a:solidFill>
              </a:rPr>
              <a:t>I need to let my boss know when I’m feeling overwhelmed.</a:t>
            </a:r>
          </a:p>
          <a:p>
            <a:pPr marL="0" indent="0" fontAlgn="auto">
              <a:spcAft>
                <a:spcPts val="0"/>
              </a:spcAft>
              <a:buNone/>
            </a:pPr>
            <a:r>
              <a:rPr lang="en-US" sz="2000" dirty="0" smtClean="0">
                <a:solidFill>
                  <a:prstClr val="black"/>
                </a:solidFill>
              </a:rPr>
              <a:t>I can make suggestions regarding ways we can be more efficient and tools that would help.</a:t>
            </a:r>
          </a:p>
        </p:txBody>
      </p:sp>
      <p:sp>
        <p:nvSpPr>
          <p:cNvPr id="8" name="TextBox 7"/>
          <p:cNvSpPr txBox="1"/>
          <p:nvPr/>
        </p:nvSpPr>
        <p:spPr>
          <a:xfrm>
            <a:off x="4500440" y="11875"/>
            <a:ext cx="4795960" cy="307777"/>
          </a:xfrm>
          <a:prstGeom prst="rect">
            <a:avLst/>
          </a:prstGeom>
          <a:noFill/>
        </p:spPr>
        <p:txBody>
          <a:bodyPr wrap="square" rtlCol="0">
            <a:spAutoFit/>
          </a:bodyPr>
          <a:lstStyle/>
          <a:p>
            <a:r>
              <a:rPr lang="en-US" sz="1400" dirty="0" smtClean="0"/>
              <a:t>Graphic used with permission from Cornerstones of Care</a:t>
            </a:r>
            <a:endParaRPr lang="en-US" sz="1400" dirty="0"/>
          </a:p>
        </p:txBody>
      </p:sp>
    </p:spTree>
    <p:custDataLst>
      <p:tags r:id="rId1"/>
    </p:custDataLst>
    <p:extLst>
      <p:ext uri="{BB962C8B-B14F-4D97-AF65-F5344CB8AC3E}">
        <p14:creationId xmlns:p14="http://schemas.microsoft.com/office/powerpoint/2010/main" val="145257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81000" y="5775818"/>
            <a:ext cx="8392697" cy="52394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81" y="6159783"/>
            <a:ext cx="8335539" cy="676369"/>
          </a:xfrm>
          <a:prstGeom prst="rect">
            <a:avLst/>
          </a:prstGeom>
        </p:spPr>
      </p:pic>
      <p:sp>
        <p:nvSpPr>
          <p:cNvPr id="8" name="Isosceles Triangle 7"/>
          <p:cNvSpPr/>
          <p:nvPr/>
        </p:nvSpPr>
        <p:spPr>
          <a:xfrm rot="10800000" flipV="1">
            <a:off x="114300" y="0"/>
            <a:ext cx="8915399" cy="6096000"/>
          </a:xfrm>
          <a:prstGeom prst="triangle">
            <a:avLst/>
          </a:prstGeom>
          <a:gradFill flip="none" rotWithShape="1">
            <a:gsLst>
              <a:gs pos="0">
                <a:srgbClr val="FF0000"/>
              </a:gs>
              <a:gs pos="100000">
                <a:srgbClr val="FF0000">
                  <a:lumMod val="32000"/>
                  <a:lumOff val="68000"/>
                </a:srgbClr>
              </a:gs>
            </a:gsLst>
            <a:path path="circle">
              <a:fillToRect l="50000" t="50000" r="50000" b="50000"/>
            </a:path>
            <a:tileRect/>
          </a:gra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Content Placeholder 2"/>
          <p:cNvSpPr>
            <a:spLocks noGrp="1"/>
          </p:cNvSpPr>
          <p:nvPr>
            <p:ph idx="1"/>
          </p:nvPr>
        </p:nvSpPr>
        <p:spPr>
          <a:xfrm>
            <a:off x="5257800" y="4191000"/>
            <a:ext cx="3276600" cy="2895601"/>
          </a:xfrm>
        </p:spPr>
        <p:txBody>
          <a:bodyPr>
            <a:normAutofit/>
          </a:bodyPr>
          <a:lstStyle/>
          <a:p>
            <a:pPr marL="0" indent="0">
              <a:buNone/>
            </a:pPr>
            <a:r>
              <a:rPr lang="en-US" sz="2000" dirty="0" smtClean="0"/>
              <a:t>What a jerk! </a:t>
            </a:r>
            <a:br>
              <a:rPr lang="en-US" sz="2000" dirty="0" smtClean="0"/>
            </a:br>
            <a:r>
              <a:rPr lang="en-US" sz="2000" dirty="0" smtClean="0"/>
              <a:t>I hate all this noise. </a:t>
            </a:r>
            <a:br>
              <a:rPr lang="en-US" sz="2000" dirty="0" smtClean="0"/>
            </a:br>
            <a:r>
              <a:rPr lang="en-US" sz="2000" dirty="0" smtClean="0"/>
              <a:t>She’s so distracting.  </a:t>
            </a:r>
            <a:br>
              <a:rPr lang="en-US" sz="2000" dirty="0" smtClean="0"/>
            </a:br>
            <a:r>
              <a:rPr lang="en-US" sz="2000" dirty="0" smtClean="0"/>
              <a:t>I’m going to let her have a piece of my mind.</a:t>
            </a:r>
            <a:endParaRPr lang="en-US" sz="2000" dirty="0"/>
          </a:p>
        </p:txBody>
      </p:sp>
      <p:sp>
        <p:nvSpPr>
          <p:cNvPr id="6" name="Content Placeholder 2"/>
          <p:cNvSpPr txBox="1">
            <a:spLocks/>
          </p:cNvSpPr>
          <p:nvPr/>
        </p:nvSpPr>
        <p:spPr>
          <a:xfrm>
            <a:off x="440981" y="4191000"/>
            <a:ext cx="4136367" cy="21087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000" dirty="0" smtClean="0">
                <a:solidFill>
                  <a:prstClr val="black"/>
                </a:solidFill>
              </a:rPr>
              <a:t>              That is </a:t>
            </a:r>
            <a:r>
              <a:rPr lang="en-US" sz="2000" dirty="0">
                <a:solidFill>
                  <a:prstClr val="black"/>
                </a:solidFill>
              </a:rPr>
              <a:t>so disrespectful to </a:t>
            </a:r>
            <a:r>
              <a:rPr lang="en-US" sz="2000" dirty="0" smtClean="0">
                <a:solidFill>
                  <a:prstClr val="black"/>
                </a:solidFill>
              </a:rPr>
              <a:t>  </a:t>
            </a:r>
            <a:br>
              <a:rPr lang="en-US" sz="2000" dirty="0" smtClean="0">
                <a:solidFill>
                  <a:prstClr val="black"/>
                </a:solidFill>
              </a:rPr>
            </a:br>
            <a:r>
              <a:rPr lang="en-US" sz="2000" dirty="0" smtClean="0">
                <a:solidFill>
                  <a:prstClr val="black"/>
                </a:solidFill>
              </a:rPr>
              <a:t>            the </a:t>
            </a:r>
            <a:r>
              <a:rPr lang="en-US" sz="2000" dirty="0">
                <a:solidFill>
                  <a:prstClr val="black"/>
                </a:solidFill>
              </a:rPr>
              <a:t>trainer.  </a:t>
            </a:r>
            <a:r>
              <a:rPr lang="en-US" sz="2000" dirty="0" smtClean="0">
                <a:solidFill>
                  <a:prstClr val="black"/>
                </a:solidFill>
              </a:rPr>
              <a:t/>
            </a:r>
            <a:br>
              <a:rPr lang="en-US" sz="2000" dirty="0" smtClean="0">
                <a:solidFill>
                  <a:prstClr val="black"/>
                </a:solidFill>
              </a:rPr>
            </a:br>
            <a:r>
              <a:rPr lang="en-US" sz="2000" dirty="0" smtClean="0">
                <a:solidFill>
                  <a:prstClr val="black"/>
                </a:solidFill>
              </a:rPr>
              <a:t>         Everyone in my class    </a:t>
            </a:r>
            <a:br>
              <a:rPr lang="en-US" sz="2000" dirty="0" smtClean="0">
                <a:solidFill>
                  <a:prstClr val="black"/>
                </a:solidFill>
              </a:rPr>
            </a:br>
            <a:r>
              <a:rPr lang="en-US" sz="2000" dirty="0" smtClean="0">
                <a:solidFill>
                  <a:prstClr val="black"/>
                </a:solidFill>
              </a:rPr>
              <a:t>     shouldn’t have to put up with </a:t>
            </a:r>
            <a:br>
              <a:rPr lang="en-US" sz="2000" dirty="0" smtClean="0">
                <a:solidFill>
                  <a:prstClr val="black"/>
                </a:solidFill>
              </a:rPr>
            </a:br>
            <a:r>
              <a:rPr lang="en-US" sz="2000" dirty="0" smtClean="0">
                <a:solidFill>
                  <a:prstClr val="black"/>
                </a:solidFill>
              </a:rPr>
              <a:t>  this!  I’ve got to get her to stop.  </a:t>
            </a:r>
            <a:endParaRPr lang="en-US" sz="2000" dirty="0">
              <a:solidFill>
                <a:prstClr val="black"/>
              </a:solidFill>
            </a:endParaRPr>
          </a:p>
        </p:txBody>
      </p:sp>
      <p:sp>
        <p:nvSpPr>
          <p:cNvPr id="5" name="Content Placeholder 2"/>
          <p:cNvSpPr txBox="1">
            <a:spLocks/>
          </p:cNvSpPr>
          <p:nvPr/>
        </p:nvSpPr>
        <p:spPr>
          <a:xfrm>
            <a:off x="3505200" y="1447800"/>
            <a:ext cx="2666999" cy="2133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000" dirty="0" smtClean="0">
                <a:solidFill>
                  <a:prstClr val="black"/>
                </a:solidFill>
              </a:rPr>
              <a:t>I’m missing </a:t>
            </a:r>
            <a:br>
              <a:rPr lang="en-US" sz="2000" dirty="0" smtClean="0">
                <a:solidFill>
                  <a:prstClr val="black"/>
                </a:solidFill>
              </a:rPr>
            </a:br>
            <a:r>
              <a:rPr lang="en-US" sz="2000" dirty="0" smtClean="0">
                <a:solidFill>
                  <a:prstClr val="black"/>
                </a:solidFill>
              </a:rPr>
              <a:t>important information.  </a:t>
            </a:r>
            <a:br>
              <a:rPr lang="en-US" sz="2000" dirty="0" smtClean="0">
                <a:solidFill>
                  <a:prstClr val="black"/>
                </a:solidFill>
              </a:rPr>
            </a:br>
            <a:r>
              <a:rPr lang="en-US" sz="2000" dirty="0" smtClean="0">
                <a:solidFill>
                  <a:prstClr val="black"/>
                </a:solidFill>
              </a:rPr>
              <a:t>She’s keeping me from learning</a:t>
            </a:r>
            <a:r>
              <a:rPr lang="en-US" sz="2000" dirty="0">
                <a:solidFill>
                  <a:prstClr val="black"/>
                </a:solidFill>
              </a:rPr>
              <a:t>. </a:t>
            </a:r>
            <a:r>
              <a:rPr lang="en-US" sz="2000" dirty="0" smtClean="0">
                <a:solidFill>
                  <a:prstClr val="black"/>
                </a:solidFill>
              </a:rPr>
              <a:t/>
            </a:r>
            <a:br>
              <a:rPr lang="en-US" sz="2000" dirty="0" smtClean="0">
                <a:solidFill>
                  <a:prstClr val="black"/>
                </a:solidFill>
              </a:rPr>
            </a:br>
            <a:r>
              <a:rPr lang="en-US" sz="2000" dirty="0" smtClean="0">
                <a:solidFill>
                  <a:prstClr val="black"/>
                </a:solidFill>
              </a:rPr>
              <a:t>Why doesn’t the trainer call her out?</a:t>
            </a:r>
            <a:endParaRPr lang="en-US" sz="2000" dirty="0">
              <a:solidFill>
                <a:prstClr val="black"/>
              </a:solidFill>
            </a:endParaRPr>
          </a:p>
        </p:txBody>
      </p:sp>
      <p:sp>
        <p:nvSpPr>
          <p:cNvPr id="11" name="TextBox 10"/>
          <p:cNvSpPr txBox="1"/>
          <p:nvPr/>
        </p:nvSpPr>
        <p:spPr>
          <a:xfrm>
            <a:off x="6234880" y="11875"/>
            <a:ext cx="2985320" cy="523220"/>
          </a:xfrm>
          <a:prstGeom prst="rect">
            <a:avLst/>
          </a:prstGeom>
          <a:noFill/>
        </p:spPr>
        <p:txBody>
          <a:bodyPr wrap="square" rtlCol="0">
            <a:spAutoFit/>
          </a:bodyPr>
          <a:lstStyle/>
          <a:p>
            <a:r>
              <a:rPr lang="en-US" sz="1400" dirty="0" smtClean="0"/>
              <a:t>Graphic used with permission from Cornerstones of Care</a:t>
            </a:r>
            <a:endParaRPr lang="en-US" sz="1400" dirty="0"/>
          </a:p>
        </p:txBody>
      </p:sp>
    </p:spTree>
    <p:custDataLst>
      <p:tags r:id="rId1"/>
    </p:custDataLst>
    <p:extLst>
      <p:ext uri="{BB962C8B-B14F-4D97-AF65-F5344CB8AC3E}">
        <p14:creationId xmlns:p14="http://schemas.microsoft.com/office/powerpoint/2010/main" val="4200271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817179"/>
            <a:ext cx="3124200" cy="1402897"/>
          </a:xfrm>
        </p:spPr>
        <p:txBody>
          <a:bodyPr>
            <a:normAutofit/>
          </a:bodyPr>
          <a:lstStyle/>
          <a:p>
            <a:pPr marL="0" indent="0">
              <a:buNone/>
            </a:pPr>
            <a:r>
              <a:rPr lang="en-US" sz="2000" dirty="0" smtClean="0"/>
              <a:t>I can learn what’s going on with her.</a:t>
            </a:r>
          </a:p>
          <a:p>
            <a:pPr marL="0" indent="0">
              <a:buNone/>
            </a:pPr>
            <a:r>
              <a:rPr lang="en-US" sz="2000" dirty="0" smtClean="0"/>
              <a:t>I can ask for the volume level to be lowered.</a:t>
            </a:r>
            <a:endParaRPr lang="en-US" sz="2000" dirty="0"/>
          </a:p>
        </p:txBody>
      </p:sp>
      <p:sp>
        <p:nvSpPr>
          <p:cNvPr id="6" name="Content Placeholder 2"/>
          <p:cNvSpPr txBox="1">
            <a:spLocks/>
          </p:cNvSpPr>
          <p:nvPr/>
        </p:nvSpPr>
        <p:spPr>
          <a:xfrm>
            <a:off x="537341" y="4354291"/>
            <a:ext cx="25146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000" dirty="0" smtClean="0">
                <a:solidFill>
                  <a:prstClr val="black"/>
                </a:solidFill>
              </a:rPr>
              <a:t>How do you think we can resolve this?</a:t>
            </a:r>
            <a:endParaRPr lang="en-US" sz="2000" dirty="0">
              <a:solidFill>
                <a:prstClr val="black"/>
              </a:solidFill>
            </a:endParaRPr>
          </a:p>
        </p:txBody>
      </p:sp>
      <p:sp>
        <p:nvSpPr>
          <p:cNvPr id="7" name="Isosceles Triangle 6"/>
          <p:cNvSpPr/>
          <p:nvPr/>
        </p:nvSpPr>
        <p:spPr>
          <a:xfrm>
            <a:off x="3086100" y="2241097"/>
            <a:ext cx="2971800" cy="2375807"/>
          </a:xfrm>
          <a:prstGeom prst="triangle">
            <a:avLst/>
          </a:prstGeom>
          <a:solidFill>
            <a:srgbClr val="FFFF0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7030A0"/>
              </a:solidFill>
            </a:endParaRPr>
          </a:p>
        </p:txBody>
      </p:sp>
      <p:sp>
        <p:nvSpPr>
          <p:cNvPr id="5" name="Content Placeholder 2"/>
          <p:cNvSpPr txBox="1">
            <a:spLocks/>
          </p:cNvSpPr>
          <p:nvPr/>
        </p:nvSpPr>
        <p:spPr>
          <a:xfrm>
            <a:off x="6248400" y="4112016"/>
            <a:ext cx="2716924" cy="1390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000" dirty="0" smtClean="0">
                <a:solidFill>
                  <a:prstClr val="black"/>
                </a:solidFill>
              </a:rPr>
              <a:t>I wondered if you are aware of the volume level and how it is distracting …</a:t>
            </a:r>
            <a:endParaRPr lang="en-US" sz="2000" dirty="0">
              <a:solidFill>
                <a:prstClr val="black"/>
              </a:solidFill>
            </a:endParaRPr>
          </a:p>
        </p:txBody>
      </p:sp>
      <p:sp>
        <p:nvSpPr>
          <p:cNvPr id="8" name="TextBox 7"/>
          <p:cNvSpPr txBox="1"/>
          <p:nvPr/>
        </p:nvSpPr>
        <p:spPr>
          <a:xfrm>
            <a:off x="4500440" y="11875"/>
            <a:ext cx="4795960" cy="307777"/>
          </a:xfrm>
          <a:prstGeom prst="rect">
            <a:avLst/>
          </a:prstGeom>
          <a:noFill/>
        </p:spPr>
        <p:txBody>
          <a:bodyPr wrap="square" rtlCol="0">
            <a:spAutoFit/>
          </a:bodyPr>
          <a:lstStyle/>
          <a:p>
            <a:r>
              <a:rPr lang="en-US" sz="1400" dirty="0" smtClean="0"/>
              <a:t>Graphic used with permission from Cornerstones of Care</a:t>
            </a:r>
            <a:endParaRPr lang="en-US" sz="1400" dirty="0"/>
          </a:p>
        </p:txBody>
      </p:sp>
    </p:spTree>
    <p:custDataLst>
      <p:tags r:id="rId1"/>
    </p:custDataLst>
    <p:extLst>
      <p:ext uri="{BB962C8B-B14F-4D97-AF65-F5344CB8AC3E}">
        <p14:creationId xmlns:p14="http://schemas.microsoft.com/office/powerpoint/2010/main" val="3445827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Helping Others</a:t>
            </a:r>
            <a:endParaRPr lang="en-US" dirty="0"/>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09800" y="1371600"/>
            <a:ext cx="4318523" cy="4525963"/>
          </a:xfrm>
        </p:spPr>
      </p:pic>
    </p:spTree>
    <p:custDataLst>
      <p:tags r:id="rId1"/>
    </p:custDataLst>
    <p:extLst>
      <p:ext uri="{BB962C8B-B14F-4D97-AF65-F5344CB8AC3E}">
        <p14:creationId xmlns:p14="http://schemas.microsoft.com/office/powerpoint/2010/main" val="193224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Definitions…</a:t>
            </a:r>
            <a:endParaRPr lang="en-US" sz="4000" b="1" dirty="0"/>
          </a:p>
        </p:txBody>
      </p:sp>
      <p:sp>
        <p:nvSpPr>
          <p:cNvPr id="3" name="Content Placeholder 2"/>
          <p:cNvSpPr>
            <a:spLocks noGrp="1"/>
          </p:cNvSpPr>
          <p:nvPr>
            <p:ph idx="1"/>
          </p:nvPr>
        </p:nvSpPr>
        <p:spPr>
          <a:xfrm>
            <a:off x="457200" y="1676400"/>
            <a:ext cx="8229600" cy="3505200"/>
          </a:xfrm>
        </p:spPr>
        <p:txBody>
          <a:bodyPr/>
          <a:lstStyle/>
          <a:p>
            <a:r>
              <a:rPr lang="en-US" dirty="0" smtClean="0"/>
              <a:t>Historical trauma is most easily described as multigenerational trauma experienced by a specific cultural group</a:t>
            </a:r>
            <a:br>
              <a:rPr lang="en-US" dirty="0" smtClean="0"/>
            </a:br>
            <a:endParaRPr lang="en-US" dirty="0" smtClean="0"/>
          </a:p>
          <a:p>
            <a:r>
              <a:rPr lang="en-US" dirty="0" smtClean="0"/>
              <a:t>Historical trauma is cumulative and collective</a:t>
            </a:r>
            <a:endParaRPr lang="en-US" dirty="0"/>
          </a:p>
        </p:txBody>
      </p:sp>
    </p:spTree>
    <p:extLst>
      <p:ext uri="{BB962C8B-B14F-4D97-AF65-F5344CB8AC3E}">
        <p14:creationId xmlns:p14="http://schemas.microsoft.com/office/powerpoint/2010/main" val="3135118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10800000" flipV="1">
            <a:off x="381000" y="155029"/>
            <a:ext cx="8382000" cy="5541339"/>
          </a:xfrm>
          <a:prstGeom prst="triangle">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Content Placeholder 2"/>
          <p:cNvSpPr>
            <a:spLocks noGrp="1"/>
          </p:cNvSpPr>
          <p:nvPr>
            <p:ph idx="1"/>
          </p:nvPr>
        </p:nvSpPr>
        <p:spPr>
          <a:xfrm>
            <a:off x="3747654" y="1143000"/>
            <a:ext cx="1648691" cy="914400"/>
          </a:xfrm>
        </p:spPr>
        <p:txBody>
          <a:bodyPr>
            <a:normAutofit/>
          </a:bodyPr>
          <a:lstStyle/>
          <a:p>
            <a:pPr marL="0" indent="0">
              <a:buNone/>
            </a:pPr>
            <a:r>
              <a:rPr lang="en-US" dirty="0" smtClean="0"/>
              <a:t>VICTIM</a:t>
            </a:r>
            <a:endParaRPr lang="en-US" dirty="0"/>
          </a:p>
        </p:txBody>
      </p:sp>
      <p:sp>
        <p:nvSpPr>
          <p:cNvPr id="5" name="Content Placeholder 2"/>
          <p:cNvSpPr txBox="1">
            <a:spLocks/>
          </p:cNvSpPr>
          <p:nvPr/>
        </p:nvSpPr>
        <p:spPr>
          <a:xfrm>
            <a:off x="819807" y="5007702"/>
            <a:ext cx="2362200" cy="6511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smtClean="0">
                <a:solidFill>
                  <a:prstClr val="black"/>
                </a:solidFill>
              </a:rPr>
              <a:t>RESCUER</a:t>
            </a:r>
            <a:endParaRPr lang="en-US" dirty="0">
              <a:solidFill>
                <a:prstClr val="black"/>
              </a:solidFill>
            </a:endParaRPr>
          </a:p>
        </p:txBody>
      </p:sp>
      <p:sp>
        <p:nvSpPr>
          <p:cNvPr id="6" name="Content Placeholder 2"/>
          <p:cNvSpPr txBox="1">
            <a:spLocks/>
          </p:cNvSpPr>
          <p:nvPr/>
        </p:nvSpPr>
        <p:spPr>
          <a:xfrm>
            <a:off x="5257800" y="5007702"/>
            <a:ext cx="3200400" cy="8468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smtClean="0">
                <a:solidFill>
                  <a:prstClr val="black"/>
                </a:solidFill>
              </a:rPr>
              <a:t>PERSECUTOR</a:t>
            </a:r>
            <a:endParaRPr lang="en-US" dirty="0">
              <a:solidFill>
                <a:prstClr val="black"/>
              </a:solidFill>
            </a:endParaRPr>
          </a:p>
        </p:txBody>
      </p:sp>
      <p:sp>
        <p:nvSpPr>
          <p:cNvPr id="4" name="TextBox 3"/>
          <p:cNvSpPr txBox="1"/>
          <p:nvPr/>
        </p:nvSpPr>
        <p:spPr>
          <a:xfrm>
            <a:off x="438807" y="304800"/>
            <a:ext cx="3124200" cy="1569660"/>
          </a:xfrm>
          <a:prstGeom prst="rect">
            <a:avLst/>
          </a:prstGeom>
          <a:noFill/>
        </p:spPr>
        <p:txBody>
          <a:bodyPr wrap="square" rtlCol="0">
            <a:spAutoFit/>
          </a:bodyPr>
          <a:lstStyle/>
          <a:p>
            <a:pPr fontAlgn="auto">
              <a:spcBef>
                <a:spcPts val="0"/>
              </a:spcBef>
              <a:spcAft>
                <a:spcPts val="0"/>
              </a:spcAft>
            </a:pPr>
            <a:r>
              <a:rPr lang="en-US" sz="3200" b="1" dirty="0" smtClean="0">
                <a:solidFill>
                  <a:prstClr val="black"/>
                </a:solidFill>
                <a:latin typeface="Calibri"/>
              </a:rPr>
              <a:t>MOM</a:t>
            </a:r>
          </a:p>
          <a:p>
            <a:pPr fontAlgn="auto">
              <a:spcBef>
                <a:spcPts val="0"/>
              </a:spcBef>
              <a:spcAft>
                <a:spcPts val="0"/>
              </a:spcAft>
            </a:pPr>
            <a:r>
              <a:rPr lang="en-US" sz="3200" b="1" dirty="0" smtClean="0">
                <a:solidFill>
                  <a:prstClr val="black"/>
                </a:solidFill>
                <a:latin typeface="Calibri"/>
              </a:rPr>
              <a:t>ZOE</a:t>
            </a:r>
          </a:p>
          <a:p>
            <a:pPr fontAlgn="auto">
              <a:spcBef>
                <a:spcPts val="0"/>
              </a:spcBef>
              <a:spcAft>
                <a:spcPts val="0"/>
              </a:spcAft>
            </a:pPr>
            <a:r>
              <a:rPr lang="en-US" sz="3200" b="1" dirty="0" smtClean="0">
                <a:solidFill>
                  <a:prstClr val="black"/>
                </a:solidFill>
                <a:latin typeface="Calibri"/>
              </a:rPr>
              <a:t>FOSTER MOM</a:t>
            </a:r>
            <a:endParaRPr lang="en-US" sz="3200" b="1" dirty="0">
              <a:solidFill>
                <a:prstClr val="black"/>
              </a:solidFill>
              <a:latin typeface="Calibri"/>
            </a:endParaRPr>
          </a:p>
        </p:txBody>
      </p:sp>
    </p:spTree>
    <p:custDataLst>
      <p:tags r:id="rId1"/>
    </p:custDataLst>
    <p:extLst>
      <p:ext uri="{BB962C8B-B14F-4D97-AF65-F5344CB8AC3E}">
        <p14:creationId xmlns:p14="http://schemas.microsoft.com/office/powerpoint/2010/main" val="1803427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7197" y="570441"/>
            <a:ext cx="4114800" cy="1791759"/>
          </a:xfrm>
        </p:spPr>
        <p:txBody>
          <a:bodyPr>
            <a:normAutofit/>
          </a:bodyPr>
          <a:lstStyle/>
          <a:p>
            <a:pPr marL="0" indent="0">
              <a:buNone/>
            </a:pPr>
            <a:r>
              <a:rPr lang="en-US" sz="2400" dirty="0" smtClean="0"/>
              <a:t>Why am I feeling this way?</a:t>
            </a:r>
          </a:p>
          <a:p>
            <a:pPr marL="0" indent="0">
              <a:buNone/>
            </a:pPr>
            <a:r>
              <a:rPr lang="en-US" sz="2400" dirty="0" smtClean="0"/>
              <a:t>What are others feeling?</a:t>
            </a:r>
            <a:r>
              <a:rPr lang="en-US" sz="2400" dirty="0"/>
              <a:t> </a:t>
            </a:r>
            <a:endParaRPr lang="en-US" sz="2400" dirty="0" smtClean="0"/>
          </a:p>
          <a:p>
            <a:pPr marL="0" indent="0">
              <a:buNone/>
            </a:pPr>
            <a:r>
              <a:rPr lang="en-US" sz="2400" dirty="0" smtClean="0"/>
              <a:t>How </a:t>
            </a:r>
            <a:r>
              <a:rPr lang="en-US" sz="2400" dirty="0"/>
              <a:t>can </a:t>
            </a:r>
            <a:r>
              <a:rPr lang="en-US" sz="2400" dirty="0" smtClean="0"/>
              <a:t>we manage triggered </a:t>
            </a:r>
            <a:r>
              <a:rPr lang="en-US" sz="2400" dirty="0"/>
              <a:t>emotions? </a:t>
            </a:r>
          </a:p>
        </p:txBody>
      </p:sp>
      <p:sp>
        <p:nvSpPr>
          <p:cNvPr id="5" name="Content Placeholder 2"/>
          <p:cNvSpPr txBox="1">
            <a:spLocks/>
          </p:cNvSpPr>
          <p:nvPr/>
        </p:nvSpPr>
        <p:spPr>
          <a:xfrm>
            <a:off x="6264166" y="4233770"/>
            <a:ext cx="2438400" cy="163363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400" dirty="0">
                <a:solidFill>
                  <a:prstClr val="black"/>
                </a:solidFill>
              </a:rPr>
              <a:t>How can I </a:t>
            </a:r>
            <a:r>
              <a:rPr lang="en-US" sz="2400" dirty="0" smtClean="0">
                <a:solidFill>
                  <a:prstClr val="black"/>
                </a:solidFill>
              </a:rPr>
              <a:t>encourage them to resolve this themselves? </a:t>
            </a:r>
            <a:endParaRPr lang="en-US" sz="2400" dirty="0">
              <a:solidFill>
                <a:prstClr val="black"/>
              </a:solidFill>
            </a:endParaRPr>
          </a:p>
        </p:txBody>
      </p:sp>
      <p:sp>
        <p:nvSpPr>
          <p:cNvPr id="6" name="Content Placeholder 2"/>
          <p:cNvSpPr txBox="1">
            <a:spLocks/>
          </p:cNvSpPr>
          <p:nvPr/>
        </p:nvSpPr>
        <p:spPr>
          <a:xfrm>
            <a:off x="685800" y="4260046"/>
            <a:ext cx="2552701" cy="13367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400" dirty="0" smtClean="0">
                <a:solidFill>
                  <a:prstClr val="black"/>
                </a:solidFill>
              </a:rPr>
              <a:t>How can I avoid getting pulled into the triangle?</a:t>
            </a:r>
            <a:endParaRPr lang="en-US" sz="2400" dirty="0">
              <a:solidFill>
                <a:prstClr val="black"/>
              </a:solidFill>
            </a:endParaRPr>
          </a:p>
        </p:txBody>
      </p:sp>
      <p:sp>
        <p:nvSpPr>
          <p:cNvPr id="7" name="Isosceles Triangle 6"/>
          <p:cNvSpPr/>
          <p:nvPr/>
        </p:nvSpPr>
        <p:spPr>
          <a:xfrm>
            <a:off x="3086100" y="2393496"/>
            <a:ext cx="2971800" cy="2375807"/>
          </a:xfrm>
          <a:prstGeom prst="triangle">
            <a:avLst/>
          </a:prstGeom>
          <a:solidFill>
            <a:srgbClr val="FFFF00"/>
          </a:solidFill>
          <a:ln w="76200">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7030A0"/>
              </a:solidFill>
            </a:endParaRPr>
          </a:p>
        </p:txBody>
      </p:sp>
      <p:sp>
        <p:nvSpPr>
          <p:cNvPr id="8" name="TextBox 7"/>
          <p:cNvSpPr txBox="1"/>
          <p:nvPr/>
        </p:nvSpPr>
        <p:spPr>
          <a:xfrm>
            <a:off x="4500440" y="11875"/>
            <a:ext cx="4795960" cy="307777"/>
          </a:xfrm>
          <a:prstGeom prst="rect">
            <a:avLst/>
          </a:prstGeom>
          <a:noFill/>
        </p:spPr>
        <p:txBody>
          <a:bodyPr wrap="square" rtlCol="0">
            <a:spAutoFit/>
          </a:bodyPr>
          <a:lstStyle/>
          <a:p>
            <a:r>
              <a:rPr lang="en-US" sz="1400" dirty="0" smtClean="0"/>
              <a:t>Graphic used with permission from Cornerstones of Care</a:t>
            </a:r>
            <a:endParaRPr lang="en-US" sz="1400" dirty="0"/>
          </a:p>
        </p:txBody>
      </p:sp>
    </p:spTree>
    <p:custDataLst>
      <p:tags r:id="rId1"/>
    </p:custDataLst>
    <p:extLst>
      <p:ext uri="{BB962C8B-B14F-4D97-AF65-F5344CB8AC3E}">
        <p14:creationId xmlns:p14="http://schemas.microsoft.com/office/powerpoint/2010/main" val="4078731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81000" y="5775818"/>
            <a:ext cx="8392697" cy="5239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981" y="6159783"/>
            <a:ext cx="8335539" cy="676369"/>
          </a:xfrm>
          <a:prstGeom prst="rect">
            <a:avLst/>
          </a:prstGeom>
        </p:spPr>
      </p:pic>
      <p:sp>
        <p:nvSpPr>
          <p:cNvPr id="2" name="Title 1"/>
          <p:cNvSpPr>
            <a:spLocks noGrp="1"/>
          </p:cNvSpPr>
          <p:nvPr>
            <p:ph type="title"/>
          </p:nvPr>
        </p:nvSpPr>
        <p:spPr>
          <a:xfrm>
            <a:off x="152400" y="8860"/>
            <a:ext cx="8839200" cy="1143000"/>
          </a:xfrm>
          <a:noFill/>
        </p:spPr>
        <p:txBody>
          <a:bodyPr>
            <a:normAutofit/>
          </a:bodyPr>
          <a:lstStyle/>
          <a:p>
            <a:r>
              <a:rPr lang="en-US" sz="3600" dirty="0" smtClean="0"/>
              <a:t>Steps for Escaping the Drama Triangle</a:t>
            </a:r>
            <a:endParaRPr lang="en-US" sz="3600" dirty="0"/>
          </a:p>
        </p:txBody>
      </p:sp>
      <p:sp>
        <p:nvSpPr>
          <p:cNvPr id="7" name="Content Placeholder 6"/>
          <p:cNvSpPr>
            <a:spLocks noGrp="1"/>
          </p:cNvSpPr>
          <p:nvPr>
            <p:ph sz="half" idx="1"/>
          </p:nvPr>
        </p:nvSpPr>
        <p:spPr>
          <a:xfrm>
            <a:off x="152400" y="1447800"/>
            <a:ext cx="8915400" cy="4572000"/>
          </a:xfrm>
        </p:spPr>
        <p:txBody>
          <a:bodyPr>
            <a:normAutofit/>
          </a:bodyPr>
          <a:lstStyle/>
          <a:p>
            <a:pPr>
              <a:lnSpc>
                <a:spcPct val="150000"/>
              </a:lnSpc>
              <a:spcAft>
                <a:spcPts val="2400"/>
              </a:spcAft>
            </a:pPr>
            <a:r>
              <a:rPr lang="en-US" sz="2600" dirty="0" smtClean="0"/>
              <a:t>Remain curious and nonjudgmental</a:t>
            </a:r>
          </a:p>
          <a:p>
            <a:pPr>
              <a:lnSpc>
                <a:spcPct val="150000"/>
              </a:lnSpc>
              <a:spcAft>
                <a:spcPts val="2400"/>
              </a:spcAft>
            </a:pPr>
            <a:r>
              <a:rPr lang="en-US" sz="2600" dirty="0" smtClean="0"/>
              <a:t>Evaluate </a:t>
            </a:r>
            <a:r>
              <a:rPr lang="en-US" sz="2600" dirty="0"/>
              <a:t>where the power </a:t>
            </a:r>
            <a:r>
              <a:rPr lang="en-US" sz="2600" dirty="0" smtClean="0"/>
              <a:t>is</a:t>
            </a:r>
          </a:p>
          <a:p>
            <a:pPr>
              <a:lnSpc>
                <a:spcPct val="150000"/>
              </a:lnSpc>
              <a:spcAft>
                <a:spcPts val="2400"/>
              </a:spcAft>
            </a:pPr>
            <a:r>
              <a:rPr lang="en-US" sz="2600" dirty="0" smtClean="0"/>
              <a:t>Own your feelings and actions; allow others to own theirs</a:t>
            </a:r>
          </a:p>
          <a:p>
            <a:pPr>
              <a:lnSpc>
                <a:spcPct val="150000"/>
              </a:lnSpc>
              <a:spcAft>
                <a:spcPts val="2400"/>
              </a:spcAft>
            </a:pPr>
            <a:r>
              <a:rPr lang="en-US" sz="2600" dirty="0" smtClean="0"/>
              <a:t>Practice alternative behaviors (Driver, Guide, Helper)</a:t>
            </a:r>
          </a:p>
        </p:txBody>
      </p:sp>
    </p:spTree>
    <p:custDataLst>
      <p:tags r:id="rId1"/>
    </p:custDataLst>
    <p:extLst>
      <p:ext uri="{BB962C8B-B14F-4D97-AF65-F5344CB8AC3E}">
        <p14:creationId xmlns:p14="http://schemas.microsoft.com/office/powerpoint/2010/main" val="147964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nvSpPr>
        <p:spPr bwMode="auto">
          <a:xfrm>
            <a:off x="228600" y="1518960"/>
            <a:ext cx="8686800" cy="25853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4400" kern="1200">
                <a:solidFill>
                  <a:srgbClr val="8B0E04"/>
                </a:solidFill>
                <a:latin typeface="+mj-lt"/>
                <a:ea typeface="+mj-ea"/>
                <a:cs typeface="+mj-cs"/>
              </a:defRPr>
            </a:lvl1pPr>
            <a:lvl2pPr algn="ctr" rtl="0" eaLnBrk="1" fontAlgn="base" hangingPunct="1">
              <a:spcBef>
                <a:spcPct val="0"/>
              </a:spcBef>
              <a:spcAft>
                <a:spcPct val="0"/>
              </a:spcAft>
              <a:defRPr sz="4400">
                <a:solidFill>
                  <a:srgbClr val="8B0E04"/>
                </a:solidFill>
                <a:latin typeface="Minion Pro SmBd" pitchFamily="18" charset="0"/>
              </a:defRPr>
            </a:lvl2pPr>
            <a:lvl3pPr algn="ctr" rtl="0" eaLnBrk="1" fontAlgn="base" hangingPunct="1">
              <a:spcBef>
                <a:spcPct val="0"/>
              </a:spcBef>
              <a:spcAft>
                <a:spcPct val="0"/>
              </a:spcAft>
              <a:defRPr sz="4400">
                <a:solidFill>
                  <a:srgbClr val="8B0E04"/>
                </a:solidFill>
                <a:latin typeface="Minion Pro SmBd" pitchFamily="18" charset="0"/>
              </a:defRPr>
            </a:lvl3pPr>
            <a:lvl4pPr algn="ctr" rtl="0" eaLnBrk="1" fontAlgn="base" hangingPunct="1">
              <a:spcBef>
                <a:spcPct val="0"/>
              </a:spcBef>
              <a:spcAft>
                <a:spcPct val="0"/>
              </a:spcAft>
              <a:defRPr sz="4400">
                <a:solidFill>
                  <a:srgbClr val="8B0E04"/>
                </a:solidFill>
                <a:latin typeface="Minion Pro SmBd" pitchFamily="18" charset="0"/>
              </a:defRPr>
            </a:lvl4pPr>
            <a:lvl5pPr algn="ctr" rtl="0" eaLnBrk="1" fontAlgn="base" hangingPunct="1">
              <a:spcBef>
                <a:spcPct val="0"/>
              </a:spcBef>
              <a:spcAft>
                <a:spcPct val="0"/>
              </a:spcAft>
              <a:defRPr sz="4400">
                <a:solidFill>
                  <a:srgbClr val="8B0E04"/>
                </a:solidFill>
                <a:latin typeface="Minion Pro SmBd" pitchFamily="18" charset="0"/>
              </a:defRPr>
            </a:lvl5pPr>
            <a:lvl6pPr marL="457200" algn="ctr" rtl="0" eaLnBrk="1" fontAlgn="base" hangingPunct="1">
              <a:spcBef>
                <a:spcPct val="0"/>
              </a:spcBef>
              <a:spcAft>
                <a:spcPct val="0"/>
              </a:spcAft>
              <a:defRPr sz="4400">
                <a:solidFill>
                  <a:srgbClr val="8B0E04"/>
                </a:solidFill>
                <a:latin typeface="Minion Pro SmBd" pitchFamily="18" charset="0"/>
              </a:defRPr>
            </a:lvl6pPr>
            <a:lvl7pPr marL="914400" algn="ctr" rtl="0" eaLnBrk="1" fontAlgn="base" hangingPunct="1">
              <a:spcBef>
                <a:spcPct val="0"/>
              </a:spcBef>
              <a:spcAft>
                <a:spcPct val="0"/>
              </a:spcAft>
              <a:defRPr sz="4400">
                <a:solidFill>
                  <a:srgbClr val="8B0E04"/>
                </a:solidFill>
                <a:latin typeface="Minion Pro SmBd" pitchFamily="18" charset="0"/>
              </a:defRPr>
            </a:lvl7pPr>
            <a:lvl8pPr marL="1371600" algn="ctr" rtl="0" eaLnBrk="1" fontAlgn="base" hangingPunct="1">
              <a:spcBef>
                <a:spcPct val="0"/>
              </a:spcBef>
              <a:spcAft>
                <a:spcPct val="0"/>
              </a:spcAft>
              <a:defRPr sz="4400">
                <a:solidFill>
                  <a:srgbClr val="8B0E04"/>
                </a:solidFill>
                <a:latin typeface="Minion Pro SmBd" pitchFamily="18" charset="0"/>
              </a:defRPr>
            </a:lvl8pPr>
            <a:lvl9pPr marL="1828800" algn="ctr" rtl="0" eaLnBrk="1" fontAlgn="base" hangingPunct="1">
              <a:spcBef>
                <a:spcPct val="0"/>
              </a:spcBef>
              <a:spcAft>
                <a:spcPct val="0"/>
              </a:spcAft>
              <a:defRPr sz="4400">
                <a:solidFill>
                  <a:srgbClr val="8B0E04"/>
                </a:solidFill>
                <a:latin typeface="Minion Pro SmBd" pitchFamily="18" charset="0"/>
              </a:defRPr>
            </a:lvl9pPr>
          </a:lstStyle>
          <a:p>
            <a:pPr>
              <a:defRPr/>
            </a:pPr>
            <a:r>
              <a:rPr lang="en-US" sz="5400" b="1" dirty="0">
                <a:solidFill>
                  <a:srgbClr val="0070C0"/>
                </a:solidFill>
                <a:latin typeface="Arial" panose="020B0604020202020204" pitchFamily="34" charset="0"/>
                <a:cs typeface="Arial" panose="020B0604020202020204" pitchFamily="34" charset="0"/>
              </a:rPr>
              <a:t>Exposure to </a:t>
            </a:r>
            <a:r>
              <a:rPr lang="en-US" sz="5400" b="1" dirty="0" smtClean="0">
                <a:solidFill>
                  <a:srgbClr val="0070C0"/>
                </a:solidFill>
                <a:latin typeface="Arial" panose="020B0604020202020204" pitchFamily="34" charset="0"/>
                <a:cs typeface="Arial" panose="020B0604020202020204" pitchFamily="34" charset="0"/>
              </a:rPr>
              <a:t>stress makes</a:t>
            </a:r>
          </a:p>
          <a:p>
            <a:pPr>
              <a:defRPr/>
            </a:pPr>
            <a:r>
              <a:rPr lang="en-US" sz="5400" b="1" dirty="0" smtClean="0">
                <a:solidFill>
                  <a:srgbClr val="0070C0"/>
                </a:solidFill>
                <a:latin typeface="Arial" panose="020B0604020202020204" pitchFamily="34" charset="0"/>
                <a:cs typeface="Arial" panose="020B0604020202020204" pitchFamily="34" charset="0"/>
              </a:rPr>
              <a:t>us </a:t>
            </a:r>
            <a:r>
              <a:rPr lang="en-US" sz="5400" b="1" i="1" dirty="0">
                <a:solidFill>
                  <a:srgbClr val="0070C0"/>
                </a:solidFill>
                <a:latin typeface="Arial" panose="020B0604020202020204" pitchFamily="34" charset="0"/>
                <a:cs typeface="Arial" panose="020B0604020202020204" pitchFamily="34" charset="0"/>
              </a:rPr>
              <a:t>ALL</a:t>
            </a:r>
            <a:r>
              <a:rPr lang="en-US" sz="5400" b="1" dirty="0">
                <a:solidFill>
                  <a:srgbClr val="0070C0"/>
                </a:solidFill>
                <a:latin typeface="Arial" panose="020B0604020202020204" pitchFamily="34" charset="0"/>
                <a:cs typeface="Arial" panose="020B0604020202020204" pitchFamily="34" charset="0"/>
              </a:rPr>
              <a:t> </a:t>
            </a:r>
            <a:r>
              <a:rPr lang="en-US" sz="5400" b="1" dirty="0" smtClean="0">
                <a:solidFill>
                  <a:srgbClr val="0070C0"/>
                </a:solidFill>
                <a:latin typeface="Arial" panose="020B0604020202020204" pitchFamily="34" charset="0"/>
                <a:cs typeface="Arial" panose="020B0604020202020204" pitchFamily="34" charset="0"/>
              </a:rPr>
              <a:t>vulnerable</a:t>
            </a:r>
          </a:p>
          <a:p>
            <a:pPr>
              <a:defRPr/>
            </a:pPr>
            <a:r>
              <a:rPr lang="en-US" sz="5400" b="1" dirty="0" smtClean="0">
                <a:solidFill>
                  <a:srgbClr val="0070C0"/>
                </a:solidFill>
                <a:latin typeface="Arial" panose="020B0604020202020204" pitchFamily="34" charset="0"/>
                <a:cs typeface="Arial" panose="020B0604020202020204" pitchFamily="34" charset="0"/>
              </a:rPr>
              <a:t>to re-enactment</a:t>
            </a:r>
            <a:endParaRPr lang="en-US" sz="5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1397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71801"/>
          </a:xfrm>
          <a:solidFill>
            <a:schemeClr val="tx2">
              <a:lumMod val="75000"/>
            </a:schemeClr>
          </a:solidFill>
        </p:spPr>
        <p:txBody>
          <a:bodyPr/>
          <a:lstStyle/>
          <a:p>
            <a:r>
              <a:rPr lang="en-US" dirty="0" smtClean="0">
                <a:solidFill>
                  <a:schemeClr val="bg1"/>
                </a:solidFill>
              </a:rPr>
              <a:t>Self-Reflection</a:t>
            </a:r>
            <a:endParaRPr lang="en-US" dirty="0">
              <a:solidFill>
                <a:schemeClr val="bg1"/>
              </a:solidFill>
            </a:endParaRPr>
          </a:p>
        </p:txBody>
      </p:sp>
      <p:sp>
        <p:nvSpPr>
          <p:cNvPr id="3" name="TextBox 2"/>
          <p:cNvSpPr txBox="1"/>
          <p:nvPr/>
        </p:nvSpPr>
        <p:spPr>
          <a:xfrm>
            <a:off x="1" y="1071801"/>
            <a:ext cx="9143999" cy="5786199"/>
          </a:xfrm>
          <a:prstGeom prst="rect">
            <a:avLst/>
          </a:prstGeom>
          <a:solidFill>
            <a:schemeClr val="tx2">
              <a:lumMod val="75000"/>
            </a:schemeClr>
          </a:solidFill>
          <a:ln>
            <a:noFill/>
          </a:ln>
        </p:spPr>
        <p:txBody>
          <a:bodyPr wrap="square" rtlCol="0">
            <a:spAutoFit/>
          </a:bodyPr>
          <a:lstStyle/>
          <a:p>
            <a:pPr marL="342900" lvl="0" indent="-342900">
              <a:spcAft>
                <a:spcPts val="600"/>
              </a:spcAft>
              <a:buFont typeface="Arial" panose="020B0604020202020204" pitchFamily="34" charset="0"/>
              <a:buChar char="•"/>
            </a:pPr>
            <a:r>
              <a:rPr lang="en-US" sz="2200" dirty="0">
                <a:solidFill>
                  <a:schemeClr val="bg1"/>
                </a:solidFill>
              </a:rPr>
              <a:t>Which role in the re-enactment triangle do you think you are most likely to fall into at work?</a:t>
            </a:r>
          </a:p>
          <a:p>
            <a:pPr>
              <a:spcAft>
                <a:spcPts val="600"/>
              </a:spcAft>
            </a:pPr>
            <a:r>
              <a:rPr lang="en-US" sz="2200" dirty="0">
                <a:solidFill>
                  <a:schemeClr val="bg1"/>
                </a:solidFill>
              </a:rPr>
              <a:t> </a:t>
            </a:r>
          </a:p>
          <a:p>
            <a:pPr marL="342900" lvl="0" indent="-342900">
              <a:spcAft>
                <a:spcPts val="600"/>
              </a:spcAft>
              <a:buFont typeface="Arial" panose="020B0604020202020204" pitchFamily="34" charset="0"/>
              <a:buChar char="•"/>
            </a:pPr>
            <a:r>
              <a:rPr lang="en-US" sz="2200" dirty="0">
                <a:solidFill>
                  <a:schemeClr val="bg1"/>
                </a:solidFill>
              </a:rPr>
              <a:t>What are some of the qualities you have that make you vulnerable to falling into this role?</a:t>
            </a:r>
          </a:p>
          <a:p>
            <a:pPr>
              <a:spcAft>
                <a:spcPts val="600"/>
              </a:spcAft>
            </a:pPr>
            <a:r>
              <a:rPr lang="en-US" sz="2200" dirty="0">
                <a:solidFill>
                  <a:schemeClr val="bg1"/>
                </a:solidFill>
              </a:rPr>
              <a:t> </a:t>
            </a:r>
          </a:p>
          <a:p>
            <a:pPr marL="342900" lvl="0" indent="-342900">
              <a:spcAft>
                <a:spcPts val="600"/>
              </a:spcAft>
              <a:buFont typeface="Arial" panose="020B0604020202020204" pitchFamily="34" charset="0"/>
              <a:buChar char="•"/>
            </a:pPr>
            <a:r>
              <a:rPr lang="en-US" sz="2200" dirty="0" smtClean="0">
                <a:solidFill>
                  <a:schemeClr val="bg1"/>
                </a:solidFill>
              </a:rPr>
              <a:t>What behaviors are most likely to trigger you or push you into one of these roles?</a:t>
            </a:r>
          </a:p>
          <a:p>
            <a:pPr>
              <a:spcAft>
                <a:spcPts val="600"/>
              </a:spcAft>
            </a:pPr>
            <a:r>
              <a:rPr lang="en-US" sz="2200" dirty="0" smtClean="0">
                <a:solidFill>
                  <a:schemeClr val="bg1"/>
                </a:solidFill>
              </a:rPr>
              <a:t> </a:t>
            </a:r>
          </a:p>
          <a:p>
            <a:pPr marL="342900" lvl="0" indent="-342900">
              <a:spcAft>
                <a:spcPts val="600"/>
              </a:spcAft>
              <a:buFont typeface="Arial" panose="020B0604020202020204" pitchFamily="34" charset="0"/>
              <a:buChar char="•"/>
            </a:pPr>
            <a:r>
              <a:rPr lang="en-US" sz="2200" dirty="0" smtClean="0">
                <a:solidFill>
                  <a:schemeClr val="bg1"/>
                </a:solidFill>
              </a:rPr>
              <a:t>What </a:t>
            </a:r>
            <a:r>
              <a:rPr lang="en-US" sz="2200" dirty="0">
                <a:solidFill>
                  <a:schemeClr val="bg1"/>
                </a:solidFill>
              </a:rPr>
              <a:t>behaviors in </a:t>
            </a:r>
            <a:r>
              <a:rPr lang="en-US" sz="2200" dirty="0" smtClean="0">
                <a:solidFill>
                  <a:schemeClr val="bg1"/>
                </a:solidFill>
              </a:rPr>
              <a:t>the </a:t>
            </a:r>
            <a:r>
              <a:rPr lang="en-US" sz="2200" dirty="0">
                <a:solidFill>
                  <a:schemeClr val="bg1"/>
                </a:solidFill>
              </a:rPr>
              <a:t>people that you </a:t>
            </a:r>
            <a:r>
              <a:rPr lang="en-US" sz="2200" dirty="0" smtClean="0">
                <a:solidFill>
                  <a:schemeClr val="bg1"/>
                </a:solidFill>
              </a:rPr>
              <a:t>serve, your co-workers, or your family members </a:t>
            </a:r>
            <a:r>
              <a:rPr lang="en-US" sz="2200" dirty="0">
                <a:solidFill>
                  <a:schemeClr val="bg1"/>
                </a:solidFill>
              </a:rPr>
              <a:t>are most likely to trigger you or push you into one of these roles?</a:t>
            </a:r>
          </a:p>
          <a:p>
            <a:pPr>
              <a:spcAft>
                <a:spcPts val="600"/>
              </a:spcAft>
            </a:pPr>
            <a:r>
              <a:rPr lang="en-US" sz="2200" dirty="0">
                <a:solidFill>
                  <a:schemeClr val="bg1"/>
                </a:solidFill>
              </a:rPr>
              <a:t> </a:t>
            </a:r>
          </a:p>
          <a:p>
            <a:pPr marL="342900" lvl="0" indent="-342900">
              <a:spcAft>
                <a:spcPts val="600"/>
              </a:spcAft>
              <a:buFont typeface="Arial" panose="020B0604020202020204" pitchFamily="34" charset="0"/>
              <a:buChar char="•"/>
            </a:pPr>
            <a:r>
              <a:rPr lang="en-US" sz="2200" dirty="0">
                <a:solidFill>
                  <a:schemeClr val="bg1"/>
                </a:solidFill>
              </a:rPr>
              <a:t>How might a co-worker </a:t>
            </a:r>
            <a:r>
              <a:rPr lang="en-US" sz="2200" dirty="0" smtClean="0">
                <a:solidFill>
                  <a:schemeClr val="bg1"/>
                </a:solidFill>
              </a:rPr>
              <a:t>or family member best </a:t>
            </a:r>
            <a:r>
              <a:rPr lang="en-US" sz="2200" dirty="0">
                <a:solidFill>
                  <a:schemeClr val="bg1"/>
                </a:solidFill>
              </a:rPr>
              <a:t>intervene with you if he/she feels you are engaged in a re-enactment?</a:t>
            </a:r>
          </a:p>
        </p:txBody>
      </p:sp>
    </p:spTree>
    <p:extLst>
      <p:ext uri="{BB962C8B-B14F-4D97-AF65-F5344CB8AC3E}">
        <p14:creationId xmlns:p14="http://schemas.microsoft.com/office/powerpoint/2010/main" val="415781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9468"/>
          </a:xfrm>
          <a:solidFill>
            <a:schemeClr val="tx2">
              <a:lumMod val="75000"/>
            </a:schemeClr>
          </a:solidFill>
        </p:spPr>
        <p:txBody>
          <a:bodyPr/>
          <a:lstStyle/>
          <a:p>
            <a:r>
              <a:rPr lang="en-US" dirty="0" smtClean="0">
                <a:solidFill>
                  <a:schemeClr val="bg1"/>
                </a:solidFill>
              </a:rPr>
              <a:t>Self-Reflection</a:t>
            </a:r>
            <a:endParaRPr lang="en-US" dirty="0">
              <a:solidFill>
                <a:schemeClr val="bg1"/>
              </a:solidFill>
            </a:endParaRPr>
          </a:p>
        </p:txBody>
      </p:sp>
      <p:sp>
        <p:nvSpPr>
          <p:cNvPr id="3" name="TextBox 2"/>
          <p:cNvSpPr txBox="1"/>
          <p:nvPr/>
        </p:nvSpPr>
        <p:spPr>
          <a:xfrm>
            <a:off x="1" y="979468"/>
            <a:ext cx="9143999" cy="6401753"/>
          </a:xfrm>
          <a:prstGeom prst="rect">
            <a:avLst/>
          </a:prstGeom>
          <a:solidFill>
            <a:schemeClr val="tx2">
              <a:lumMod val="75000"/>
            </a:schemeClr>
          </a:solidFill>
          <a:ln>
            <a:noFill/>
          </a:ln>
        </p:spPr>
        <p:txBody>
          <a:bodyPr wrap="square" rtlCol="0">
            <a:spAutoFit/>
          </a:bodyPr>
          <a:lstStyle/>
          <a:p>
            <a:pPr lvl="0">
              <a:spcAft>
                <a:spcPts val="600"/>
              </a:spcAft>
            </a:pPr>
            <a:endParaRPr lang="en-US" sz="2400" dirty="0" smtClean="0">
              <a:solidFill>
                <a:schemeClr val="bg1"/>
              </a:solidFill>
            </a:endParaRPr>
          </a:p>
          <a:p>
            <a:pPr marL="342900" lvl="0" indent="-342900">
              <a:spcAft>
                <a:spcPts val="600"/>
              </a:spcAft>
              <a:buFont typeface="Arial" panose="020B0604020202020204" pitchFamily="34" charset="0"/>
              <a:buChar char="•"/>
            </a:pPr>
            <a:r>
              <a:rPr lang="en-US" sz="2400" dirty="0" smtClean="0">
                <a:solidFill>
                  <a:schemeClr val="bg1"/>
                </a:solidFill>
              </a:rPr>
              <a:t>Think of a conflict situation you have been in recently. </a:t>
            </a:r>
          </a:p>
          <a:p>
            <a:pPr lvl="0">
              <a:spcAft>
                <a:spcPts val="600"/>
              </a:spcAft>
            </a:pPr>
            <a:endParaRPr lang="en-US" sz="2400" dirty="0">
              <a:solidFill>
                <a:schemeClr val="bg1"/>
              </a:solidFill>
            </a:endParaRPr>
          </a:p>
          <a:p>
            <a:pPr marL="342900" lvl="0" indent="-342900">
              <a:spcAft>
                <a:spcPts val="600"/>
              </a:spcAft>
              <a:buFont typeface="Arial" panose="020B0604020202020204" pitchFamily="34" charset="0"/>
              <a:buChar char="•"/>
            </a:pPr>
            <a:r>
              <a:rPr lang="en-US" sz="2400" dirty="0" smtClean="0">
                <a:solidFill>
                  <a:schemeClr val="bg1"/>
                </a:solidFill>
              </a:rPr>
              <a:t>Identify the roles each person is/was playing in the drama triangle.</a:t>
            </a:r>
          </a:p>
          <a:p>
            <a:pPr lvl="0">
              <a:spcAft>
                <a:spcPts val="600"/>
              </a:spcAft>
            </a:pPr>
            <a:endParaRPr lang="en-US" sz="2400" dirty="0">
              <a:solidFill>
                <a:schemeClr val="bg1"/>
              </a:solidFill>
            </a:endParaRPr>
          </a:p>
          <a:p>
            <a:pPr marL="342900" lvl="0" indent="-342900">
              <a:spcAft>
                <a:spcPts val="600"/>
              </a:spcAft>
              <a:buFont typeface="Arial" panose="020B0604020202020204" pitchFamily="34" charset="0"/>
              <a:buChar char="•"/>
            </a:pPr>
            <a:r>
              <a:rPr lang="en-US" sz="2400" dirty="0" smtClean="0">
                <a:solidFill>
                  <a:schemeClr val="bg1"/>
                </a:solidFill>
              </a:rPr>
              <a:t>Consider how you can shift your power to change your role and begin to escape the triangle. </a:t>
            </a:r>
          </a:p>
          <a:p>
            <a:pPr lvl="0">
              <a:spcAft>
                <a:spcPts val="600"/>
              </a:spcAft>
            </a:pPr>
            <a:endParaRPr lang="en-US" sz="2400" dirty="0">
              <a:solidFill>
                <a:schemeClr val="bg1"/>
              </a:solidFill>
            </a:endParaRPr>
          </a:p>
          <a:p>
            <a:pPr marL="342900" lvl="0" indent="-342900">
              <a:spcAft>
                <a:spcPts val="600"/>
              </a:spcAft>
              <a:buFont typeface="Arial" panose="020B0604020202020204" pitchFamily="34" charset="0"/>
              <a:buChar char="•"/>
            </a:pPr>
            <a:r>
              <a:rPr lang="en-US" sz="2400" dirty="0" smtClean="0">
                <a:solidFill>
                  <a:schemeClr val="bg1"/>
                </a:solidFill>
              </a:rPr>
              <a:t>Consider how you could support the others in that situation to move from Victim to Driver, Persecutor to Guide, and Rescuer to Coach. </a:t>
            </a:r>
          </a:p>
          <a:p>
            <a:pPr lvl="0">
              <a:spcAft>
                <a:spcPts val="600"/>
              </a:spcAft>
            </a:pPr>
            <a:endParaRPr lang="en-US" sz="2400" dirty="0">
              <a:solidFill>
                <a:schemeClr val="bg1"/>
              </a:solidFill>
            </a:endParaRPr>
          </a:p>
          <a:p>
            <a:pPr lvl="0">
              <a:spcAft>
                <a:spcPts val="600"/>
              </a:spcAft>
            </a:pPr>
            <a:endParaRPr lang="en-US" sz="2400" dirty="0">
              <a:solidFill>
                <a:schemeClr val="bg1"/>
              </a:solidFill>
            </a:endParaRPr>
          </a:p>
          <a:p>
            <a:pPr lvl="0">
              <a:spcAft>
                <a:spcPts val="600"/>
              </a:spcAft>
            </a:pPr>
            <a:endParaRPr lang="en-US" sz="2400" dirty="0">
              <a:solidFill>
                <a:schemeClr val="bg1"/>
              </a:solidFill>
            </a:endParaRPr>
          </a:p>
        </p:txBody>
      </p:sp>
    </p:spTree>
    <p:extLst>
      <p:ext uri="{BB962C8B-B14F-4D97-AF65-F5344CB8AC3E}">
        <p14:creationId xmlns:p14="http://schemas.microsoft.com/office/powerpoint/2010/main" val="328014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4800600"/>
          </a:xfrm>
        </p:spPr>
        <p:txBody>
          <a:bodyPr/>
          <a:lstStyle/>
          <a:p>
            <a:r>
              <a:rPr lang="en-US" dirty="0" smtClean="0"/>
              <a:t>Thank you!</a:t>
            </a:r>
            <a:br>
              <a:rPr lang="en-US" dirty="0" smtClean="0"/>
            </a:br>
            <a:r>
              <a:rPr lang="en-US" dirty="0"/>
              <a:t/>
            </a:r>
            <a:br>
              <a:rPr lang="en-US" dirty="0"/>
            </a:br>
            <a:r>
              <a:rPr lang="en-US" dirty="0" smtClean="0"/>
              <a:t>ctii@tmcmed.org</a:t>
            </a:r>
            <a:br>
              <a:rPr lang="en-US" dirty="0" smtClean="0"/>
            </a:br>
            <a:r>
              <a:rPr lang="en-US" dirty="0"/>
              <a:t/>
            </a:r>
            <a:br>
              <a:rPr lang="en-US" dirty="0"/>
            </a:br>
            <a:r>
              <a:rPr lang="en-US" dirty="0" smtClean="0"/>
              <a:t>Additional Trainings:</a:t>
            </a:r>
            <a:br>
              <a:rPr lang="en-US" dirty="0" smtClean="0"/>
            </a:br>
            <a:r>
              <a:rPr lang="en-US" dirty="0" smtClean="0"/>
              <a:t>http://ctii.eventbrite.com</a:t>
            </a:r>
            <a:br>
              <a:rPr lang="en-US" dirty="0" smtClean="0"/>
            </a:br>
            <a:endParaRPr lang="en-US" dirty="0"/>
          </a:p>
        </p:txBody>
      </p:sp>
    </p:spTree>
    <p:extLst>
      <p:ext uri="{BB962C8B-B14F-4D97-AF65-F5344CB8AC3E}">
        <p14:creationId xmlns:p14="http://schemas.microsoft.com/office/powerpoint/2010/main" val="344574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858000" cy="990600"/>
          </a:xfrm>
        </p:spPr>
        <p:txBody>
          <a:bodyPr>
            <a:normAutofit/>
          </a:bodyPr>
          <a:lstStyle/>
          <a:p>
            <a:pPr algn="ctr"/>
            <a:r>
              <a:rPr lang="en-US" b="1" dirty="0" smtClean="0">
                <a:latin typeface="Arial" panose="020B0604020202020204" pitchFamily="34" charset="0"/>
                <a:cs typeface="Arial" panose="020B0604020202020204" pitchFamily="34" charset="0"/>
              </a:rPr>
              <a:t>Historical  Trauma</a:t>
            </a:r>
            <a:endParaRPr lang="en-US" b="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7457324"/>
              </p:ext>
            </p:extLst>
          </p:nvPr>
        </p:nvGraphicFramePr>
        <p:xfrm>
          <a:off x="571500" y="1219200"/>
          <a:ext cx="8001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4944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the Impact?</a:t>
            </a:r>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3973123475"/>
              </p:ext>
            </p:extLst>
          </p:nvPr>
        </p:nvGraphicFramePr>
        <p:xfrm>
          <a:off x="762000" y="1828800"/>
          <a:ext cx="7620000" cy="3428999"/>
        </p:xfrm>
        <a:graphic>
          <a:graphicData uri="http://schemas.openxmlformats.org/drawingml/2006/table">
            <a:tbl>
              <a:tblPr firstRow="1" bandRow="1">
                <a:tableStyleId>{69CF1AB2-1976-4502-BF36-3FF5EA218861}</a:tableStyleId>
              </a:tblPr>
              <a:tblGrid>
                <a:gridCol w="2540000">
                  <a:extLst>
                    <a:ext uri="{9D8B030D-6E8A-4147-A177-3AD203B41FA5}">
                      <a16:colId xmlns:a16="http://schemas.microsoft.com/office/drawing/2014/main" xmlns="" val="20000"/>
                    </a:ext>
                  </a:extLst>
                </a:gridCol>
                <a:gridCol w="2540000">
                  <a:extLst>
                    <a:ext uri="{9D8B030D-6E8A-4147-A177-3AD203B41FA5}">
                      <a16:colId xmlns:a16="http://schemas.microsoft.com/office/drawing/2014/main" xmlns="" val="20001"/>
                    </a:ext>
                  </a:extLst>
                </a:gridCol>
                <a:gridCol w="2540000">
                  <a:extLst>
                    <a:ext uri="{9D8B030D-6E8A-4147-A177-3AD203B41FA5}">
                      <a16:colId xmlns:a16="http://schemas.microsoft.com/office/drawing/2014/main" xmlns="" val="20002"/>
                    </a:ext>
                  </a:extLst>
                </a:gridCol>
              </a:tblGrid>
              <a:tr h="489857">
                <a:tc>
                  <a:txBody>
                    <a:bodyPr/>
                    <a:lstStyle/>
                    <a:p>
                      <a:pPr algn="ctr"/>
                      <a:r>
                        <a:rPr lang="en-US" sz="2000" b="0" dirty="0" smtClean="0">
                          <a:solidFill>
                            <a:srgbClr val="002060"/>
                          </a:solidFill>
                          <a:latin typeface="Arial" panose="020B0604020202020204" pitchFamily="34" charset="0"/>
                          <a:cs typeface="Arial" panose="020B0604020202020204" pitchFamily="34" charset="0"/>
                        </a:rPr>
                        <a:t>Unresolved Grief</a:t>
                      </a:r>
                      <a:endParaRPr lang="en-US" sz="2000" b="0"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2000" b="0" dirty="0" smtClean="0">
                          <a:solidFill>
                            <a:srgbClr val="002060"/>
                          </a:solidFill>
                          <a:latin typeface="Arial" panose="020B0604020202020204" pitchFamily="34" charset="0"/>
                          <a:cs typeface="Arial" panose="020B0604020202020204" pitchFamily="34" charset="0"/>
                        </a:rPr>
                        <a:t>Isolation</a:t>
                      </a:r>
                      <a:endParaRPr lang="en-US" sz="2000" b="0"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2000" b="0" dirty="0" smtClean="0">
                          <a:solidFill>
                            <a:srgbClr val="002060"/>
                          </a:solidFill>
                          <a:latin typeface="Arial" panose="020B0604020202020204" pitchFamily="34" charset="0"/>
                          <a:cs typeface="Arial" panose="020B0604020202020204" pitchFamily="34" charset="0"/>
                        </a:rPr>
                        <a:t>Anxiety</a:t>
                      </a:r>
                      <a:endParaRPr lang="en-US" sz="2000" b="0" dirty="0">
                        <a:solidFill>
                          <a:srgbClr val="00206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489857">
                <a:tc>
                  <a:txBody>
                    <a:bodyPr/>
                    <a:lstStyle/>
                    <a:p>
                      <a:pPr algn="ctr"/>
                      <a:r>
                        <a:rPr lang="en-US" sz="2000" b="0" dirty="0" smtClean="0">
                          <a:solidFill>
                            <a:srgbClr val="002060"/>
                          </a:solidFill>
                          <a:latin typeface="Arial" panose="020B0604020202020204" pitchFamily="34" charset="0"/>
                          <a:cs typeface="Arial" panose="020B0604020202020204" pitchFamily="34" charset="0"/>
                        </a:rPr>
                        <a:t>Shame</a:t>
                      </a:r>
                      <a:endParaRPr lang="en-US" sz="2000" b="0"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2000" b="0" dirty="0" smtClean="0">
                          <a:solidFill>
                            <a:srgbClr val="002060"/>
                          </a:solidFill>
                          <a:latin typeface="Arial" panose="020B0604020202020204" pitchFamily="34" charset="0"/>
                          <a:cs typeface="Arial" panose="020B0604020202020204" pitchFamily="34" charset="0"/>
                        </a:rPr>
                        <a:t>Depression</a:t>
                      </a:r>
                      <a:endParaRPr lang="en-US" sz="2000" b="0" dirty="0">
                        <a:solidFill>
                          <a:srgbClr val="002060"/>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2060"/>
                          </a:solidFill>
                          <a:latin typeface="Arial" panose="020B0604020202020204" pitchFamily="34" charset="0"/>
                          <a:cs typeface="Arial" panose="020B0604020202020204" pitchFamily="34" charset="0"/>
                        </a:rPr>
                        <a:t>Insomnia</a:t>
                      </a:r>
                    </a:p>
                  </a:txBody>
                  <a:tcPr anchor="ctr"/>
                </a:tc>
                <a:extLst>
                  <a:ext uri="{0D108BD9-81ED-4DB2-BD59-A6C34878D82A}">
                    <a16:rowId xmlns:a16="http://schemas.microsoft.com/office/drawing/2014/main" xmlns="" val="10001"/>
                  </a:ext>
                </a:extLst>
              </a:tr>
              <a:tr h="489857">
                <a:tc>
                  <a:txBody>
                    <a:bodyPr/>
                    <a:lstStyle/>
                    <a:p>
                      <a:pPr algn="ctr"/>
                      <a:r>
                        <a:rPr lang="en-US" sz="2000" b="0" dirty="0" smtClean="0">
                          <a:solidFill>
                            <a:srgbClr val="002060"/>
                          </a:solidFill>
                          <a:latin typeface="Arial" panose="020B0604020202020204" pitchFamily="34" charset="0"/>
                          <a:cs typeface="Arial" panose="020B0604020202020204" pitchFamily="34" charset="0"/>
                        </a:rPr>
                        <a:t>Anger</a:t>
                      </a:r>
                      <a:endParaRPr lang="en-US" sz="2000" b="0"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2000" b="0" dirty="0" smtClean="0">
                          <a:solidFill>
                            <a:srgbClr val="002060"/>
                          </a:solidFill>
                          <a:latin typeface="Arial" panose="020B0604020202020204" pitchFamily="34" charset="0"/>
                          <a:cs typeface="Arial" panose="020B0604020202020204" pitchFamily="34" charset="0"/>
                        </a:rPr>
                        <a:t>Suicide</a:t>
                      </a:r>
                      <a:endParaRPr lang="en-US" sz="2000" b="0"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2000" b="0" dirty="0" smtClean="0">
                          <a:solidFill>
                            <a:srgbClr val="002060"/>
                          </a:solidFill>
                          <a:latin typeface="Arial" panose="020B0604020202020204" pitchFamily="34" charset="0"/>
                          <a:cs typeface="Arial" panose="020B0604020202020204" pitchFamily="34" charset="0"/>
                        </a:rPr>
                        <a:t>Nightmares </a:t>
                      </a:r>
                      <a:endParaRPr lang="en-US" sz="2000" b="0" dirty="0">
                        <a:solidFill>
                          <a:srgbClr val="00206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2"/>
                  </a:ext>
                </a:extLst>
              </a:tr>
              <a:tr h="489857">
                <a:tc>
                  <a:txBody>
                    <a:bodyPr/>
                    <a:lstStyle/>
                    <a:p>
                      <a:pPr algn="ctr"/>
                      <a:r>
                        <a:rPr lang="en-US" sz="2000" b="0" dirty="0" smtClean="0">
                          <a:solidFill>
                            <a:srgbClr val="002060"/>
                          </a:solidFill>
                          <a:latin typeface="Arial" panose="020B0604020202020204" pitchFamily="34" charset="0"/>
                          <a:cs typeface="Arial" panose="020B0604020202020204" pitchFamily="34" charset="0"/>
                        </a:rPr>
                        <a:t>Fear</a:t>
                      </a:r>
                      <a:endParaRPr lang="en-US" sz="2000" b="0"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2000" b="0" dirty="0" smtClean="0">
                          <a:solidFill>
                            <a:srgbClr val="002060"/>
                          </a:solidFill>
                          <a:latin typeface="Arial" panose="020B0604020202020204" pitchFamily="34" charset="0"/>
                          <a:cs typeface="Arial" panose="020B0604020202020204" pitchFamily="34" charset="0"/>
                        </a:rPr>
                        <a:t>Hopeless</a:t>
                      </a:r>
                      <a:r>
                        <a:rPr lang="en-US" sz="2000" b="0" baseline="0" dirty="0" smtClean="0">
                          <a:solidFill>
                            <a:srgbClr val="002060"/>
                          </a:solidFill>
                          <a:latin typeface="Arial" panose="020B0604020202020204" pitchFamily="34" charset="0"/>
                          <a:cs typeface="Arial" panose="020B0604020202020204" pitchFamily="34" charset="0"/>
                        </a:rPr>
                        <a:t>ness</a:t>
                      </a:r>
                      <a:endParaRPr lang="en-US" sz="2000" b="0"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2000" b="0" dirty="0" smtClean="0">
                          <a:solidFill>
                            <a:srgbClr val="002060"/>
                          </a:solidFill>
                          <a:latin typeface="Arial" panose="020B0604020202020204" pitchFamily="34" charset="0"/>
                          <a:cs typeface="Arial" panose="020B0604020202020204" pitchFamily="34" charset="0"/>
                        </a:rPr>
                        <a:t>Paranoia</a:t>
                      </a:r>
                      <a:endParaRPr lang="en-US" sz="2000" b="0" dirty="0">
                        <a:solidFill>
                          <a:srgbClr val="00206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3"/>
                  </a:ext>
                </a:extLst>
              </a:tr>
              <a:tr h="489857">
                <a:tc>
                  <a:txBody>
                    <a:bodyPr/>
                    <a:lstStyle/>
                    <a:p>
                      <a:pPr algn="ctr"/>
                      <a:r>
                        <a:rPr lang="en-US" sz="2000" b="0" dirty="0" smtClean="0">
                          <a:solidFill>
                            <a:srgbClr val="002060"/>
                          </a:solidFill>
                          <a:latin typeface="Arial" panose="020B0604020202020204" pitchFamily="34" charset="0"/>
                          <a:cs typeface="Arial" panose="020B0604020202020204" pitchFamily="34" charset="0"/>
                        </a:rPr>
                        <a:t>Distrust</a:t>
                      </a:r>
                      <a:endParaRPr lang="en-US" sz="2000" b="0"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2000" b="0" dirty="0" smtClean="0">
                          <a:solidFill>
                            <a:srgbClr val="002060"/>
                          </a:solidFill>
                          <a:latin typeface="Arial" panose="020B0604020202020204" pitchFamily="34" charset="0"/>
                          <a:cs typeface="Arial" panose="020B0604020202020204" pitchFamily="34" charset="0"/>
                        </a:rPr>
                        <a:t>Isolation</a:t>
                      </a:r>
                      <a:endParaRPr lang="en-US" sz="2000" b="0"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2000" b="0" dirty="0" smtClean="0">
                          <a:solidFill>
                            <a:srgbClr val="002060"/>
                          </a:solidFill>
                          <a:latin typeface="Arial" panose="020B0604020202020204" pitchFamily="34" charset="0"/>
                          <a:cs typeface="Arial" panose="020B0604020202020204" pitchFamily="34" charset="0"/>
                        </a:rPr>
                        <a:t>Self-hatred</a:t>
                      </a:r>
                      <a:endParaRPr lang="en-US" sz="2000" b="0" dirty="0">
                        <a:solidFill>
                          <a:srgbClr val="00206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4"/>
                  </a:ext>
                </a:extLst>
              </a:tr>
              <a:tr h="489857">
                <a:tc>
                  <a:txBody>
                    <a:bodyPr/>
                    <a:lstStyle/>
                    <a:p>
                      <a:pPr algn="ctr"/>
                      <a:r>
                        <a:rPr lang="en-US" sz="2000" b="0" dirty="0" smtClean="0">
                          <a:solidFill>
                            <a:srgbClr val="002060"/>
                          </a:solidFill>
                          <a:latin typeface="Arial" panose="020B0604020202020204" pitchFamily="34" charset="0"/>
                          <a:cs typeface="Arial" panose="020B0604020202020204" pitchFamily="34" charset="0"/>
                        </a:rPr>
                        <a:t>Violence</a:t>
                      </a:r>
                      <a:endParaRPr lang="en-US" sz="2000" b="0"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2000" b="0" dirty="0" smtClean="0">
                          <a:solidFill>
                            <a:srgbClr val="002060"/>
                          </a:solidFill>
                          <a:latin typeface="Arial" panose="020B0604020202020204" pitchFamily="34" charset="0"/>
                          <a:cs typeface="Arial" panose="020B0604020202020204" pitchFamily="34" charset="0"/>
                        </a:rPr>
                        <a:t>Substance Abuse</a:t>
                      </a:r>
                      <a:endParaRPr lang="en-US" sz="2000" b="0"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en-US" sz="2000" b="0" dirty="0" smtClean="0">
                          <a:solidFill>
                            <a:srgbClr val="002060"/>
                          </a:solidFill>
                          <a:latin typeface="Arial" panose="020B0604020202020204" pitchFamily="34" charset="0"/>
                          <a:cs typeface="Arial" panose="020B0604020202020204" pitchFamily="34" charset="0"/>
                        </a:rPr>
                        <a:t>Isolation</a:t>
                      </a:r>
                      <a:endParaRPr lang="en-US" sz="2000" b="0" dirty="0">
                        <a:solidFill>
                          <a:srgbClr val="00206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5"/>
                  </a:ext>
                </a:extLst>
              </a:tr>
              <a:tr h="489857">
                <a:tc>
                  <a:txBody>
                    <a:bodyPr/>
                    <a:lstStyle/>
                    <a:p>
                      <a:pPr algn="ctr"/>
                      <a:r>
                        <a:rPr lang="en-US" sz="2000" b="0" dirty="0" smtClean="0">
                          <a:solidFill>
                            <a:srgbClr val="002060"/>
                          </a:solidFill>
                          <a:latin typeface="Arial" panose="020B0604020202020204" pitchFamily="34" charset="0"/>
                          <a:cs typeface="Arial" panose="020B0604020202020204" pitchFamily="34" charset="0"/>
                        </a:rPr>
                        <a:t>Micro aggressions</a:t>
                      </a:r>
                      <a:endParaRPr lang="en-US" sz="2000" b="0" dirty="0">
                        <a:solidFill>
                          <a:srgbClr val="002060"/>
                        </a:solidFill>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2060"/>
                          </a:solidFill>
                          <a:latin typeface="Arial" panose="020B0604020202020204" pitchFamily="34" charset="0"/>
                          <a:cs typeface="Arial" panose="020B0604020202020204" pitchFamily="34" charset="0"/>
                        </a:rPr>
                        <a:t>Guilt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rgbClr val="002060"/>
                          </a:solidFill>
                          <a:latin typeface="Arial" panose="020B0604020202020204" pitchFamily="34" charset="0"/>
                          <a:cs typeface="Arial" panose="020B0604020202020204" pitchFamily="34" charset="0"/>
                        </a:rPr>
                        <a:t>Gastric Complaints</a:t>
                      </a:r>
                    </a:p>
                  </a:txBody>
                  <a:tcPr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737396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5181600"/>
          </a:xfrm>
        </p:spPr>
        <p:txBody>
          <a:bodyPr/>
          <a:lstStyle/>
          <a:p>
            <a:r>
              <a:rPr lang="en-US" sz="4000" dirty="0" smtClean="0"/>
              <a:t>“Trauma experienced by earlier generations can influence the structure of our genes, making them more likely to ‘switch on’ negative responses to stress and trauma.” </a:t>
            </a:r>
            <a:br>
              <a:rPr lang="en-US" sz="4000" dirty="0" smtClean="0"/>
            </a:br>
            <a:r>
              <a:rPr lang="en-US" sz="4000" dirty="0" smtClean="0"/>
              <a:t/>
            </a:r>
            <a:br>
              <a:rPr lang="en-US" sz="4000" dirty="0" smtClean="0"/>
            </a:br>
            <a:r>
              <a:rPr lang="en-US" sz="2400" dirty="0" smtClean="0"/>
              <a:t>- Mary Annette </a:t>
            </a:r>
            <a:r>
              <a:rPr lang="en-US" sz="2400" dirty="0" err="1" smtClean="0"/>
              <a:t>Pember</a:t>
            </a:r>
            <a:endParaRPr lang="en-US" sz="2400" dirty="0"/>
          </a:p>
        </p:txBody>
      </p:sp>
    </p:spTree>
    <p:extLst>
      <p:ext uri="{BB962C8B-B14F-4D97-AF65-F5344CB8AC3E}">
        <p14:creationId xmlns:p14="http://schemas.microsoft.com/office/powerpoint/2010/main" val="1940806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40" t="18077" r="1910" b="7011"/>
          <a:stretch/>
        </p:blipFill>
        <p:spPr>
          <a:xfrm>
            <a:off x="304800" y="1487606"/>
            <a:ext cx="7888406" cy="4585648"/>
          </a:xfrm>
          <a:prstGeom prst="rect">
            <a:avLst/>
          </a:prstGeom>
        </p:spPr>
      </p:pic>
      <p:sp>
        <p:nvSpPr>
          <p:cNvPr id="2" name="Rectangle 1"/>
          <p:cNvSpPr/>
          <p:nvPr/>
        </p:nvSpPr>
        <p:spPr>
          <a:xfrm>
            <a:off x="6934200" y="1828800"/>
            <a:ext cx="990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0" y="2984520"/>
            <a:ext cx="990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48985" y="4191000"/>
            <a:ext cx="990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0" y="1600200"/>
            <a:ext cx="21336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1999" y="1295400"/>
            <a:ext cx="2514601" cy="1415772"/>
          </a:xfrm>
          <a:prstGeom prst="rect">
            <a:avLst/>
          </a:prstGeom>
          <a:solidFill>
            <a:schemeClr val="bg1"/>
          </a:solidFill>
          <a:ln w="28575">
            <a:solidFill>
              <a:schemeClr val="tx1">
                <a:lumMod val="65000"/>
                <a:lumOff val="35000"/>
              </a:schemeClr>
            </a:solidFill>
          </a:ln>
        </p:spPr>
        <p:txBody>
          <a:bodyPr wrap="square" rtlCol="0">
            <a:spAutoFit/>
          </a:bodyPr>
          <a:lstStyle/>
          <a:p>
            <a:r>
              <a:rPr lang="en-US" sz="1600" b="1" dirty="0" smtClean="0">
                <a:cs typeface="Arial" panose="020B0604020202020204" pitchFamily="34" charset="0"/>
              </a:rPr>
              <a:t>Executive State </a:t>
            </a:r>
            <a:r>
              <a:rPr lang="en-US" sz="1400" b="1" dirty="0" smtClean="0">
                <a:cs typeface="Arial" panose="020B0604020202020204" pitchFamily="34" charset="0"/>
              </a:rPr>
              <a:t>(Prefrontal Lobes):</a:t>
            </a:r>
          </a:p>
          <a:p>
            <a:pPr marL="109538" indent="-109538">
              <a:buFont typeface="Arial" panose="020B0604020202020204" pitchFamily="34" charset="0"/>
              <a:buChar char="•"/>
            </a:pPr>
            <a:r>
              <a:rPr lang="en-US" sz="1400" dirty="0" smtClean="0">
                <a:cs typeface="Arial" panose="020B0604020202020204" pitchFamily="34" charset="0"/>
              </a:rPr>
              <a:t>Create options</a:t>
            </a:r>
          </a:p>
          <a:p>
            <a:pPr marL="109538" indent="-109538">
              <a:buFont typeface="Arial" panose="020B0604020202020204" pitchFamily="34" charset="0"/>
              <a:buChar char="•"/>
            </a:pPr>
            <a:r>
              <a:rPr lang="en-US" sz="1400" dirty="0" smtClean="0">
                <a:cs typeface="Arial" panose="020B0604020202020204" pitchFamily="34" charset="0"/>
              </a:rPr>
              <a:t>Goal achievement</a:t>
            </a:r>
          </a:p>
          <a:p>
            <a:pPr marL="109538" indent="-109538">
              <a:buFont typeface="Arial" panose="020B0604020202020204" pitchFamily="34" charset="0"/>
              <a:buChar char="•"/>
            </a:pPr>
            <a:r>
              <a:rPr lang="en-US" sz="1400" dirty="0" smtClean="0">
                <a:cs typeface="Arial" panose="020B0604020202020204" pitchFamily="34" charset="0"/>
              </a:rPr>
              <a:t>Choice</a:t>
            </a:r>
          </a:p>
          <a:p>
            <a:pPr marL="109538" indent="-109538">
              <a:buFont typeface="Arial" panose="020B0604020202020204" pitchFamily="34" charset="0"/>
              <a:buChar char="•"/>
            </a:pPr>
            <a:r>
              <a:rPr lang="en-US" sz="1400" dirty="0" smtClean="0">
                <a:solidFill>
                  <a:srgbClr val="00B050"/>
                </a:solidFill>
                <a:cs typeface="Arial" panose="020B0604020202020204" pitchFamily="34" charset="0"/>
              </a:rPr>
              <a:t>What can I learn from this?</a:t>
            </a:r>
            <a:endParaRPr lang="en-US" sz="1400" dirty="0">
              <a:solidFill>
                <a:srgbClr val="00B050"/>
              </a:solidFill>
              <a:cs typeface="Arial" panose="020B0604020202020204" pitchFamily="34" charset="0"/>
            </a:endParaRPr>
          </a:p>
        </p:txBody>
      </p:sp>
      <p:sp>
        <p:nvSpPr>
          <p:cNvPr id="7" name="TextBox 6"/>
          <p:cNvSpPr txBox="1"/>
          <p:nvPr/>
        </p:nvSpPr>
        <p:spPr>
          <a:xfrm>
            <a:off x="4572000" y="2743200"/>
            <a:ext cx="2514600" cy="1415772"/>
          </a:xfrm>
          <a:prstGeom prst="rect">
            <a:avLst/>
          </a:prstGeom>
          <a:solidFill>
            <a:schemeClr val="bg1"/>
          </a:solidFill>
          <a:ln w="28575">
            <a:solidFill>
              <a:schemeClr val="tx1">
                <a:lumMod val="65000"/>
                <a:lumOff val="35000"/>
              </a:schemeClr>
            </a:solidFill>
          </a:ln>
        </p:spPr>
        <p:txBody>
          <a:bodyPr wrap="square" rtlCol="0">
            <a:spAutoFit/>
          </a:bodyPr>
          <a:lstStyle/>
          <a:p>
            <a:r>
              <a:rPr lang="en-US" sz="1600" b="1" dirty="0" smtClean="0">
                <a:cs typeface="Arial" panose="020B0604020202020204" pitchFamily="34" charset="0"/>
              </a:rPr>
              <a:t>Emotional State </a:t>
            </a:r>
            <a:br>
              <a:rPr lang="en-US" sz="1600" b="1" dirty="0" smtClean="0">
                <a:cs typeface="Arial" panose="020B0604020202020204" pitchFamily="34" charset="0"/>
              </a:rPr>
            </a:br>
            <a:r>
              <a:rPr lang="en-US" sz="1400" b="1" dirty="0" smtClean="0">
                <a:cs typeface="Arial" panose="020B0604020202020204" pitchFamily="34" charset="0"/>
              </a:rPr>
              <a:t>(Limbic System):</a:t>
            </a:r>
          </a:p>
          <a:p>
            <a:pPr marL="109538" indent="-109538">
              <a:buFont typeface="Arial" panose="020B0604020202020204" pitchFamily="34" charset="0"/>
              <a:buChar char="•"/>
            </a:pPr>
            <a:r>
              <a:rPr lang="en-US" sz="1400" dirty="0" smtClean="0">
                <a:cs typeface="Arial" panose="020B0604020202020204" pitchFamily="34" charset="0"/>
              </a:rPr>
              <a:t>Preprogrammed </a:t>
            </a:r>
            <a:r>
              <a:rPr lang="en-US" sz="1400" dirty="0" err="1" smtClean="0">
                <a:cs typeface="Arial" panose="020B0604020202020204" pitchFamily="34" charset="0"/>
              </a:rPr>
              <a:t>CD-rom</a:t>
            </a:r>
            <a:endParaRPr lang="en-US" sz="1400" dirty="0" smtClean="0">
              <a:cs typeface="Arial" panose="020B0604020202020204" pitchFamily="34" charset="0"/>
            </a:endParaRPr>
          </a:p>
          <a:p>
            <a:pPr marL="109538" indent="-109538">
              <a:buFont typeface="Arial" panose="020B0604020202020204" pitchFamily="34" charset="0"/>
              <a:buChar char="•"/>
            </a:pPr>
            <a:r>
              <a:rPr lang="en-US" sz="1400" dirty="0" smtClean="0">
                <a:cs typeface="Arial" panose="020B0604020202020204" pitchFamily="34" charset="0"/>
              </a:rPr>
              <a:t>Memory</a:t>
            </a:r>
          </a:p>
          <a:p>
            <a:pPr marL="109538" indent="-109538">
              <a:buFont typeface="Arial" panose="020B0604020202020204" pitchFamily="34" charset="0"/>
              <a:buChar char="•"/>
            </a:pPr>
            <a:r>
              <a:rPr lang="en-US" sz="1400" dirty="0" smtClean="0">
                <a:cs typeface="Arial" panose="020B0604020202020204" pitchFamily="34" charset="0"/>
              </a:rPr>
              <a:t>Directs attention</a:t>
            </a:r>
          </a:p>
          <a:p>
            <a:pPr marL="109538" indent="-109538">
              <a:buFont typeface="Arial" panose="020B0604020202020204" pitchFamily="34" charset="0"/>
              <a:buChar char="•"/>
            </a:pPr>
            <a:r>
              <a:rPr lang="en-US" sz="1400" dirty="0" smtClean="0">
                <a:solidFill>
                  <a:srgbClr val="0E6BC0"/>
                </a:solidFill>
                <a:cs typeface="Arial" panose="020B0604020202020204" pitchFamily="34" charset="0"/>
              </a:rPr>
              <a:t>Am I loved?</a:t>
            </a:r>
            <a:endParaRPr lang="en-US" sz="1400" dirty="0">
              <a:solidFill>
                <a:srgbClr val="0E6BC0"/>
              </a:solidFill>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8550" y="2971800"/>
            <a:ext cx="952500" cy="9525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8550" y="1510453"/>
            <a:ext cx="952500" cy="9525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8550" y="4422636"/>
            <a:ext cx="952500" cy="952500"/>
          </a:xfrm>
          <a:prstGeom prst="rect">
            <a:avLst/>
          </a:prstGeom>
        </p:spPr>
      </p:pic>
      <p:grpSp>
        <p:nvGrpSpPr>
          <p:cNvPr id="15" name="Group 14"/>
          <p:cNvGrpSpPr/>
          <p:nvPr/>
        </p:nvGrpSpPr>
        <p:grpSpPr>
          <a:xfrm>
            <a:off x="3351290" y="6248400"/>
            <a:ext cx="2441421" cy="563967"/>
            <a:chOff x="2941483" y="6052070"/>
            <a:chExt cx="3206441" cy="760297"/>
          </a:xfrm>
        </p:grpSpPr>
        <p:sp>
          <p:nvSpPr>
            <p:cNvPr id="14" name="Rectangle 13"/>
            <p:cNvSpPr/>
            <p:nvPr/>
          </p:nvSpPr>
          <p:spPr>
            <a:xfrm>
              <a:off x="2941483" y="6052070"/>
              <a:ext cx="3206441" cy="760297"/>
            </a:xfrm>
            <a:prstGeom prst="rect">
              <a:avLst/>
            </a:prstGeom>
            <a:solidFill>
              <a:srgbClr val="107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5966" y="6073544"/>
              <a:ext cx="2657475" cy="708256"/>
            </a:xfrm>
            <a:prstGeom prst="rect">
              <a:avLst/>
            </a:prstGeom>
          </p:spPr>
        </p:pic>
      </p:grpSp>
      <p:sp>
        <p:nvSpPr>
          <p:cNvPr id="16" name="TextBox 15"/>
          <p:cNvSpPr txBox="1"/>
          <p:nvPr/>
        </p:nvSpPr>
        <p:spPr>
          <a:xfrm>
            <a:off x="838200" y="5562600"/>
            <a:ext cx="7467600" cy="461665"/>
          </a:xfrm>
          <a:prstGeom prst="rect">
            <a:avLst/>
          </a:prstGeom>
          <a:solidFill>
            <a:schemeClr val="bg1"/>
          </a:solidFill>
        </p:spPr>
        <p:txBody>
          <a:bodyPr wrap="square" rtlCol="0">
            <a:spAutoFit/>
          </a:bodyPr>
          <a:lstStyle/>
          <a:p>
            <a:pPr algn="ctr"/>
            <a:r>
              <a:rPr lang="en-US" sz="2400" b="1" dirty="0" smtClean="0">
                <a:latin typeface="Lucida Sans" panose="020B0602030504020204" pitchFamily="34" charset="0"/>
              </a:rPr>
              <a:t>The brain always functions as a whole.</a:t>
            </a:r>
            <a:endParaRPr lang="en-US" sz="2400" b="1" dirty="0">
              <a:latin typeface="Lucida Sans" panose="020B0602030504020204" pitchFamily="34" charset="0"/>
            </a:endParaRPr>
          </a:p>
        </p:txBody>
      </p:sp>
      <p:sp>
        <p:nvSpPr>
          <p:cNvPr id="17" name="TextBox 16"/>
          <p:cNvSpPr txBox="1"/>
          <p:nvPr/>
        </p:nvSpPr>
        <p:spPr>
          <a:xfrm>
            <a:off x="0" y="457200"/>
            <a:ext cx="9144000" cy="646331"/>
          </a:xfrm>
          <a:prstGeom prst="rect">
            <a:avLst/>
          </a:prstGeom>
          <a:noFill/>
        </p:spPr>
        <p:txBody>
          <a:bodyPr wrap="square" rtlCol="0">
            <a:spAutoFit/>
          </a:bodyPr>
          <a:lstStyle/>
          <a:p>
            <a:r>
              <a:rPr lang="en-US" sz="3600" b="1" dirty="0" smtClean="0">
                <a:solidFill>
                  <a:srgbClr val="1078D6"/>
                </a:solidFill>
                <a:cs typeface="Arial" panose="020B0604020202020204" pitchFamily="34" charset="0"/>
              </a:rPr>
              <a:t>Conscious Discipline</a:t>
            </a:r>
            <a:r>
              <a:rPr lang="en-US" sz="2400" b="1" baseline="76000" dirty="0" smtClean="0">
                <a:solidFill>
                  <a:srgbClr val="1078D6"/>
                </a:solidFill>
                <a:cs typeface="Arial" panose="020B0604020202020204" pitchFamily="34" charset="0"/>
              </a:rPr>
              <a:t>®</a:t>
            </a:r>
            <a:r>
              <a:rPr lang="en-US" sz="3600" b="1" dirty="0" smtClean="0">
                <a:solidFill>
                  <a:srgbClr val="1078D6"/>
                </a:solidFill>
                <a:cs typeface="Arial" panose="020B0604020202020204" pitchFamily="34" charset="0"/>
              </a:rPr>
              <a:t> Brain State Model</a:t>
            </a:r>
            <a:endParaRPr lang="en-US" sz="3600" b="1" dirty="0">
              <a:solidFill>
                <a:srgbClr val="1078D6"/>
              </a:solidFill>
              <a:cs typeface="Arial" panose="020B0604020202020204" pitchFamily="34" charset="0"/>
            </a:endParaRPr>
          </a:p>
        </p:txBody>
      </p:sp>
      <p:sp>
        <p:nvSpPr>
          <p:cNvPr id="8" name="TextBox 7"/>
          <p:cNvSpPr txBox="1"/>
          <p:nvPr/>
        </p:nvSpPr>
        <p:spPr>
          <a:xfrm>
            <a:off x="4572000" y="4191000"/>
            <a:ext cx="2514600" cy="1415772"/>
          </a:xfrm>
          <a:prstGeom prst="rect">
            <a:avLst/>
          </a:prstGeom>
          <a:solidFill>
            <a:schemeClr val="bg1"/>
          </a:solidFill>
          <a:ln w="28575">
            <a:solidFill>
              <a:schemeClr val="tx1">
                <a:lumMod val="65000"/>
                <a:lumOff val="35000"/>
              </a:schemeClr>
            </a:solidFill>
          </a:ln>
        </p:spPr>
        <p:txBody>
          <a:bodyPr wrap="square" rtlCol="0">
            <a:spAutoFit/>
          </a:bodyPr>
          <a:lstStyle/>
          <a:p>
            <a:r>
              <a:rPr lang="en-US" sz="1600" b="1" dirty="0" smtClean="0">
                <a:cs typeface="Arial" panose="020B0604020202020204" pitchFamily="34" charset="0"/>
              </a:rPr>
              <a:t>Survival State</a:t>
            </a:r>
            <a:br>
              <a:rPr lang="en-US" sz="1600" b="1" dirty="0" smtClean="0">
                <a:cs typeface="Arial" panose="020B0604020202020204" pitchFamily="34" charset="0"/>
              </a:rPr>
            </a:br>
            <a:r>
              <a:rPr lang="en-US" sz="1400" b="1" dirty="0" smtClean="0">
                <a:cs typeface="Arial" panose="020B0604020202020204" pitchFamily="34" charset="0"/>
              </a:rPr>
              <a:t>(Brain Stem):</a:t>
            </a:r>
          </a:p>
          <a:p>
            <a:pPr marL="109538" indent="-109538">
              <a:buFont typeface="Arial" panose="020B0604020202020204" pitchFamily="34" charset="0"/>
              <a:buChar char="•"/>
            </a:pPr>
            <a:r>
              <a:rPr lang="en-US" sz="1400" dirty="0" smtClean="0">
                <a:cs typeface="Arial" panose="020B0604020202020204" pitchFamily="34" charset="0"/>
              </a:rPr>
              <a:t>Defend/attack</a:t>
            </a:r>
          </a:p>
          <a:p>
            <a:pPr marL="109538" indent="-109538">
              <a:buFont typeface="Arial" panose="020B0604020202020204" pitchFamily="34" charset="0"/>
              <a:buChar char="•"/>
            </a:pPr>
            <a:r>
              <a:rPr lang="en-US" sz="1400" dirty="0" smtClean="0">
                <a:cs typeface="Arial" panose="020B0604020202020204" pitchFamily="34" charset="0"/>
              </a:rPr>
              <a:t>Arousal</a:t>
            </a:r>
          </a:p>
          <a:p>
            <a:pPr marL="109538" indent="-109538">
              <a:buFont typeface="Arial" panose="020B0604020202020204" pitchFamily="34" charset="0"/>
              <a:buChar char="•"/>
            </a:pPr>
            <a:r>
              <a:rPr lang="en-US" sz="1400" dirty="0" smtClean="0">
                <a:cs typeface="Arial" panose="020B0604020202020204" pitchFamily="34" charset="0"/>
              </a:rPr>
              <a:t>Fight, flight, freeze</a:t>
            </a:r>
          </a:p>
          <a:p>
            <a:pPr marL="109538" indent="-109538">
              <a:buFont typeface="Arial" panose="020B0604020202020204" pitchFamily="34" charset="0"/>
              <a:buChar char="•"/>
            </a:pPr>
            <a:r>
              <a:rPr lang="en-US" sz="1400" dirty="0" smtClean="0">
                <a:solidFill>
                  <a:srgbClr val="C00000"/>
                </a:solidFill>
                <a:cs typeface="Arial" panose="020B0604020202020204" pitchFamily="34" charset="0"/>
              </a:rPr>
              <a:t>Am I safe?</a:t>
            </a:r>
            <a:endParaRPr lang="en-US" sz="1400" dirty="0">
              <a:solidFill>
                <a:srgbClr val="C00000"/>
              </a:solidFill>
              <a:cs typeface="Arial" panose="020B0604020202020204" pitchFamily="34" charset="0"/>
            </a:endParaRPr>
          </a:p>
        </p:txBody>
      </p:sp>
    </p:spTree>
    <p:extLst>
      <p:ext uri="{BB962C8B-B14F-4D97-AF65-F5344CB8AC3E}">
        <p14:creationId xmlns:p14="http://schemas.microsoft.com/office/powerpoint/2010/main" val="1699950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0218"/>
            <a:ext cx="8229600" cy="1143000"/>
          </a:xfrm>
        </p:spPr>
        <p:txBody>
          <a:bodyPr/>
          <a:lstStyle/>
          <a:p>
            <a:r>
              <a:rPr lang="en-US" dirty="0" smtClean="0"/>
              <a:t>Removed</a:t>
            </a:r>
            <a:endParaRPr lang="en-US" dirty="0"/>
          </a:p>
        </p:txBody>
      </p:sp>
      <p:sp>
        <p:nvSpPr>
          <p:cNvPr id="3" name="TextBox 2"/>
          <p:cNvSpPr txBox="1"/>
          <p:nvPr/>
        </p:nvSpPr>
        <p:spPr>
          <a:xfrm>
            <a:off x="266700" y="2981980"/>
            <a:ext cx="8610600" cy="523220"/>
          </a:xfrm>
          <a:prstGeom prst="rect">
            <a:avLst/>
          </a:prstGeom>
          <a:noFill/>
        </p:spPr>
        <p:txBody>
          <a:bodyPr wrap="square" rtlCol="0">
            <a:spAutoFit/>
          </a:bodyPr>
          <a:lstStyle/>
          <a:p>
            <a:pPr algn="ctr"/>
            <a:r>
              <a:rPr lang="en-US" sz="2800" dirty="0">
                <a:hlinkClick r:id="rId3"/>
              </a:rPr>
              <a:t>https://</a:t>
            </a:r>
            <a:r>
              <a:rPr lang="en-US" sz="2800" dirty="0" smtClean="0">
                <a:hlinkClick r:id="rId3"/>
              </a:rPr>
              <a:t>www.youtube.com/watch?v=lOeQUwdAjE0</a:t>
            </a:r>
            <a:endParaRPr lang="en-US" sz="2800" dirty="0"/>
          </a:p>
        </p:txBody>
      </p:sp>
    </p:spTree>
    <p:extLst>
      <p:ext uri="{BB962C8B-B14F-4D97-AF65-F5344CB8AC3E}">
        <p14:creationId xmlns:p14="http://schemas.microsoft.com/office/powerpoint/2010/main" val="1222983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1320"/>
            <a:ext cx="6019800" cy="5440362"/>
          </a:xfrm>
        </p:spPr>
        <p:txBody>
          <a:bodyPr/>
          <a:lstStyle/>
          <a:p>
            <a:pPr algn="l"/>
            <a:r>
              <a:rPr lang="en-US" sz="6000" dirty="0" smtClean="0">
                <a:solidFill>
                  <a:srgbClr val="0E6BC0"/>
                </a:solidFill>
              </a:rPr>
              <a:t>5</a:t>
            </a:r>
            <a:br>
              <a:rPr lang="en-US" sz="6000" dirty="0" smtClean="0">
                <a:solidFill>
                  <a:srgbClr val="0E6BC0"/>
                </a:solidFill>
              </a:rPr>
            </a:br>
            <a:r>
              <a:rPr lang="en-US" sz="6000" dirty="0" smtClean="0">
                <a:solidFill>
                  <a:srgbClr val="0E6BC0"/>
                </a:solidFill>
              </a:rPr>
              <a:t>4</a:t>
            </a:r>
            <a:br>
              <a:rPr lang="en-US" sz="6000" dirty="0" smtClean="0">
                <a:solidFill>
                  <a:srgbClr val="0E6BC0"/>
                </a:solidFill>
              </a:rPr>
            </a:br>
            <a:r>
              <a:rPr lang="en-US" sz="6000" dirty="0" smtClean="0">
                <a:solidFill>
                  <a:srgbClr val="0E6BC0"/>
                </a:solidFill>
              </a:rPr>
              <a:t>3</a:t>
            </a:r>
            <a:br>
              <a:rPr lang="en-US" sz="6000" dirty="0" smtClean="0">
                <a:solidFill>
                  <a:srgbClr val="0E6BC0"/>
                </a:solidFill>
              </a:rPr>
            </a:br>
            <a:r>
              <a:rPr lang="en-US" sz="6000" dirty="0" smtClean="0">
                <a:solidFill>
                  <a:srgbClr val="0E6BC0"/>
                </a:solidFill>
              </a:rPr>
              <a:t>2</a:t>
            </a:r>
            <a:br>
              <a:rPr lang="en-US" sz="6000" dirty="0" smtClean="0">
                <a:solidFill>
                  <a:srgbClr val="0E6BC0"/>
                </a:solidFill>
              </a:rPr>
            </a:br>
            <a:r>
              <a:rPr lang="en-US" sz="6000" dirty="0">
                <a:solidFill>
                  <a:srgbClr val="0E6BC0"/>
                </a:solidFill>
              </a:rPr>
              <a:t>1</a:t>
            </a:r>
          </a:p>
        </p:txBody>
      </p:sp>
      <p:sp>
        <p:nvSpPr>
          <p:cNvPr id="3" name="TextBox 2"/>
          <p:cNvSpPr txBox="1"/>
          <p:nvPr/>
        </p:nvSpPr>
        <p:spPr>
          <a:xfrm>
            <a:off x="1219200" y="717011"/>
            <a:ext cx="8077200" cy="4708981"/>
          </a:xfrm>
          <a:prstGeom prst="rect">
            <a:avLst/>
          </a:prstGeom>
          <a:noFill/>
        </p:spPr>
        <p:txBody>
          <a:bodyPr wrap="square" rtlCol="0">
            <a:spAutoFit/>
          </a:bodyPr>
          <a:lstStyle/>
          <a:p>
            <a:pPr fontAlgn="base">
              <a:spcBef>
                <a:spcPct val="0"/>
              </a:spcBef>
              <a:spcAft>
                <a:spcPct val="0"/>
              </a:spcAft>
            </a:pPr>
            <a:r>
              <a:rPr lang="en-US" sz="6000" dirty="0"/>
              <a:t>things you can see</a:t>
            </a:r>
          </a:p>
          <a:p>
            <a:pPr fontAlgn="base">
              <a:spcBef>
                <a:spcPct val="0"/>
              </a:spcBef>
              <a:spcAft>
                <a:spcPct val="0"/>
              </a:spcAft>
            </a:pPr>
            <a:r>
              <a:rPr lang="en-US" sz="6000" dirty="0"/>
              <a:t>things you can touch</a:t>
            </a:r>
          </a:p>
          <a:p>
            <a:pPr fontAlgn="base">
              <a:spcBef>
                <a:spcPct val="0"/>
              </a:spcBef>
              <a:spcAft>
                <a:spcPct val="0"/>
              </a:spcAft>
            </a:pPr>
            <a:r>
              <a:rPr lang="en-US" sz="6000" dirty="0"/>
              <a:t>things you can hear</a:t>
            </a:r>
          </a:p>
          <a:p>
            <a:pPr fontAlgn="base">
              <a:spcBef>
                <a:spcPct val="0"/>
              </a:spcBef>
              <a:spcAft>
                <a:spcPct val="0"/>
              </a:spcAft>
            </a:pPr>
            <a:r>
              <a:rPr lang="en-US" sz="6000" dirty="0"/>
              <a:t>things you can smell</a:t>
            </a:r>
          </a:p>
          <a:p>
            <a:pPr fontAlgn="base">
              <a:spcBef>
                <a:spcPct val="0"/>
              </a:spcBef>
              <a:spcAft>
                <a:spcPct val="0"/>
              </a:spcAft>
            </a:pPr>
            <a:r>
              <a:rPr lang="en-US" sz="6000" dirty="0"/>
              <a:t>thing you can taste</a:t>
            </a:r>
          </a:p>
        </p:txBody>
      </p:sp>
    </p:spTree>
    <p:extLst>
      <p:ext uri="{BB962C8B-B14F-4D97-AF65-F5344CB8AC3E}">
        <p14:creationId xmlns:p14="http://schemas.microsoft.com/office/powerpoint/2010/main" val="3909436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M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inion">
      <a:majorFont>
        <a:latin typeface="Minion Pro SmBd"/>
        <a:ea typeface=""/>
        <a:cs typeface=""/>
      </a:majorFont>
      <a:minorFont>
        <a:latin typeface="Minion Pro M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31424</TotalTime>
  <Words>3456</Words>
  <Application>Microsoft Office PowerPoint</Application>
  <PresentationFormat>On-screen Show (4:3)</PresentationFormat>
  <Paragraphs>524</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TMC Theme</vt:lpstr>
      <vt:lpstr>PowerPoint Presentation</vt:lpstr>
      <vt:lpstr>Objectives</vt:lpstr>
      <vt:lpstr>Definitions…</vt:lpstr>
      <vt:lpstr>Historical  Trauma</vt:lpstr>
      <vt:lpstr>What is the Impact?</vt:lpstr>
      <vt:lpstr>“Trauma experienced by earlier generations can influence the structure of our genes, making them more likely to ‘switch on’ negative responses to stress and trauma.”   - Mary Annette Pember</vt:lpstr>
      <vt:lpstr>PowerPoint Presentation</vt:lpstr>
      <vt:lpstr>Removed</vt:lpstr>
      <vt:lpstr>5 4 3 2 1</vt:lpstr>
      <vt:lpstr>“Traumatic re-enactment is an attempt of the unconscious to replay what’s unresolved, so we can “get it right”  - Mark Wolynn</vt:lpstr>
      <vt:lpstr>What is the drama triangle?</vt:lpstr>
      <vt:lpstr>What is the drama triangle?</vt:lpstr>
      <vt:lpstr>Signs of Re-Enactment</vt:lpstr>
      <vt:lpstr>PowerPoint Presentation</vt:lpstr>
      <vt:lpstr>PowerPoint Presentation</vt:lpstr>
      <vt:lpstr>PowerPoint Presentation</vt:lpstr>
      <vt:lpstr>Thinking About Removed</vt:lpstr>
      <vt:lpstr>Scientific developments offer exciting insights not only into how we react to trauma but also how we manage to survive and thrive.</vt:lpstr>
      <vt:lpstr>Escaping the Triangle</vt:lpstr>
      <vt:lpstr>PowerPoint Presentation</vt:lpstr>
      <vt:lpstr>PowerPoint Presentation</vt:lpstr>
      <vt:lpstr>PowerPoint Presentation</vt:lpstr>
      <vt:lpstr>What do I need to move myself or others from…</vt:lpstr>
      <vt:lpstr>Visual Re-Scripting Tool</vt:lpstr>
      <vt:lpstr>PowerPoint Presentation</vt:lpstr>
      <vt:lpstr>PowerPoint Presentation</vt:lpstr>
      <vt:lpstr>PowerPoint Presentation</vt:lpstr>
      <vt:lpstr>PowerPoint Presentation</vt:lpstr>
      <vt:lpstr>Helping Others</vt:lpstr>
      <vt:lpstr>PowerPoint Presentation</vt:lpstr>
      <vt:lpstr>PowerPoint Presentation</vt:lpstr>
      <vt:lpstr>Steps for Escaping the Drama Triangle</vt:lpstr>
      <vt:lpstr>PowerPoint Presentation</vt:lpstr>
      <vt:lpstr>Self-Reflection</vt:lpstr>
      <vt:lpstr>Self-Reflection</vt:lpstr>
      <vt:lpstr>Thank you!  ctii@tmcmed.org  Additional Trainings: http://ctii.eventbrite.com </vt:lpstr>
    </vt:vector>
  </TitlesOfParts>
  <Company>Truman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Andrea N Dalton</cp:lastModifiedBy>
  <cp:revision>697</cp:revision>
  <cp:lastPrinted>2015-05-06T20:46:06Z</cp:lastPrinted>
  <dcterms:created xsi:type="dcterms:W3CDTF">2011-12-08T17:14:38Z</dcterms:created>
  <dcterms:modified xsi:type="dcterms:W3CDTF">2018-04-17T16:16:55Z</dcterms:modified>
</cp:coreProperties>
</file>