
<file path=[Content_Types].xml><?xml version="1.0" encoding="utf-8"?>
<Types xmlns="http://schemas.openxmlformats.org/package/2006/content-types">
  <Default Extension="pdf" ContentType="image/j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1" r:id="rId1"/>
  </p:sldMasterIdLst>
  <p:sldIdLst>
    <p:sldId id="256" r:id="rId2"/>
    <p:sldId id="257" r:id="rId3"/>
    <p:sldId id="268" r:id="rId4"/>
    <p:sldId id="285" r:id="rId5"/>
    <p:sldId id="265" r:id="rId6"/>
    <p:sldId id="264" r:id="rId7"/>
    <p:sldId id="261" r:id="rId8"/>
    <p:sldId id="282" r:id="rId9"/>
    <p:sldId id="286" r:id="rId10"/>
    <p:sldId id="271" r:id="rId11"/>
    <p:sldId id="272" r:id="rId12"/>
    <p:sldId id="274" r:id="rId13"/>
    <p:sldId id="273" r:id="rId14"/>
    <p:sldId id="281" r:id="rId15"/>
    <p:sldId id="280" r:id="rId16"/>
    <p:sldId id="262" r:id="rId17"/>
    <p:sldId id="275" r:id="rId18"/>
    <p:sldId id="263" r:id="rId19"/>
    <p:sldId id="259" r:id="rId20"/>
    <p:sldId id="288" r:id="rId21"/>
    <p:sldId id="279" r:id="rId22"/>
    <p:sldId id="284" r:id="rId23"/>
    <p:sldId id="270" r:id="rId24"/>
    <p:sldId id="276" r:id="rId25"/>
    <p:sldId id="277" r:id="rId26"/>
    <p:sldId id="26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41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1156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15231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30634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74973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59124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4611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63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509A250-FF31-4206-8172-F9D3106AACB1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43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42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37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9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28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17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33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10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5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72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DDLBrv934p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5D099-30B6-4016-965D-35C778B6A9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Special Considerations for Working with Children of Adoption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D1088-3EFA-4B22-99BC-4928695A89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Sara Schmitz, </a:t>
            </a:r>
            <a:r>
              <a:rPr lang="en-US" dirty="0" err="1"/>
              <a:t>M.Ed</a:t>
            </a:r>
            <a:r>
              <a:rPr lang="en-US" dirty="0"/>
              <a:t>, </a:t>
            </a:r>
            <a:r>
              <a:rPr lang="en-US" dirty="0" err="1"/>
              <a:t>lpc</a:t>
            </a:r>
            <a:r>
              <a:rPr lang="en-US" dirty="0"/>
              <a:t>, CPT</a:t>
            </a:r>
          </a:p>
        </p:txBody>
      </p:sp>
    </p:spTree>
    <p:extLst>
      <p:ext uri="{BB962C8B-B14F-4D97-AF65-F5344CB8AC3E}">
        <p14:creationId xmlns:p14="http://schemas.microsoft.com/office/powerpoint/2010/main" val="3909566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DCA74-4425-46F5-9B81-FE2041A3C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Intercultural Adoption: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81134-E231-4687-873D-3806B7244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Monica and Rachel</a:t>
            </a:r>
          </a:p>
          <a:p>
            <a:pPr lvl="1"/>
            <a:r>
              <a:rPr lang="en-US" dirty="0"/>
              <a:t>Adopted at approximately ages 9-11 (Monica) and 6-8 (Rachel)</a:t>
            </a:r>
          </a:p>
          <a:p>
            <a:pPr lvl="1"/>
            <a:r>
              <a:rPr lang="en-US" dirty="0"/>
              <a:t>Biological father died of unknown causes and Monica and Rachel were accused of being witches.</a:t>
            </a:r>
          </a:p>
          <a:p>
            <a:pPr lvl="1"/>
            <a:r>
              <a:rPr lang="en-US" dirty="0"/>
              <a:t>Abandoned in the bush, taken to two orphanages</a:t>
            </a:r>
          </a:p>
          <a:p>
            <a:pPr lvl="1"/>
            <a:r>
              <a:rPr lang="en-US" dirty="0"/>
              <a:t>Two foster homes and then moved to America</a:t>
            </a:r>
          </a:p>
          <a:p>
            <a:pPr lvl="1"/>
            <a:r>
              <a:rPr lang="en-US" dirty="0"/>
              <a:t>Primary language was French, also spoke Swahili</a:t>
            </a:r>
          </a:p>
        </p:txBody>
      </p:sp>
    </p:spTree>
    <p:extLst>
      <p:ext uri="{BB962C8B-B14F-4D97-AF65-F5344CB8AC3E}">
        <p14:creationId xmlns:p14="http://schemas.microsoft.com/office/powerpoint/2010/main" val="1689860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C02D-F1EE-443F-A233-4198D0931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vs. New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39DDB-D58A-4B30-9ECB-8B6A5F78DF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D5E4BF-DBC8-4E68-B519-DE1E5CDA9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St. Louis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10CF2522-AA5B-4C00-A0EE-7BBC46559DE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906" y="3328194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t louis mo">
            <a:extLst>
              <a:ext uri="{FF2B5EF4-FFF2-40B4-BE49-F238E27FC236}">
                <a16:creationId xmlns:a16="http://schemas.microsoft.com/office/drawing/2014/main" id="{C2A82C73-45F3-4E99-8D59-0FBB324FB3F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590" y="3179763"/>
            <a:ext cx="4534658" cy="284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21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FCA8-AB05-410C-8642-CDCA80995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vs. New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A8934-0ABD-4E94-8A19-AB34F4E5E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B4E344-9032-4C6E-BF3C-11BA55B86F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St. Louis</a:t>
            </a:r>
          </a:p>
        </p:txBody>
      </p:sp>
      <p:pic>
        <p:nvPicPr>
          <p:cNvPr id="2050" name="Picture 2" descr="Image result for animals in the congo">
            <a:extLst>
              <a:ext uri="{FF2B5EF4-FFF2-40B4-BE49-F238E27FC236}">
                <a16:creationId xmlns:a16="http://schemas.microsoft.com/office/drawing/2014/main" id="{D8E532CD-DD83-4DAA-B20B-DAECF18A9E1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478" y="3179763"/>
            <a:ext cx="4316856" cy="284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ossum">
            <a:extLst>
              <a:ext uri="{FF2B5EF4-FFF2-40B4-BE49-F238E27FC236}">
                <a16:creationId xmlns:a16="http://schemas.microsoft.com/office/drawing/2014/main" id="{2D575C28-08DC-4CE4-B231-141C3398DBE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3242916"/>
            <a:ext cx="4824412" cy="271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45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A740D-C8F0-4572-A9DA-BE4F36A82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they lose?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B4F82-22C6-4C54-AB36-8A21390D6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Language</a:t>
            </a:r>
          </a:p>
          <a:p>
            <a:r>
              <a:rPr lang="en-US" dirty="0"/>
              <a:t>Culture</a:t>
            </a:r>
          </a:p>
          <a:p>
            <a:r>
              <a:rPr lang="en-US" dirty="0"/>
              <a:t>Environment</a:t>
            </a:r>
          </a:p>
          <a:p>
            <a:r>
              <a:rPr lang="en-US" dirty="0"/>
              <a:t>Time</a:t>
            </a:r>
          </a:p>
          <a:p>
            <a:r>
              <a:rPr lang="en-US" dirty="0"/>
              <a:t>History</a:t>
            </a:r>
          </a:p>
          <a:p>
            <a:r>
              <a:rPr lang="en-US" dirty="0"/>
              <a:t>Names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CAC5D-DDBD-4737-9A36-4889C17BE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 was sad because I have no friends.”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8781AC-FBB7-4CD9-8846-0BE81E7E5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8740" y="2038525"/>
            <a:ext cx="8003099" cy="413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46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BC5BA-83D1-41B1-98E6-0825C78B6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832291-A4A1-4F7C-A4A2-96BC0D049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8030" y="679509"/>
            <a:ext cx="7575259" cy="601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80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32846-2073-44C2-8E4F-0C49BAE46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Intercultural adoption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59BE3-8769-4AF1-8953-C2437BA8E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Loss of culture by appropriation</a:t>
            </a:r>
          </a:p>
          <a:p>
            <a:r>
              <a:rPr lang="en-US" dirty="0"/>
              <a:t>M &amp; R: did not like going to the African festival</a:t>
            </a:r>
          </a:p>
          <a:p>
            <a:r>
              <a:rPr lang="en-US" dirty="0"/>
              <a:t>E &amp; A: were expected to be able to speak their Eastern language due to looks</a:t>
            </a:r>
          </a:p>
          <a:p>
            <a:r>
              <a:rPr lang="en-US" dirty="0"/>
              <a:t>Russian names for different medical issues that are not the same as US</a:t>
            </a:r>
          </a:p>
          <a:p>
            <a:r>
              <a:rPr lang="en-US" dirty="0"/>
              <a:t>Case study: M&amp; R</a:t>
            </a:r>
          </a:p>
        </p:txBody>
      </p:sp>
    </p:spTree>
    <p:extLst>
      <p:ext uri="{BB962C8B-B14F-4D97-AF65-F5344CB8AC3E}">
        <p14:creationId xmlns:p14="http://schemas.microsoft.com/office/powerpoint/2010/main" val="1919199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B521D-9AC1-41D8-9045-25F0BD560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symptoms: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CE39D-FABC-496D-B2D9-2DB18CDDE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Greg</a:t>
            </a:r>
          </a:p>
          <a:p>
            <a:pPr lvl="1"/>
            <a:r>
              <a:rPr lang="en-US" dirty="0"/>
              <a:t>Removed from home due to abuse and neglect</a:t>
            </a:r>
          </a:p>
          <a:p>
            <a:pPr lvl="1"/>
            <a:r>
              <a:rPr lang="en-US" dirty="0"/>
              <a:t>Placed in several foster homes, some inappropriate</a:t>
            </a:r>
          </a:p>
          <a:p>
            <a:pPr lvl="1"/>
            <a:r>
              <a:rPr lang="en-US" dirty="0"/>
              <a:t>Adopted at age 5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395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910A6-AF08-4251-9A1D-913949001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vs ADHD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85D07-14C1-418E-B47A-FB5AFE446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study: G</a:t>
            </a:r>
          </a:p>
          <a:p>
            <a:pPr lvl="1"/>
            <a:r>
              <a:rPr lang="en-US" dirty="0"/>
              <a:t>High energy, can often be aggressive</a:t>
            </a:r>
          </a:p>
          <a:p>
            <a:pPr lvl="1"/>
            <a:r>
              <a:rPr lang="en-US" dirty="0"/>
              <a:t>Very smart, but lack of attention at school leading to classroom disruption</a:t>
            </a:r>
          </a:p>
          <a:p>
            <a:pPr lvl="1"/>
            <a:r>
              <a:rPr lang="en-US" dirty="0"/>
              <a:t>Has been called “very sweet and attentive to others” (actually hypervigilant)</a:t>
            </a:r>
          </a:p>
          <a:p>
            <a:pPr lvl="1"/>
            <a:r>
              <a:rPr lang="en-US" dirty="0"/>
              <a:t>Mood swings toward aggression</a:t>
            </a:r>
          </a:p>
          <a:p>
            <a:pPr lvl="1"/>
            <a:r>
              <a:rPr lang="en-US" dirty="0"/>
              <a:t>Cannot maintain sitting still in a classroom setting for long periods of time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33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26C47-F657-4BDF-9D5D-CC5589F73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ADHD or Trauma?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ECC7F-A12A-40AF-8AED-E44CC1B281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ADHD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E6F3E-D3C6-4ECB-9031-77EAFCE817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Often “on the go”, acting as if “driven by a motor”</a:t>
            </a:r>
          </a:p>
          <a:p>
            <a:r>
              <a:rPr lang="en-US" dirty="0"/>
              <a:t>Often does not seem to listen when spoken to directly (e.g. mind seems elsewhere, even in the absence of obvious distraction)</a:t>
            </a:r>
          </a:p>
          <a:p>
            <a:r>
              <a:rPr lang="en-US" dirty="0"/>
              <a:t>Is often easily distracted by extraneous stimuli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512C82-6F64-4FBD-8651-963C1AC36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Trauma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3522C5-8989-4B4D-957F-741C4BFA587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High state of physical arousal due to fight or flight instinct</a:t>
            </a:r>
          </a:p>
          <a:p>
            <a:r>
              <a:rPr lang="en-US" dirty="0"/>
              <a:t>Dissociative tendencies</a:t>
            </a:r>
          </a:p>
          <a:p>
            <a:r>
              <a:rPr lang="en-US" dirty="0"/>
              <a:t>Hypervigilance</a:t>
            </a:r>
          </a:p>
        </p:txBody>
      </p:sp>
    </p:spTree>
    <p:extLst>
      <p:ext uri="{BB962C8B-B14F-4D97-AF65-F5344CB8AC3E}">
        <p14:creationId xmlns:p14="http://schemas.microsoft.com/office/powerpoint/2010/main" val="88263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353AD-B087-4180-88E9-54F14473A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F7652-C3EC-4BE7-9D17-097640217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Identify unique challenges faced by children who have been adopted</a:t>
            </a:r>
          </a:p>
          <a:p>
            <a:r>
              <a:rPr lang="en-US" sz="2800" dirty="0"/>
              <a:t>Describe the challenges that children adopted from other cultures can face</a:t>
            </a:r>
          </a:p>
          <a:p>
            <a:r>
              <a:rPr lang="en-US" sz="2800" dirty="0"/>
              <a:t>Identify how trauma symptoms can mimic those of other psychiatric diagnoses</a:t>
            </a:r>
          </a:p>
        </p:txBody>
      </p:sp>
    </p:spTree>
    <p:extLst>
      <p:ext uri="{BB962C8B-B14F-4D97-AF65-F5344CB8AC3E}">
        <p14:creationId xmlns:p14="http://schemas.microsoft.com/office/powerpoint/2010/main" val="1944061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ED5D1-2225-4BE5-B4FB-314C051DE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vs ADHD</a:t>
            </a:r>
          </a:p>
        </p:txBody>
      </p:sp>
      <p:pic>
        <p:nvPicPr>
          <p:cNvPr id="4098" name="Picture 2" descr="https://gallery.mailchimp.com/058ad7354ee8b1d883d2b1e7b/images/d4d29045-0d6d-41e1-bb46-1bd5c59aef99.jpg">
            <a:extLst>
              <a:ext uri="{FF2B5EF4-FFF2-40B4-BE49-F238E27FC236}">
                <a16:creationId xmlns:a16="http://schemas.microsoft.com/office/drawing/2014/main" id="{88FB7BB0-77D4-44DF-8D69-D501286CE6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409" y="2603500"/>
            <a:ext cx="6077495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051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ECF94-1703-4BBD-BCF2-94F371C65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Fight, Flight or Freeze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1FDD01-F8BA-4F93-A893-8F0754DDC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743D6FE7-6858-461B-8E5B-CFF12634168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" b="143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415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085A7-89A7-45F1-AD4D-002CD57A0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 do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90052-CFB9-49D7-B404-0E9331FFC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Encourage age appropriate honesty for parents</a:t>
            </a:r>
          </a:p>
          <a:p>
            <a:r>
              <a:rPr lang="en-US" dirty="0"/>
              <a:t>Recognize that adoption is about loss</a:t>
            </a:r>
          </a:p>
          <a:p>
            <a:r>
              <a:rPr lang="en-US" dirty="0"/>
              <a:t>Children’s lives do not begin the day they are adopted</a:t>
            </a:r>
          </a:p>
          <a:p>
            <a:r>
              <a:rPr lang="en-US" dirty="0"/>
              <a:t>Remember when working with adopted children that they have a past, present and future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41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97468-B67F-4780-A289-6921C89B1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they now: Jane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ECE30-1845-4B10-BE15-59240C797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Jane</a:t>
            </a:r>
          </a:p>
          <a:p>
            <a:pPr lvl="1"/>
            <a:r>
              <a:rPr lang="en-US" dirty="0"/>
              <a:t>Continuing to work in individual therapy to meet goals</a:t>
            </a:r>
          </a:p>
          <a:p>
            <a:pPr lvl="1"/>
            <a:r>
              <a:rPr lang="en-US" dirty="0"/>
              <a:t>Working on affect identification and expression</a:t>
            </a:r>
          </a:p>
          <a:p>
            <a:pPr lvl="1"/>
            <a:r>
              <a:rPr lang="en-US" dirty="0"/>
              <a:t>Parent are meeting with therapists regularly to discuss how to handle behaviors and receive education regarding trauma</a:t>
            </a:r>
          </a:p>
          <a:p>
            <a:pPr lvl="1"/>
            <a:r>
              <a:rPr lang="en-US" dirty="0"/>
              <a:t>Also working with parents to provide support in honesty with their children</a:t>
            </a:r>
          </a:p>
          <a:p>
            <a:pPr lvl="1"/>
            <a:r>
              <a:rPr lang="en-US" dirty="0"/>
              <a:t>Doing well in school, involved in sports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80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F1020-4B77-495D-9B8E-9EE43C1BE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they now: Monica and Rachel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34634-D0FB-4AC3-B89E-3D7B0C571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Rachel</a:t>
            </a:r>
          </a:p>
          <a:p>
            <a:pPr lvl="1"/>
            <a:r>
              <a:rPr lang="en-US" dirty="0"/>
              <a:t>Highly bonded and attached to nanny and younger brother</a:t>
            </a:r>
          </a:p>
          <a:p>
            <a:pPr lvl="1"/>
            <a:r>
              <a:rPr lang="en-US" dirty="0"/>
              <a:t>Working on attachment with adopted parents</a:t>
            </a:r>
          </a:p>
          <a:p>
            <a:pPr lvl="1"/>
            <a:r>
              <a:rPr lang="en-US" dirty="0"/>
              <a:t>Doing well in school, increasing her interactions with other students</a:t>
            </a:r>
          </a:p>
          <a:p>
            <a:pPr lvl="1"/>
            <a:r>
              <a:rPr lang="en-US" dirty="0"/>
              <a:t>Increase in </a:t>
            </a:r>
            <a:r>
              <a:rPr lang="en-US" dirty="0" err="1"/>
              <a:t>paralell</a:t>
            </a:r>
            <a:r>
              <a:rPr lang="en-US" dirty="0"/>
              <a:t> play with therapist and others</a:t>
            </a:r>
          </a:p>
          <a:p>
            <a:r>
              <a:rPr lang="en-US" dirty="0"/>
              <a:t>Monica</a:t>
            </a:r>
          </a:p>
          <a:p>
            <a:pPr lvl="1"/>
            <a:r>
              <a:rPr lang="en-US" dirty="0"/>
              <a:t>Unable to attach to anyone in the home</a:t>
            </a:r>
          </a:p>
          <a:p>
            <a:pPr lvl="1"/>
            <a:r>
              <a:rPr lang="en-US" dirty="0"/>
              <a:t>Retraumatizing and acting out previous aggression</a:t>
            </a:r>
          </a:p>
          <a:p>
            <a:pPr lvl="1"/>
            <a:r>
              <a:rPr lang="en-US" dirty="0"/>
              <a:t>Residential placement and adoption has been rescinded</a:t>
            </a:r>
          </a:p>
        </p:txBody>
      </p:sp>
    </p:spTree>
    <p:extLst>
      <p:ext uri="{BB962C8B-B14F-4D97-AF65-F5344CB8AC3E}">
        <p14:creationId xmlns:p14="http://schemas.microsoft.com/office/powerpoint/2010/main" val="90240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053CF-BD9A-4557-A413-06A06FAD7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they now: Greg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6BFB2-D832-4E6A-884C-96CF2AE8C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Greg</a:t>
            </a:r>
          </a:p>
          <a:p>
            <a:pPr lvl="1"/>
            <a:r>
              <a:rPr lang="en-US" dirty="0"/>
              <a:t>Doing well in school</a:t>
            </a:r>
          </a:p>
          <a:p>
            <a:pPr lvl="1"/>
            <a:r>
              <a:rPr lang="en-US" dirty="0"/>
              <a:t>Teachers, social worker and principal are understanding of trauma and how his behaviors</a:t>
            </a:r>
          </a:p>
          <a:p>
            <a:pPr lvl="1"/>
            <a:r>
              <a:rPr lang="en-US" dirty="0"/>
              <a:t>Continuing to work with telling his story on his terms</a:t>
            </a:r>
          </a:p>
          <a:p>
            <a:pPr lvl="1"/>
            <a:r>
              <a:rPr lang="en-US" dirty="0"/>
              <a:t>Working with self regulation and coping skills as well as affect expression</a:t>
            </a:r>
          </a:p>
        </p:txBody>
      </p:sp>
    </p:spTree>
    <p:extLst>
      <p:ext uri="{BB962C8B-B14F-4D97-AF65-F5344CB8AC3E}">
        <p14:creationId xmlns:p14="http://schemas.microsoft.com/office/powerpoint/2010/main" val="48364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3BB23-99DE-4C7A-BF21-8585231B1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D9CB7-AE5A-478A-97C1-BC771C82B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American Psychiatric Association: Diagnostic and Statistical Manual of Mental Disorders, 5</a:t>
            </a:r>
            <a:r>
              <a:rPr lang="en-US" baseline="30000" dirty="0"/>
              <a:t>th</a:t>
            </a:r>
            <a:r>
              <a:rPr lang="en-US" dirty="0"/>
              <a:t> Edition. Arlington, VA., American Psychiatric Association, 2013.</a:t>
            </a:r>
          </a:p>
          <a:p>
            <a:r>
              <a:rPr lang="en-US" dirty="0"/>
              <a:t>Riley, D. B., &amp; Meeks, J. E. (2006). </a:t>
            </a:r>
            <a:r>
              <a:rPr lang="en-US" i="1" dirty="0"/>
              <a:t>Beneath the mask: Understanding adopted teens: Case studies &amp; treatment considerations for therapists &amp; parents</a:t>
            </a:r>
            <a:r>
              <a:rPr lang="en-US" dirty="0"/>
              <a:t>. Silver Spring, MD: C.A.S.E.</a:t>
            </a:r>
          </a:p>
        </p:txBody>
      </p:sp>
    </p:spTree>
    <p:extLst>
      <p:ext uri="{BB962C8B-B14F-4D97-AF65-F5344CB8AC3E}">
        <p14:creationId xmlns:p14="http://schemas.microsoft.com/office/powerpoint/2010/main" val="3691913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DAAC0-E5C9-41EF-9A6C-BC03EC640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know about adoption?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9A8A7-E0CD-4AC6-8B5A-601C6E5EE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https://youtu.be/DDLBrv934pY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589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420D-3446-430A-B832-ED8F31131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adoption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5E403-BEDD-4A42-80B4-ACB0A90DDE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Planned adoption</a:t>
            </a:r>
          </a:p>
          <a:p>
            <a:pPr marL="457200" indent="-457200">
              <a:buAutoNum type="arabicPeriod"/>
            </a:pPr>
            <a:r>
              <a:rPr lang="en-US" dirty="0"/>
              <a:t>Adoption from Foster care</a:t>
            </a:r>
          </a:p>
          <a:p>
            <a:pPr marL="457200" indent="-457200">
              <a:buAutoNum type="arabicPeriod"/>
            </a:pPr>
            <a:r>
              <a:rPr lang="en-US" dirty="0"/>
              <a:t>International adoption</a:t>
            </a:r>
          </a:p>
        </p:txBody>
      </p:sp>
    </p:spTree>
    <p:extLst>
      <p:ext uri="{BB962C8B-B14F-4D97-AF65-F5344CB8AC3E}">
        <p14:creationId xmlns:p14="http://schemas.microsoft.com/office/powerpoint/2010/main" val="241608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57FC3-4F2B-4482-903C-E5E9DFA09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72051-DD6A-4D5D-9E72-30A97F055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59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74289-44D0-47C5-A67D-892E462D1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development: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091C3-B8E0-4E25-ADAD-0F2BE9E09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study: Jane</a:t>
            </a:r>
          </a:p>
          <a:p>
            <a:pPr lvl="1"/>
            <a:r>
              <a:rPr lang="en-US" dirty="0"/>
              <a:t>Adopted from foster care at 3 months old, with older brother and sister</a:t>
            </a:r>
          </a:p>
          <a:p>
            <a:pPr lvl="1"/>
            <a:r>
              <a:rPr lang="en-US" dirty="0"/>
              <a:t>Spent 4 weeks in PICU, born addicted to opiates</a:t>
            </a:r>
          </a:p>
          <a:p>
            <a:pPr lvl="1"/>
            <a:r>
              <a:rPr lang="en-US" dirty="0"/>
              <a:t>Currently 12 years old, lives with biological brother and sister, as well as another adopted brother who is not biologically related to them</a:t>
            </a:r>
          </a:p>
          <a:p>
            <a:pPr lvl="1"/>
            <a:r>
              <a:rPr lang="en-US" dirty="0"/>
              <a:t>Biological parents have been addicted, involved in gangs and incarcerated</a:t>
            </a:r>
          </a:p>
          <a:p>
            <a:pPr lvl="1"/>
            <a:r>
              <a:rPr lang="en-US" dirty="0"/>
              <a:t>Adoptive parents have not told client the negative aspects of her biological family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791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34EAB-09FC-4203-B053-57010ED53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Six Stuck Spots(by Debbie Riley, </a:t>
            </a:r>
            <a:br>
              <a:rPr lang="en-US" dirty="0"/>
            </a:br>
            <a:r>
              <a:rPr lang="en-US" i="1" dirty="0"/>
              <a:t>Beneath the Mask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40338-1554-420C-B639-261A0B6BE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Reason for adoption (Why was I adopted?)</a:t>
            </a:r>
          </a:p>
          <a:p>
            <a:r>
              <a:rPr lang="en-US" dirty="0"/>
              <a:t>2. Missing/Difficult Information (What is the truth about my birth parents?)</a:t>
            </a:r>
          </a:p>
          <a:p>
            <a:r>
              <a:rPr lang="en-US" dirty="0"/>
              <a:t>3. Difference (Why do I feel different from everyone else?)</a:t>
            </a:r>
          </a:p>
          <a:p>
            <a:r>
              <a:rPr lang="en-US" dirty="0"/>
              <a:t>4. Identity (Who am I?)</a:t>
            </a:r>
          </a:p>
          <a:p>
            <a:r>
              <a:rPr lang="en-US" dirty="0"/>
              <a:t>5. Loyalty (Is it okay if I think about my birth parents?)</a:t>
            </a:r>
          </a:p>
          <a:p>
            <a:r>
              <a:rPr lang="en-US" dirty="0"/>
              <a:t>6. Permanence (What will happen when I leave home?)</a:t>
            </a:r>
          </a:p>
        </p:txBody>
      </p:sp>
    </p:spTree>
    <p:extLst>
      <p:ext uri="{BB962C8B-B14F-4D97-AF65-F5344CB8AC3E}">
        <p14:creationId xmlns:p14="http://schemas.microsoft.com/office/powerpoint/2010/main" val="3110555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4C736-2FE2-4443-88B5-93A397315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99C8FE96-1EF5-4A50-8BDC-FE65F7BE7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5303" y="1076623"/>
            <a:ext cx="6686025" cy="5165015"/>
          </a:xfrm>
        </p:spPr>
      </p:pic>
    </p:spTree>
    <p:extLst>
      <p:ext uri="{BB962C8B-B14F-4D97-AF65-F5344CB8AC3E}">
        <p14:creationId xmlns:p14="http://schemas.microsoft.com/office/powerpoint/2010/main" val="2195147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7B9BC-6AFE-4A09-85B7-22028D3A2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92359D-72B8-4BEA-96A5-577BAB02D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6921" y="799858"/>
            <a:ext cx="7408994" cy="5556746"/>
          </a:xfrm>
        </p:spPr>
      </p:pic>
    </p:spTree>
    <p:extLst>
      <p:ext uri="{BB962C8B-B14F-4D97-AF65-F5344CB8AC3E}">
        <p14:creationId xmlns:p14="http://schemas.microsoft.com/office/powerpoint/2010/main" val="20226081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20090</TotalTime>
  <Words>814</Words>
  <Application>Microsoft Office PowerPoint</Application>
  <PresentationFormat>Widescreen</PresentationFormat>
  <Paragraphs>109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 3</vt:lpstr>
      <vt:lpstr>Ion Boardroom</vt:lpstr>
      <vt:lpstr>Special Considerations for Working with Children of Adoption</vt:lpstr>
      <vt:lpstr>Objectives</vt:lpstr>
      <vt:lpstr>What do you know about adoption?</vt:lpstr>
      <vt:lpstr>Types of adoption</vt:lpstr>
      <vt:lpstr>PowerPoint Presentation</vt:lpstr>
      <vt:lpstr>Identity development: Case Study</vt:lpstr>
      <vt:lpstr>The Six Stuck Spots(by Debbie Riley,  Beneath the Mask)</vt:lpstr>
      <vt:lpstr>PowerPoint Presentation</vt:lpstr>
      <vt:lpstr>PowerPoint Presentation</vt:lpstr>
      <vt:lpstr>Intercultural Adoption: Case Study</vt:lpstr>
      <vt:lpstr>Old vs. New</vt:lpstr>
      <vt:lpstr>Old vs. New</vt:lpstr>
      <vt:lpstr>What did they lose?</vt:lpstr>
      <vt:lpstr>“I was sad because I have no friends.”</vt:lpstr>
      <vt:lpstr>PowerPoint Presentation</vt:lpstr>
      <vt:lpstr>Intercultural adoption</vt:lpstr>
      <vt:lpstr>Trauma symptoms: Case Study</vt:lpstr>
      <vt:lpstr>Trauma vs ADHD</vt:lpstr>
      <vt:lpstr>ADHD or Trauma?</vt:lpstr>
      <vt:lpstr>Trauma vs ADHD</vt:lpstr>
      <vt:lpstr>Fight, Flight or Freeze</vt:lpstr>
      <vt:lpstr>What do I do now?</vt:lpstr>
      <vt:lpstr>Where are they now: Jane</vt:lpstr>
      <vt:lpstr>Where are they now: Monica and Rachel</vt:lpstr>
      <vt:lpstr>Where are they now: Greg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Considerations for Working with Children of Adoption</dc:title>
  <dc:creator>Sara Schmitz</dc:creator>
  <cp:lastModifiedBy>Sara Schmitz</cp:lastModifiedBy>
  <cp:revision>41</cp:revision>
  <dcterms:created xsi:type="dcterms:W3CDTF">2018-02-08T18:33:33Z</dcterms:created>
  <dcterms:modified xsi:type="dcterms:W3CDTF">2018-04-23T13:47:34Z</dcterms:modified>
</cp:coreProperties>
</file>