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62" r:id="rId3"/>
    <p:sldId id="392" r:id="rId4"/>
    <p:sldId id="366" r:id="rId5"/>
    <p:sldId id="304" r:id="rId6"/>
    <p:sldId id="360" r:id="rId7"/>
    <p:sldId id="301" r:id="rId8"/>
    <p:sldId id="364" r:id="rId9"/>
    <p:sldId id="365" r:id="rId10"/>
    <p:sldId id="298" r:id="rId11"/>
    <p:sldId id="388" r:id="rId12"/>
    <p:sldId id="300" r:id="rId13"/>
    <p:sldId id="281" r:id="rId14"/>
    <p:sldId id="352" r:id="rId15"/>
    <p:sldId id="377" r:id="rId16"/>
    <p:sldId id="378" r:id="rId17"/>
    <p:sldId id="379" r:id="rId18"/>
    <p:sldId id="380" r:id="rId19"/>
    <p:sldId id="367" r:id="rId20"/>
    <p:sldId id="383" r:id="rId21"/>
    <p:sldId id="393" r:id="rId22"/>
    <p:sldId id="389" r:id="rId23"/>
    <p:sldId id="384" r:id="rId24"/>
    <p:sldId id="394" r:id="rId25"/>
    <p:sldId id="386" r:id="rId26"/>
    <p:sldId id="391" r:id="rId27"/>
    <p:sldId id="387" r:id="rId28"/>
    <p:sldId id="390" r:id="rId29"/>
    <p:sldId id="346" r:id="rId30"/>
  </p:sldIdLst>
  <p:sldSz cx="10058400" cy="7772400"/>
  <p:notesSz cx="6881813" cy="9296400"/>
  <p:custDataLst>
    <p:tags r:id="rId32"/>
  </p:custDataLst>
  <p:defaultText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pos="1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55" autoAdjust="0"/>
    <p:restoredTop sz="71048" autoAdjust="0"/>
  </p:normalViewPr>
  <p:slideViewPr>
    <p:cSldViewPr snapToGrid="0" snapToObjects="1">
      <p:cViewPr varScale="1">
        <p:scale>
          <a:sx n="73" d="100"/>
          <a:sy n="73" d="100"/>
        </p:scale>
        <p:origin x="2366" y="72"/>
      </p:cViewPr>
      <p:guideLst>
        <p:guide orient="horz" pos="1200"/>
        <p:guide pos="1056"/>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89" d="100"/>
          <a:sy n="89"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7E8054B1-3B25-4CB1-B205-E4700DA6A162}" type="datetimeFigureOut">
              <a:rPr lang="en-US" smtClean="0"/>
              <a:t>4/6/2018</a:t>
            </a:fld>
            <a:endParaRPr lang="en-US" dirty="0"/>
          </a:p>
        </p:txBody>
      </p:sp>
      <p:sp>
        <p:nvSpPr>
          <p:cNvPr id="4" name="Slide Image Placeholder 3"/>
          <p:cNvSpPr>
            <a:spLocks noGrp="1" noRot="1" noChangeAspect="1"/>
          </p:cNvSpPr>
          <p:nvPr>
            <p:ph type="sldImg" idx="2"/>
          </p:nvPr>
        </p:nvSpPr>
        <p:spPr>
          <a:xfrm>
            <a:off x="1411288" y="1162050"/>
            <a:ext cx="4059237"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A54EE-C959-448C-B94A-528FB40E2345}" type="slidenum">
              <a:rPr lang="en-US" smtClean="0"/>
              <a:t>‹#›</a:t>
            </a:fld>
            <a:endParaRPr lang="en-US" dirty="0"/>
          </a:p>
        </p:txBody>
      </p:sp>
    </p:spTree>
    <p:extLst>
      <p:ext uri="{BB962C8B-B14F-4D97-AF65-F5344CB8AC3E}">
        <p14:creationId xmlns:p14="http://schemas.microsoft.com/office/powerpoint/2010/main" val="3996986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a:t>
            </a:fld>
            <a:endParaRPr lang="en-US" dirty="0"/>
          </a:p>
        </p:txBody>
      </p:sp>
    </p:spTree>
    <p:extLst>
      <p:ext uri="{BB962C8B-B14F-4D97-AF65-F5344CB8AC3E}">
        <p14:creationId xmlns:p14="http://schemas.microsoft.com/office/powerpoint/2010/main" val="258068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Family-centered care is</a:t>
            </a:r>
            <a:r>
              <a:rPr lang="en-US" sz="1400" baseline="0" dirty="0" smtClean="0"/>
              <a:t> also important given the current climate of stigma and discrimination toward PPW with SUD. Providing family-centered, compassionate, inclusive care reduces barriers to accessing care.</a:t>
            </a:r>
            <a:endParaRPr lang="en-US" sz="1400" dirty="0"/>
          </a:p>
        </p:txBody>
      </p:sp>
      <p:sp>
        <p:nvSpPr>
          <p:cNvPr id="4" name="Slide Number Placeholder 3"/>
          <p:cNvSpPr>
            <a:spLocks noGrp="1"/>
          </p:cNvSpPr>
          <p:nvPr>
            <p:ph type="sldNum" sz="quarter" idx="10"/>
          </p:nvPr>
        </p:nvSpPr>
        <p:spPr/>
        <p:txBody>
          <a:bodyPr/>
          <a:lstStyle/>
          <a:p>
            <a:fld id="{456A54EE-C959-448C-B94A-528FB40E2345}" type="slidenum">
              <a:rPr lang="en-US" smtClean="0"/>
              <a:t>10</a:t>
            </a:fld>
            <a:endParaRPr lang="en-US" dirty="0"/>
          </a:p>
        </p:txBody>
      </p:sp>
    </p:spTree>
    <p:extLst>
      <p:ext uri="{BB962C8B-B14F-4D97-AF65-F5344CB8AC3E}">
        <p14:creationId xmlns:p14="http://schemas.microsoft.com/office/powerpoint/2010/main" val="2997200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Family-centered</a:t>
            </a:r>
            <a:r>
              <a:rPr lang="en-US" sz="1400" baseline="0" dirty="0" smtClean="0"/>
              <a:t> care has impressive outcomes. Current data has shown:</a:t>
            </a:r>
          </a:p>
          <a:p>
            <a:pPr marL="285750" indent="-285750">
              <a:buFont typeface="Arial" panose="020B0604020202020204" pitchFamily="34" charset="0"/>
              <a:buChar char="•"/>
            </a:pPr>
            <a:r>
              <a:rPr lang="en-US" sz="1400" baseline="0" dirty="0" smtClean="0"/>
              <a:t>It results in improved treatment and retention outcomes for individual women.</a:t>
            </a:r>
          </a:p>
          <a:p>
            <a:pPr marL="285750" indent="-285750">
              <a:buFont typeface="Arial" panose="020B0604020202020204" pitchFamily="34" charset="0"/>
              <a:buChar char="•"/>
            </a:pPr>
            <a:r>
              <a:rPr lang="en-US" sz="1400" baseline="0" dirty="0" smtClean="0"/>
              <a:t>Children and other family members also have improved outcomes. </a:t>
            </a:r>
            <a:endParaRPr lang="en-US" sz="1400" dirty="0"/>
          </a:p>
        </p:txBody>
      </p:sp>
      <p:sp>
        <p:nvSpPr>
          <p:cNvPr id="4" name="Slide Number Placeholder 3"/>
          <p:cNvSpPr>
            <a:spLocks noGrp="1"/>
          </p:cNvSpPr>
          <p:nvPr>
            <p:ph type="sldNum" sz="quarter" idx="10"/>
          </p:nvPr>
        </p:nvSpPr>
        <p:spPr/>
        <p:txBody>
          <a:bodyPr/>
          <a:lstStyle/>
          <a:p>
            <a:fld id="{456A54EE-C959-448C-B94A-528FB40E2345}" type="slidenum">
              <a:rPr lang="en-US" smtClean="0"/>
              <a:t>11</a:t>
            </a:fld>
            <a:endParaRPr lang="en-US" dirty="0"/>
          </a:p>
        </p:txBody>
      </p:sp>
    </p:spTree>
    <p:extLst>
      <p:ext uri="{BB962C8B-B14F-4D97-AF65-F5344CB8AC3E}">
        <p14:creationId xmlns:p14="http://schemas.microsoft.com/office/powerpoint/2010/main" val="300037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discuss what family-centered care is all about</a:t>
            </a:r>
            <a:r>
              <a:rPr lang="en-US" baseline="0" dirty="0" smtClean="0"/>
              <a:t> and where this concept came from.</a:t>
            </a:r>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12</a:t>
            </a:fld>
            <a:endParaRPr lang="en-US" dirty="0"/>
          </a:p>
        </p:txBody>
      </p:sp>
    </p:spTree>
    <p:extLst>
      <p:ext uri="{BB962C8B-B14F-4D97-AF65-F5344CB8AC3E}">
        <p14:creationId xmlns:p14="http://schemas.microsoft.com/office/powerpoint/2010/main" val="49976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definitions</a:t>
            </a:r>
            <a:r>
              <a:rPr lang="en-US" baseline="0" dirty="0" smtClean="0"/>
              <a:t> and philosophies about family-centered care as it applies to different fields. In the context of pregnant and postpartum women’s addiction treatment, it is providing services for the whole family to make recovery possible. Although the mother is the entry point, the family becomes the client. This includes the father and/or partner, children of all ages, and other extended family members or friends who are an integral part of the woman’s family.</a:t>
            </a:r>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13</a:t>
            </a:fld>
            <a:endParaRPr lang="en-US" dirty="0"/>
          </a:p>
        </p:txBody>
      </p:sp>
    </p:spTree>
    <p:extLst>
      <p:ext uri="{BB962C8B-B14F-4D97-AF65-F5344CB8AC3E}">
        <p14:creationId xmlns:p14="http://schemas.microsoft.com/office/powerpoint/2010/main" val="90729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Family-centered care in the context of pregnant/postpartum women’s addiction treatment is a natural</a:t>
            </a:r>
            <a:r>
              <a:rPr lang="en-US" sz="1400" baseline="0" dirty="0" smtClean="0"/>
              <a:t> expansion from gender-specific and responsive approaches. It builds on those principles by providing wraparound services for the entire family and uses a recovery approach to support long-term wellness.</a:t>
            </a:r>
          </a:p>
          <a:p>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Graphic based on: Grella, C. E. (2008). From generic to gender-responsive treatment: Changes in social policies, treatment services, and outcomes of women in substance abuse treatment. </a:t>
            </a:r>
            <a:r>
              <a:rPr lang="en-US" sz="1400" i="1" baseline="0" dirty="0" smtClean="0"/>
              <a:t>Journal of Psychoactive Drugs, SARC Supplement 5</a:t>
            </a:r>
            <a:r>
              <a:rPr lang="en-US" sz="1400" baseline="0" dirty="0" smtClean="0"/>
              <a:t>, 327-343.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1" baseline="0" dirty="0" smtClean="0"/>
              <a:t>Note to trainer: This handout is available on page 25 of the participant manual.</a:t>
            </a:r>
          </a:p>
          <a:p>
            <a:endParaRPr lang="en-US" sz="1400" b="1" i="1"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14</a:t>
            </a:fld>
            <a:endParaRPr lang="en-US" dirty="0"/>
          </a:p>
        </p:txBody>
      </p:sp>
    </p:spTree>
    <p:extLst>
      <p:ext uri="{BB962C8B-B14F-4D97-AF65-F5344CB8AC3E}">
        <p14:creationId xmlns:p14="http://schemas.microsoft.com/office/powerpoint/2010/main" val="1758849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is a graphic that was developed to embody family-centered care in pregnant/postpartum women’s treatment. In this graphic, you can see that the woman is the vehicle of entry for all family members. She is the initial client that comes into the program to receive services, but through her, our view expands to include all family members. The family becomes the client and we wrap services around all family members to support family strengthening and healing.</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Additionally, this graphic outlines “family-centered, recovery and wellness principles.” It is imperative to view family-centered care through the lens of recovery and wellness, not just as a treatment episode. Family-centered care sets families up for sustainable recovery and wellness long after treatment ends.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1" i="1" baseline="0" dirty="0" smtClean="0"/>
              <a:t>Note to trainer: This is available as a handout on page 69 of the participant manual.</a:t>
            </a:r>
          </a:p>
          <a:p>
            <a:endParaRPr lang="en-US" dirty="0"/>
          </a:p>
        </p:txBody>
      </p:sp>
      <p:sp>
        <p:nvSpPr>
          <p:cNvPr id="4" name="Slide Number Placeholder 3"/>
          <p:cNvSpPr>
            <a:spLocks noGrp="1"/>
          </p:cNvSpPr>
          <p:nvPr>
            <p:ph type="sldNum" sz="quarter" idx="10"/>
          </p:nvPr>
        </p:nvSpPr>
        <p:spPr/>
        <p:txBody>
          <a:bodyPr/>
          <a:lstStyle/>
          <a:p>
            <a:fld id="{8697817B-ADDA-4C3B-B348-A939188AA8EB}" type="slidenum">
              <a:rPr lang="en-US" smtClean="0"/>
              <a:t>15</a:t>
            </a:fld>
            <a:endParaRPr lang="en-US" dirty="0"/>
          </a:p>
        </p:txBody>
      </p:sp>
    </p:spTree>
    <p:extLst>
      <p:ext uri="{BB962C8B-B14F-4D97-AF65-F5344CB8AC3E}">
        <p14:creationId xmlns:p14="http://schemas.microsoft.com/office/powerpoint/2010/main" val="3743403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Let’s dive deeper into the</a:t>
            </a:r>
            <a:r>
              <a:rPr lang="en-US" sz="1400" baseline="0" dirty="0" smtClean="0"/>
              <a:t> principles of a family-centered, recovery and wellness approach:</a:t>
            </a:r>
          </a:p>
          <a:p>
            <a:endParaRPr lang="en-US" sz="1400" baseline="0" dirty="0" smtClean="0"/>
          </a:p>
          <a:p>
            <a:pPr marL="196196" lvl="0" indent="-173336">
              <a:buFont typeface="Arial" panose="020B0604020202020204" pitchFamily="34" charset="0"/>
              <a:buChar char="•"/>
            </a:pPr>
            <a:r>
              <a:rPr lang="en-US" sz="1400" dirty="0" smtClean="0"/>
              <a:t>Provides</a:t>
            </a:r>
            <a:r>
              <a:rPr lang="en-US" sz="1400" baseline="0" dirty="0" smtClean="0"/>
              <a:t> s</a:t>
            </a:r>
            <a:r>
              <a:rPr lang="en-US" sz="1400" dirty="0" smtClean="0"/>
              <a:t>pace for the woman and her family members to heal</a:t>
            </a:r>
          </a:p>
          <a:p>
            <a:pPr marL="196196" lvl="0" indent="-173336">
              <a:buFont typeface="Arial" panose="020B0604020202020204" pitchFamily="34" charset="0"/>
              <a:buChar char="•"/>
            </a:pPr>
            <a:r>
              <a:rPr lang="en-US" sz="1400" dirty="0" smtClean="0"/>
              <a:t>Family members are actively engaged and involved at all levels of care</a:t>
            </a:r>
          </a:p>
          <a:p>
            <a:pPr marL="196196" lvl="0" indent="-173336">
              <a:buFont typeface="Arial" panose="020B0604020202020204" pitchFamily="34" charset="0"/>
              <a:buChar char="•"/>
            </a:pPr>
            <a:r>
              <a:rPr lang="en-US" sz="1400" dirty="0" smtClean="0"/>
              <a:t>Respects individual and family choice</a:t>
            </a:r>
          </a:p>
          <a:p>
            <a:pPr marL="196196" lvl="0" indent="-173336">
              <a:buFont typeface="Arial" panose="020B0604020202020204" pitchFamily="34" charset="0"/>
              <a:buChar char="•"/>
            </a:pPr>
            <a:r>
              <a:rPr lang="en-US" sz="1400" dirty="0" smtClean="0"/>
              <a:t>Builds on family strengths, </a:t>
            </a:r>
            <a:r>
              <a:rPr lang="en-US" sz="1400" b="0" dirty="0" smtClean="0"/>
              <a:t>recovery capital,</a:t>
            </a:r>
            <a:r>
              <a:rPr lang="en-US" sz="1400" b="0" dirty="0" smtClean="0">
                <a:solidFill>
                  <a:schemeClr val="accent1">
                    <a:lumMod val="75000"/>
                    <a:lumOff val="25000"/>
                  </a:schemeClr>
                </a:solidFill>
              </a:rPr>
              <a:t> </a:t>
            </a:r>
            <a:r>
              <a:rPr lang="en-US" sz="1400" dirty="0" smtClean="0"/>
              <a:t>and resilience </a:t>
            </a:r>
            <a:endParaRPr lang="en-US" sz="1400" b="1" dirty="0" smtClean="0">
              <a:solidFill>
                <a:schemeClr val="accent1">
                  <a:lumMod val="75000"/>
                  <a:lumOff val="25000"/>
                </a:schemeClr>
              </a:solidFill>
            </a:endParaRPr>
          </a:p>
          <a:p>
            <a:pPr marL="196196" lvl="0" indent="-173336">
              <a:buFont typeface="Arial" panose="020B0604020202020204" pitchFamily="34" charset="0"/>
              <a:buChar char="•"/>
            </a:pPr>
            <a:r>
              <a:rPr lang="en-US" sz="1400" dirty="0" smtClean="0"/>
              <a:t>Focus on prevention/early intervention for children</a:t>
            </a:r>
          </a:p>
          <a:p>
            <a:pPr marL="196196" lvl="0" indent="-173336">
              <a:buFont typeface="Arial" panose="020B0604020202020204" pitchFamily="34" charset="0"/>
              <a:buChar char="•"/>
            </a:pPr>
            <a:r>
              <a:rPr lang="en-US" sz="1400" dirty="0" smtClean="0"/>
              <a:t>Culturally responsive and trauma-informed</a:t>
            </a:r>
          </a:p>
          <a:p>
            <a:pPr marL="196196" lvl="0" indent="-173336">
              <a:buFont typeface="Arial" panose="020B0604020202020204" pitchFamily="34" charset="0"/>
              <a:buChar char="•"/>
            </a:pPr>
            <a:r>
              <a:rPr lang="en-US" sz="1400" dirty="0" smtClean="0"/>
              <a:t>Supported by peers/allies/recovery support services </a:t>
            </a:r>
            <a:r>
              <a:rPr lang="en-US" sz="1200" dirty="0" smtClean="0"/>
              <a:t>(e.g., housing, employment, medical care)</a:t>
            </a:r>
            <a:endParaRPr lang="en-US" sz="1400" dirty="0" smtClean="0"/>
          </a:p>
          <a:p>
            <a:pPr marL="196196" lvl="0" indent="-173336">
              <a:buFont typeface="Arial" panose="020B0604020202020204" pitchFamily="34" charset="0"/>
              <a:buChar char="•"/>
            </a:pPr>
            <a:r>
              <a:rPr lang="en-US" sz="1400" dirty="0" smtClean="0"/>
              <a:t>Recognizes family and community are essential</a:t>
            </a:r>
            <a:r>
              <a:rPr lang="en-US" sz="1400" baseline="0" dirty="0" smtClean="0"/>
              <a:t> sources of strength and support</a:t>
            </a:r>
          </a:p>
          <a:p>
            <a:pPr marL="196196" lvl="0" indent="-173336">
              <a:buFont typeface="Arial" panose="020B0604020202020204" pitchFamily="34" charset="0"/>
              <a:buChar char="•"/>
            </a:pPr>
            <a:endParaRPr lang="en-US" sz="1400" b="1" baseline="0" dirty="0" smtClean="0"/>
          </a:p>
          <a:p>
            <a:pPr marL="22860" lvl="0" indent="0">
              <a:buFont typeface="Arial" panose="020B0604020202020204" pitchFamily="34" charset="0"/>
              <a:buNone/>
            </a:pPr>
            <a:r>
              <a:rPr lang="en-US" sz="1400" b="1" baseline="0" dirty="0" smtClean="0"/>
              <a:t>Do any of these resonate with you?</a:t>
            </a:r>
            <a:endParaRPr lang="en-US" sz="1400" b="1" dirty="0" smtClean="0"/>
          </a:p>
          <a:p>
            <a:pPr marL="171450" indent="-171450">
              <a:buFont typeface="Arial" panose="020B0604020202020204" pitchFamily="34" charset="0"/>
              <a:buChar char="•"/>
            </a:pPr>
            <a:endParaRPr lang="en-US" sz="14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16</a:t>
            </a:fld>
            <a:endParaRPr lang="en-US" dirty="0"/>
          </a:p>
        </p:txBody>
      </p:sp>
    </p:spTree>
    <p:extLst>
      <p:ext uri="{BB962C8B-B14F-4D97-AF65-F5344CB8AC3E}">
        <p14:creationId xmlns:p14="http://schemas.microsoft.com/office/powerpoint/2010/main" val="1002015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a:t>
            </a:r>
            <a:r>
              <a:rPr lang="en-US" sz="1400" baseline="0" dirty="0" smtClean="0"/>
              <a:t> family-centered, recovery and wellness approach to addiction treatment can result in:</a:t>
            </a:r>
          </a:p>
          <a:p>
            <a:endParaRPr lang="en-US" sz="1400" baseline="0" dirty="0" smtClean="0"/>
          </a:p>
          <a:p>
            <a:pPr marL="171450" indent="-171450">
              <a:buFont typeface="Arial" panose="020B0604020202020204" pitchFamily="34" charset="0"/>
              <a:buChar char="•"/>
            </a:pPr>
            <a:r>
              <a:rPr lang="en-US" sz="1400" dirty="0" smtClean="0"/>
              <a:t>Focus on (re) building a life in the community</a:t>
            </a:r>
          </a:p>
          <a:p>
            <a:pPr marL="171450" indent="-171450">
              <a:buFont typeface="Arial" panose="020B0604020202020204" pitchFamily="34" charset="0"/>
              <a:buChar char="•"/>
            </a:pPr>
            <a:r>
              <a:rPr lang="en-US" sz="1400" b="0" dirty="0" smtClean="0"/>
              <a:t>Improve client and family engagement (partnership with program staff)</a:t>
            </a:r>
          </a:p>
          <a:p>
            <a:pPr marL="171450" indent="-171450">
              <a:buFont typeface="Arial" panose="020B0604020202020204" pitchFamily="34" charset="0"/>
              <a:buChar char="•"/>
            </a:pPr>
            <a:r>
              <a:rPr lang="en-US" sz="1400" dirty="0" smtClean="0"/>
              <a:t>Promote recovery, health and well-being of all family members</a:t>
            </a:r>
          </a:p>
          <a:p>
            <a:pPr marL="171450" indent="-171450">
              <a:buFont typeface="Arial" panose="020B0604020202020204" pitchFamily="34" charset="0"/>
              <a:buChar char="•"/>
            </a:pPr>
            <a:r>
              <a:rPr lang="en-US" sz="1400" dirty="0" smtClean="0"/>
              <a:t>Address psychosocial and developmental needs of infant/children</a:t>
            </a:r>
          </a:p>
          <a:p>
            <a:pPr marL="171450" indent="-171450">
              <a:buFont typeface="Arial" panose="020B0604020202020204" pitchFamily="34" charset="0"/>
              <a:buChar char="•"/>
            </a:pPr>
            <a:r>
              <a:rPr lang="en-US" sz="1400" dirty="0" smtClean="0"/>
              <a:t>Increase client and family satisfaction</a:t>
            </a:r>
          </a:p>
          <a:p>
            <a:pPr marL="171450" indent="-171450">
              <a:buFont typeface="Arial" panose="020B0604020202020204" pitchFamily="34" charset="0"/>
              <a:buChar char="•"/>
            </a:pPr>
            <a:r>
              <a:rPr lang="en-US" sz="1400" b="0" dirty="0" smtClean="0"/>
              <a:t>Build family and community strengths (recovery capital)</a:t>
            </a:r>
          </a:p>
          <a:p>
            <a:pPr marL="171450" indent="-171450">
              <a:buFont typeface="Arial" panose="020B0604020202020204" pitchFamily="34" charset="0"/>
              <a:buChar char="•"/>
            </a:pPr>
            <a:r>
              <a:rPr lang="en-US" sz="1400" dirty="0" smtClean="0"/>
              <a:t>Activated clients </a:t>
            </a:r>
            <a:r>
              <a:rPr lang="en-US" sz="1400" b="0" dirty="0" smtClean="0"/>
              <a:t>(clients are empowered to take responsibility for and guide their recovery)</a:t>
            </a:r>
          </a:p>
          <a:p>
            <a:pPr marL="171450" indent="-171450">
              <a:buFont typeface="Arial" panose="020B0604020202020204" pitchFamily="34" charset="0"/>
              <a:buChar char="•"/>
            </a:pPr>
            <a:endParaRPr lang="en-US" sz="14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17</a:t>
            </a:fld>
            <a:endParaRPr lang="en-US" dirty="0"/>
          </a:p>
        </p:txBody>
      </p:sp>
    </p:spTree>
    <p:extLst>
      <p:ext uri="{BB962C8B-B14F-4D97-AF65-F5344CB8AC3E}">
        <p14:creationId xmlns:p14="http://schemas.microsoft.com/office/powerpoint/2010/main" val="2403309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approach also produces a number of benefits for staff:</a:t>
            </a:r>
          </a:p>
          <a:p>
            <a:endParaRPr lang="en-US" dirty="0" smtClean="0"/>
          </a:p>
          <a:p>
            <a:pPr marL="171450" indent="-171450">
              <a:buFont typeface="Arial" panose="020B0604020202020204" pitchFamily="34" charset="0"/>
              <a:buChar char="•"/>
            </a:pPr>
            <a:r>
              <a:rPr lang="en-US" sz="1200" dirty="0" smtClean="0"/>
              <a:t>Stronger partnership with client</a:t>
            </a:r>
            <a:r>
              <a:rPr lang="en-US" sz="1200" baseline="0" dirty="0" smtClean="0"/>
              <a:t> and</a:t>
            </a:r>
            <a:r>
              <a:rPr lang="en-US" sz="1200" dirty="0" smtClean="0"/>
              <a:t> commitment to the client and family choice.</a:t>
            </a:r>
          </a:p>
          <a:p>
            <a:pPr marL="171450" indent="-171450">
              <a:buFont typeface="Arial" panose="020B0604020202020204" pitchFamily="34" charset="0"/>
              <a:buChar char="•"/>
            </a:pPr>
            <a:r>
              <a:rPr lang="en-US" sz="1200" dirty="0" smtClean="0"/>
              <a:t>Increased understanding of families’ and communities’ recovery capital.</a:t>
            </a:r>
          </a:p>
          <a:p>
            <a:pPr marL="628650" lvl="1" indent="-171450">
              <a:buFont typeface="Arial" panose="020B0604020202020204" pitchFamily="34" charset="0"/>
              <a:buChar char="•"/>
            </a:pPr>
            <a:r>
              <a:rPr lang="en-US" sz="1200" dirty="0" smtClean="0"/>
              <a:t>Uses a strengths-based approach</a:t>
            </a:r>
            <a:r>
              <a:rPr lang="en-US" sz="1200" baseline="0" dirty="0" smtClean="0"/>
              <a:t> and</a:t>
            </a:r>
            <a:r>
              <a:rPr lang="en-US" sz="1200" dirty="0" smtClean="0"/>
              <a:t> supports sustainable recovery after treatment episode.</a:t>
            </a:r>
          </a:p>
          <a:p>
            <a:pPr marL="171450" indent="-171450">
              <a:buFont typeface="Arial" panose="020B0604020202020204" pitchFamily="34" charset="0"/>
              <a:buChar char="•"/>
            </a:pPr>
            <a:r>
              <a:rPr lang="en-US" sz="1200" dirty="0" smtClean="0"/>
              <a:t>Improved care planning when developed in collaboration with family/peer support (team is expanded to include family).</a:t>
            </a:r>
          </a:p>
          <a:p>
            <a:pPr marL="171450" indent="-171450">
              <a:buFont typeface="Arial" panose="020B0604020202020204" pitchFamily="34" charset="0"/>
              <a:buChar char="•"/>
            </a:pPr>
            <a:r>
              <a:rPr lang="en-US" sz="2200" dirty="0" smtClean="0">
                <a:latin typeface="Arial" charset="0"/>
                <a:ea typeface="Arial" charset="0"/>
                <a:cs typeface="Arial" charset="0"/>
              </a:rPr>
              <a:t>Improved communication with families, coworkers, and partner organizations.</a:t>
            </a:r>
          </a:p>
          <a:p>
            <a:pPr marL="628650" lvl="1" indent="-171450">
              <a:buFont typeface="Arial" panose="020B0604020202020204" pitchFamily="34" charset="0"/>
              <a:buChar char="•"/>
            </a:pPr>
            <a:r>
              <a:rPr lang="en-US" sz="1200" dirty="0" smtClean="0"/>
              <a:t>Family-centered</a:t>
            </a:r>
            <a:r>
              <a:rPr lang="en-US" sz="1200" baseline="0" dirty="0" smtClean="0"/>
              <a:t> approach requires multidisciplinary team to work together to wrap services around family members and meet their different needs (e.g., early childhood, fathering/parenting programs, etc.).</a:t>
            </a:r>
            <a:endParaRPr lang="en-US" sz="1200" dirty="0" smtClean="0"/>
          </a:p>
          <a:p>
            <a:pPr marL="171450" indent="-171450">
              <a:buFont typeface="Arial" panose="020B0604020202020204" pitchFamily="34" charset="0"/>
              <a:buChar char="•"/>
            </a:pPr>
            <a:r>
              <a:rPr lang="en-US" sz="1200" dirty="0" smtClean="0"/>
              <a:t>Increased professional self-efficacy; reduced burnout.</a:t>
            </a:r>
          </a:p>
          <a:p>
            <a:pPr marL="628650" lvl="1" indent="-171450">
              <a:buFont typeface="Arial" panose="020B0604020202020204" pitchFamily="34" charset="0"/>
              <a:buChar char="•"/>
            </a:pPr>
            <a:r>
              <a:rPr lang="en-US" sz="1200" dirty="0" smtClean="0"/>
              <a:t>Reduced</a:t>
            </a:r>
            <a:r>
              <a:rPr lang="en-US" sz="1200" baseline="0" dirty="0" smtClean="0"/>
              <a:t> burden on staff when families are experts in their own lives.</a:t>
            </a:r>
            <a:endParaRPr lang="en-US" sz="1200" dirty="0" smtClean="0"/>
          </a:p>
          <a:p>
            <a:pPr marL="171450" indent="-171450">
              <a:buFont typeface="Arial" panose="020B0604020202020204" pitchFamily="34" charset="0"/>
              <a:buChar char="•"/>
            </a:pPr>
            <a:r>
              <a:rPr lang="en-US" sz="1200" dirty="0" smtClean="0"/>
              <a:t>Stronger linkages/partnerships with the natural supports in the community.</a:t>
            </a:r>
          </a:p>
          <a:p>
            <a:pPr marL="628650" lvl="1" indent="-171450">
              <a:buFont typeface="Arial" panose="020B0604020202020204" pitchFamily="34" charset="0"/>
              <a:buChar char="•"/>
            </a:pPr>
            <a:r>
              <a:rPr lang="en-US" dirty="0" smtClean="0"/>
              <a:t>Build good</a:t>
            </a:r>
            <a:r>
              <a:rPr lang="en-US" baseline="0" dirty="0" smtClean="0"/>
              <a:t> relationships with community partners so your program doesn’t have to do everything itself. Partnerships allow you to provide families with all the different services they need. Also, building strong partnerships with child welfare, justice system, education system, and others allows you to help families navigate potential challenges.</a:t>
            </a: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18</a:t>
            </a:fld>
            <a:endParaRPr lang="en-US" dirty="0"/>
          </a:p>
        </p:txBody>
      </p:sp>
    </p:spTree>
    <p:extLst>
      <p:ext uri="{BB962C8B-B14F-4D97-AF65-F5344CB8AC3E}">
        <p14:creationId xmlns:p14="http://schemas.microsoft.com/office/powerpoint/2010/main" val="3005299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smtClean="0"/>
              <a:t>I want to stop and get your thoughts on making this shift. What do you think? Does</a:t>
            </a:r>
            <a:r>
              <a:rPr lang="en-US" sz="1400" baseline="0" dirty="0" smtClean="0"/>
              <a:t> family-centered care decrease focus on the woman?</a:t>
            </a:r>
          </a:p>
          <a:p>
            <a:pPr marL="171450" indent="-171450">
              <a:buFont typeface="Arial" panose="020B0604020202020204" pitchFamily="34" charset="0"/>
              <a:buChar char="•"/>
            </a:pPr>
            <a:endParaRPr lang="en-US" sz="1400" baseline="0" dirty="0" smtClean="0"/>
          </a:p>
          <a:p>
            <a:pPr marL="171450" indent="-171450">
              <a:buFont typeface="Arial" panose="020B0604020202020204" pitchFamily="34" charset="0"/>
              <a:buChar char="•"/>
            </a:pPr>
            <a:r>
              <a:rPr lang="en-US" sz="1400" baseline="0" dirty="0" smtClean="0"/>
              <a:t>Raise your hand if you agree</a:t>
            </a:r>
          </a:p>
          <a:p>
            <a:pPr marL="171450" indent="-171450">
              <a:buFont typeface="Arial" panose="020B0604020202020204" pitchFamily="34" charset="0"/>
              <a:buChar char="•"/>
            </a:pPr>
            <a:r>
              <a:rPr lang="en-US" sz="1400" baseline="0" dirty="0" smtClean="0"/>
              <a:t>Raise your hand if you disagree</a:t>
            </a:r>
          </a:p>
          <a:p>
            <a:pPr marL="171450" indent="-171450">
              <a:buFont typeface="Arial" panose="020B0604020202020204" pitchFamily="34" charset="0"/>
              <a:buChar char="•"/>
            </a:pPr>
            <a:r>
              <a:rPr lang="en-US" sz="1400" baseline="0" dirty="0" smtClean="0"/>
              <a:t>Raise your hand if you’re not sure</a:t>
            </a:r>
          </a:p>
          <a:p>
            <a:pPr marL="171450" indent="-171450">
              <a:buFont typeface="Arial" panose="020B0604020202020204" pitchFamily="34" charset="0"/>
              <a:buChar char="•"/>
            </a:pPr>
            <a:endParaRPr lang="en-US" sz="1400" baseline="0" dirty="0" smtClean="0"/>
          </a:p>
          <a:p>
            <a:pPr marL="171450" indent="-171450">
              <a:buFont typeface="Arial" panose="020B0604020202020204" pitchFamily="34" charset="0"/>
              <a:buChar char="•"/>
            </a:pPr>
            <a:r>
              <a:rPr lang="en-US" sz="1400" baseline="0" dirty="0" smtClean="0"/>
              <a:t>Those of you who agree, would you talk about some of your concerns? *</a:t>
            </a:r>
            <a:r>
              <a:rPr lang="en-US" sz="1400" i="1" baseline="0" dirty="0" smtClean="0"/>
              <a:t>Note to trainer: Ask, “Those of you with your hands up, would you be willing to tell us why you responded this way?” </a:t>
            </a:r>
          </a:p>
          <a:p>
            <a:pPr marL="171450" indent="-171450">
              <a:buFont typeface="Arial" panose="020B0604020202020204" pitchFamily="34" charset="0"/>
              <a:buChar char="•"/>
            </a:pPr>
            <a:endParaRPr lang="en-US" sz="1400" baseline="0" dirty="0" smtClean="0"/>
          </a:p>
          <a:p>
            <a:pPr marL="171450" indent="-171450">
              <a:buFont typeface="Arial" panose="020B0604020202020204" pitchFamily="34" charset="0"/>
              <a:buChar char="•"/>
            </a:pPr>
            <a:r>
              <a:rPr lang="en-US" sz="1400" baseline="0" dirty="0" smtClean="0"/>
              <a:t>Those of you who are unsure, would you describe why? *</a:t>
            </a:r>
            <a:r>
              <a:rPr lang="en-US" sz="1400" i="1" baseline="0" dirty="0" smtClean="0"/>
              <a:t>Note to trainer: Ask, “Those of you with your hands up, would you be willing to tell us why you responded this way?” </a:t>
            </a:r>
            <a:endParaRPr lang="en-US" sz="1400" baseline="0" dirty="0" smtClean="0"/>
          </a:p>
          <a:p>
            <a:pPr marL="171450" indent="-171450">
              <a:buFont typeface="Arial" panose="020B0604020202020204" pitchFamily="34" charset="0"/>
              <a:buChar char="•"/>
            </a:pPr>
            <a:endParaRPr lang="en-US" sz="1400" baseline="0" dirty="0" smtClean="0"/>
          </a:p>
          <a:p>
            <a:pPr marL="171450" indent="-171450">
              <a:buFont typeface="Arial" panose="020B0604020202020204" pitchFamily="34" charset="0"/>
              <a:buChar char="•"/>
            </a:pPr>
            <a:r>
              <a:rPr lang="en-US" sz="1400" baseline="0" dirty="0" smtClean="0"/>
              <a:t>Those of you who disagree, would you share your thoughts? *</a:t>
            </a:r>
            <a:r>
              <a:rPr lang="en-US" sz="1400" i="1" baseline="0" dirty="0" smtClean="0"/>
              <a:t>Note to trainer: Ask, “Those of you with your hands up, would you be willing to tell us why you responded this way?” </a:t>
            </a:r>
            <a:endParaRPr lang="en-US" sz="1400" baseline="0" dirty="0" smtClean="0"/>
          </a:p>
          <a:p>
            <a:pPr marL="171450" indent="-171450">
              <a:buFont typeface="Arial" panose="020B0604020202020204" pitchFamily="34" charset="0"/>
              <a:buChar char="•"/>
            </a:pPr>
            <a:endParaRPr lang="en-US" sz="1400" baseline="0" dirty="0" smtClean="0"/>
          </a:p>
          <a:p>
            <a:pPr marL="171450" indent="-171450">
              <a:buFont typeface="Arial" panose="020B0604020202020204" pitchFamily="34" charset="0"/>
              <a:buChar char="•"/>
            </a:pPr>
            <a:r>
              <a:rPr lang="en-US" sz="1400" dirty="0" smtClean="0"/>
              <a:t>I</a:t>
            </a:r>
            <a:r>
              <a:rPr lang="en-US" sz="1400" baseline="0" dirty="0" smtClean="0"/>
              <a:t> appreciate the group for responding to this question. There aren’t clear answers to this statement. We hope you get some clarity as we further explore family-centered care throughout this training. </a:t>
            </a:r>
            <a:endParaRPr lang="en-US" sz="1400" dirty="0"/>
          </a:p>
        </p:txBody>
      </p:sp>
      <p:sp>
        <p:nvSpPr>
          <p:cNvPr id="4" name="Slide Number Placeholder 3"/>
          <p:cNvSpPr>
            <a:spLocks noGrp="1"/>
          </p:cNvSpPr>
          <p:nvPr>
            <p:ph type="sldNum" sz="quarter" idx="10"/>
          </p:nvPr>
        </p:nvSpPr>
        <p:spPr/>
        <p:txBody>
          <a:bodyPr/>
          <a:lstStyle/>
          <a:p>
            <a:fld id="{456A54EE-C959-448C-B94A-528FB40E2345}" type="slidenum">
              <a:rPr lang="en-US" smtClean="0"/>
              <a:t>19</a:t>
            </a:fld>
            <a:endParaRPr lang="en-US" dirty="0"/>
          </a:p>
        </p:txBody>
      </p:sp>
    </p:spTree>
    <p:extLst>
      <p:ext uri="{BB962C8B-B14F-4D97-AF65-F5344CB8AC3E}">
        <p14:creationId xmlns:p14="http://schemas.microsoft.com/office/powerpoint/2010/main" val="664003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Before we get started,</a:t>
            </a:r>
            <a:r>
              <a:rPr lang="en-US" sz="1400" baseline="0" dirty="0" smtClean="0"/>
              <a:t> please complete the “Is It Family-Centered Care?” checklist. We will use this later in the workshop.</a:t>
            </a:r>
          </a:p>
        </p:txBody>
      </p:sp>
      <p:sp>
        <p:nvSpPr>
          <p:cNvPr id="4" name="Slide Number Placeholder 3"/>
          <p:cNvSpPr>
            <a:spLocks noGrp="1"/>
          </p:cNvSpPr>
          <p:nvPr>
            <p:ph type="sldNum" sz="quarter" idx="10"/>
          </p:nvPr>
        </p:nvSpPr>
        <p:spPr/>
        <p:txBody>
          <a:bodyPr/>
          <a:lstStyle/>
          <a:p>
            <a:fld id="{456A54EE-C959-448C-B94A-528FB40E2345}" type="slidenum">
              <a:rPr lang="en-US" smtClean="0"/>
              <a:t>2</a:t>
            </a:fld>
            <a:endParaRPr lang="en-US" dirty="0"/>
          </a:p>
        </p:txBody>
      </p:sp>
    </p:spTree>
    <p:extLst>
      <p:ext uri="{BB962C8B-B14F-4D97-AF65-F5344CB8AC3E}">
        <p14:creationId xmlns:p14="http://schemas.microsoft.com/office/powerpoint/2010/main" val="658302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lot of this feels abstract until you learn more about an example of</a:t>
            </a:r>
            <a:r>
              <a:rPr lang="en-US" sz="1200" baseline="0" dirty="0" smtClean="0"/>
              <a:t> a family-centered program. We’re going to watch a short documentary we produced about a program in Compton, CA.</a:t>
            </a:r>
            <a:endParaRPr lang="en-US" sz="120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Note to trainer: </a:t>
            </a:r>
            <a:r>
              <a:rPr lang="en-US" baseline="0" dirty="0" smtClean="0"/>
              <a:t>Questions may arise about SHIELDS for Families, the program featured in the documentary. Here is a description of the agency: Established in 1991, t</a:t>
            </a:r>
            <a:r>
              <a:rPr lang="en-US" dirty="0" smtClean="0"/>
              <a:t>he organization has grown to serve more than 10,000 families each year, employing more than 350 full-time staff, with an annual budget of more than $30 million from federal, state, and local funding sources. SHIELDS operates 38 programs and serves as the lead agency with four collaborative networks. Programs are collaborative and comprehensive, spanning across three main divisions including community and family, behavioral health, and supportive services. More information is available on their website at www.shieldsforfamilies.org. Additionally, a brief vignette on</a:t>
            </a:r>
            <a:r>
              <a:rPr lang="en-US" baseline="0" dirty="0" smtClean="0"/>
              <a:t> “How They Did It” is available at www.BringThemAll.org. </a:t>
            </a:r>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20</a:t>
            </a:fld>
            <a:endParaRPr lang="en-US" dirty="0"/>
          </a:p>
        </p:txBody>
      </p:sp>
    </p:spTree>
    <p:extLst>
      <p:ext uri="{BB962C8B-B14F-4D97-AF65-F5344CB8AC3E}">
        <p14:creationId xmlns:p14="http://schemas.microsoft.com/office/powerpoint/2010/main" val="2531080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brief documentary</a:t>
            </a:r>
            <a:r>
              <a:rPr lang="en-US" baseline="0" dirty="0" smtClean="0"/>
              <a:t> shows what family-centered care is like from the perspectives of clients and staff at SHIELDS for Families in Compton, CA. Let’s watch this 17-minute documentary, then afterwards we’ll discuss its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Link to documentary: https://vimeo.com/233560293/bc3c8dd057 </a:t>
            </a:r>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21</a:t>
            </a:fld>
            <a:endParaRPr lang="en-US" dirty="0"/>
          </a:p>
        </p:txBody>
      </p:sp>
    </p:spTree>
    <p:extLst>
      <p:ext uri="{BB962C8B-B14F-4D97-AF65-F5344CB8AC3E}">
        <p14:creationId xmlns:p14="http://schemas.microsoft.com/office/powerpoint/2010/main" val="492787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Let’s debrief</a:t>
            </a:r>
            <a:r>
              <a:rPr lang="en-US" sz="1200" baseline="0" dirty="0" smtClean="0"/>
              <a:t> about what we just watched, keeping in mind the family-centered care principles we discussed earlier.</a:t>
            </a:r>
            <a:endParaRPr lang="en-US" sz="120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smtClean="0"/>
              <a:t>Note to trainer: </a:t>
            </a:r>
            <a:r>
              <a:rPr lang="en-US" baseline="0" dirty="0" smtClean="0"/>
              <a:t>Questions may arise about SHIELDS for Families, the program featured in the documentary. Here is a description of the agency: Established in 1991, t</a:t>
            </a:r>
            <a:r>
              <a:rPr lang="en-US" dirty="0" smtClean="0"/>
              <a:t>he organization has grown to serve more than 10,000 families each year, employing more than 350 full-time staff, with an annual budget of more than $30 million from federal, state, and local funding sources. SHIELDS operates 38 programs and serves as the lead agency with four collaborative networks. Programs are collaborative and comprehensive, spanning across three main divisions including community and family, behavioral health, and supportive services. More information is available on their website at www.shieldsforfamilies.org. Additionally, a brief vignette on</a:t>
            </a:r>
            <a:r>
              <a:rPr lang="en-US" baseline="0" dirty="0" smtClean="0"/>
              <a:t> “How They Did It” is available at www.BringThemAll.org. </a:t>
            </a:r>
            <a:endParaRPr lang="en-US"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22</a:t>
            </a:fld>
            <a:endParaRPr lang="en-US" dirty="0"/>
          </a:p>
        </p:txBody>
      </p:sp>
    </p:spTree>
    <p:extLst>
      <p:ext uri="{BB962C8B-B14F-4D97-AF65-F5344CB8AC3E}">
        <p14:creationId xmlns:p14="http://schemas.microsoft.com/office/powerpoint/2010/main" val="3119527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What</a:t>
            </a:r>
            <a:r>
              <a:rPr lang="en-US" sz="1400" baseline="0" dirty="0" smtClean="0"/>
              <a:t> are your first impressions after watching that? What did you learn about family-centered care that surprised you?</a:t>
            </a: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23</a:t>
            </a:fld>
            <a:endParaRPr lang="en-US" dirty="0"/>
          </a:p>
        </p:txBody>
      </p:sp>
    </p:spTree>
    <p:extLst>
      <p:ext uri="{BB962C8B-B14F-4D97-AF65-F5344CB8AC3E}">
        <p14:creationId xmlns:p14="http://schemas.microsoft.com/office/powerpoint/2010/main" val="2482777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sz="1400" dirty="0" smtClean="0"/>
              <a:t>Let’s revisit one</a:t>
            </a:r>
            <a:r>
              <a:rPr lang="en-US" sz="1400" baseline="0" dirty="0" smtClean="0"/>
              <a:t> of the most important family-centered principles: family members are actively engaged and involved at all levels of care.</a:t>
            </a:r>
          </a:p>
          <a:p>
            <a:pPr marL="173336" indent="-173336">
              <a:buFont typeface="Arial" panose="020B0604020202020204" pitchFamily="34" charset="0"/>
              <a:buChar char="•"/>
            </a:pPr>
            <a:endParaRPr lang="en-US" sz="1400" baseline="0" dirty="0" smtClean="0"/>
          </a:p>
          <a:p>
            <a:pPr marL="173336" indent="-173336">
              <a:buFont typeface="Arial" panose="020B0604020202020204" pitchFamily="34" charset="0"/>
              <a:buChar char="•"/>
            </a:pPr>
            <a:r>
              <a:rPr lang="en-US" sz="1400" baseline="0" dirty="0" smtClean="0"/>
              <a:t>What are some examples from the documentary of this principle in action?</a:t>
            </a:r>
          </a:p>
          <a:p>
            <a:pPr marL="173336" indent="-173336">
              <a:buFont typeface="Arial" panose="020B0604020202020204" pitchFamily="34" charset="0"/>
              <a:buChar char="•"/>
            </a:pPr>
            <a:endParaRPr lang="en-US" sz="1400" baseline="0" dirty="0" smtClean="0"/>
          </a:p>
          <a:p>
            <a:pPr marL="173336" indent="-173336">
              <a:buFont typeface="Arial" panose="020B0604020202020204" pitchFamily="34" charset="0"/>
              <a:buChar char="•"/>
            </a:pPr>
            <a:r>
              <a:rPr lang="en-US" sz="1400" baseline="0" dirty="0" smtClean="0"/>
              <a:t>Trainer note: These are some points you can reference if needed:</a:t>
            </a:r>
          </a:p>
          <a:p>
            <a:pPr marL="630536" lvl="1" indent="-173336">
              <a:buFont typeface="Arial" panose="020B0604020202020204" pitchFamily="34" charset="0"/>
              <a:buChar char="•"/>
            </a:pPr>
            <a:r>
              <a:rPr lang="en-US" sz="1400" baseline="0" dirty="0" smtClean="0"/>
              <a:t>CEO Kathryn Icenhower discussed the Exodus program, where a mother can bring her whole family to live and receive services on-site.</a:t>
            </a:r>
          </a:p>
          <a:p>
            <a:pPr marL="630536" lvl="1" indent="-173336">
              <a:buFont typeface="Arial" panose="020B0604020202020204" pitchFamily="34" charset="0"/>
              <a:buChar char="•"/>
            </a:pPr>
            <a:r>
              <a:rPr lang="en-US" sz="1400" baseline="0" dirty="0" smtClean="0"/>
              <a:t>Staff member Colette talked about how it is different working with all family members, not just one client. It was an adjustment for her at first since she had previously worked with individual clients. Now she works as part of a multidisciplinary team to serve all the different needs of families.</a:t>
            </a:r>
          </a:p>
          <a:p>
            <a:pPr marL="630536" lvl="1" indent="-173336">
              <a:buFont typeface="Arial" panose="020B0604020202020204" pitchFamily="34" charset="0"/>
              <a:buChar char="•"/>
            </a:pPr>
            <a:r>
              <a:rPr lang="en-US" sz="1400" baseline="0" dirty="0" smtClean="0"/>
              <a:t>Staff member Danielle talked about how staff value the opinions of the families because the program is for them.</a:t>
            </a:r>
          </a:p>
          <a:p>
            <a:pPr marL="630536" lvl="1" indent="-173336">
              <a:buFont typeface="Arial" panose="020B0604020202020204" pitchFamily="34" charset="0"/>
              <a:buChar char="•"/>
            </a:pPr>
            <a:r>
              <a:rPr lang="en-US" sz="1400" baseline="0" dirty="0" smtClean="0"/>
              <a:t>Staff member Danielle talked about how staff are “on demand” for families.</a:t>
            </a:r>
          </a:p>
          <a:p>
            <a:pPr marL="630536" lvl="1" indent="-173336">
              <a:buFont typeface="Arial" panose="020B0604020202020204" pitchFamily="34" charset="0"/>
              <a:buChar char="•"/>
            </a:pPr>
            <a:r>
              <a:rPr lang="en-US" sz="1400" baseline="0" dirty="0" smtClean="0"/>
              <a:t>Male client talks about how much it means to have staff care about him and his kids.</a:t>
            </a:r>
          </a:p>
          <a:p>
            <a:pPr marL="630536" lvl="1" indent="-173336">
              <a:buFont typeface="Arial" panose="020B0604020202020204" pitchFamily="34" charset="0"/>
              <a:buChar char="•"/>
            </a:pPr>
            <a:r>
              <a:rPr lang="en-US" sz="1400" baseline="0" dirty="0" smtClean="0"/>
              <a:t>Client talks about what it was like to find a program that let her bring her kids.</a:t>
            </a:r>
          </a:p>
          <a:p>
            <a:pPr marL="630536" lvl="1" indent="-173336">
              <a:buFont typeface="Arial" panose="020B0604020202020204" pitchFamily="34" charset="0"/>
              <a:buChar char="•"/>
            </a:pPr>
            <a:r>
              <a:rPr lang="en-US" sz="1400" baseline="0" dirty="0" smtClean="0"/>
              <a:t>CEO Kathryn Icenhower talks about how “it’s much easier to let people in than keep people out” in reference to accepting families where they’re at.</a:t>
            </a:r>
          </a:p>
          <a:p>
            <a:pPr marL="630536" lvl="1" indent="-173336">
              <a:buFont typeface="Arial" panose="020B0604020202020204" pitchFamily="34" charset="0"/>
              <a:buChar char="•"/>
            </a:pPr>
            <a:r>
              <a:rPr lang="en-US" sz="1400" baseline="0" dirty="0" smtClean="0"/>
              <a:t>CEO Kathryn Icenhower talks about the importance of designing a program that meets the needs of the families in your community.</a:t>
            </a:r>
          </a:p>
          <a:p>
            <a:pPr marL="630536" lvl="1" indent="-173336">
              <a:buFont typeface="Arial" panose="020B0604020202020204" pitchFamily="34" charset="0"/>
              <a:buChar char="•"/>
            </a:pPr>
            <a:endParaRPr lang="en-US" sz="1400" baseline="0" dirty="0" smtClean="0"/>
          </a:p>
          <a:p>
            <a:pPr marL="630536" lvl="1" indent="-173336">
              <a:buFont typeface="Arial" panose="020B0604020202020204" pitchFamily="34" charset="0"/>
              <a:buChar char="•"/>
            </a:pPr>
            <a:endParaRPr lang="en-US" sz="1400" baseline="0" dirty="0" smtClean="0"/>
          </a:p>
          <a:p>
            <a:pPr marL="630536" lvl="1" indent="-173336">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24</a:t>
            </a:fld>
            <a:endParaRPr lang="en-US" dirty="0"/>
          </a:p>
        </p:txBody>
      </p:sp>
    </p:spTree>
    <p:extLst>
      <p:ext uri="{BB962C8B-B14F-4D97-AF65-F5344CB8AC3E}">
        <p14:creationId xmlns:p14="http://schemas.microsoft.com/office/powerpoint/2010/main" val="2899619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smtClean="0">
                <a:latin typeface="Arial" charset="0"/>
                <a:ea typeface="Arial" charset="0"/>
                <a:cs typeface="Arial" charset="0"/>
              </a:rPr>
              <a:t>Now that we’ve seen how one agency</a:t>
            </a:r>
            <a:r>
              <a:rPr lang="en-US" sz="1400" baseline="0" dirty="0" smtClean="0">
                <a:latin typeface="Arial" charset="0"/>
                <a:ea typeface="Arial" charset="0"/>
                <a:cs typeface="Arial" charset="0"/>
              </a:rPr>
              <a:t> provides family-centered programming, let’s explore what your agency is currently doing.</a:t>
            </a:r>
          </a:p>
          <a:p>
            <a:pPr marL="285750" indent="-285750">
              <a:buFont typeface="Arial" panose="020B0604020202020204" pitchFamily="34" charset="0"/>
              <a:buChar char="•"/>
            </a:pPr>
            <a:endParaRPr lang="en-US" sz="1400" dirty="0" smtClean="0">
              <a:latin typeface="Arial" charset="0"/>
              <a:ea typeface="Arial" charset="0"/>
              <a:cs typeface="Arial" charset="0"/>
            </a:endParaRPr>
          </a:p>
          <a:p>
            <a:pPr marL="285750" indent="-285750">
              <a:buFont typeface="Arial" panose="020B0604020202020204" pitchFamily="34" charset="0"/>
              <a:buChar char="•"/>
            </a:pPr>
            <a:r>
              <a:rPr lang="en-US" sz="1400" dirty="0" smtClean="0">
                <a:latin typeface="Arial" charset="0"/>
                <a:ea typeface="Arial" charset="0"/>
                <a:cs typeface="Arial" charset="0"/>
              </a:rPr>
              <a:t>Please turn to your “Is It Family-Centered Care” checklist. Please finish completing it if you haven’t already.</a:t>
            </a:r>
          </a:p>
        </p:txBody>
      </p:sp>
      <p:sp>
        <p:nvSpPr>
          <p:cNvPr id="4" name="Slide Number Placeholder 3"/>
          <p:cNvSpPr>
            <a:spLocks noGrp="1"/>
          </p:cNvSpPr>
          <p:nvPr>
            <p:ph type="sldNum" sz="quarter" idx="10"/>
          </p:nvPr>
        </p:nvSpPr>
        <p:spPr/>
        <p:txBody>
          <a:bodyPr/>
          <a:lstStyle/>
          <a:p>
            <a:fld id="{456A54EE-C959-448C-B94A-528FB40E2345}" type="slidenum">
              <a:rPr lang="en-US" smtClean="0"/>
              <a:t>25</a:t>
            </a:fld>
            <a:endParaRPr lang="en-US" dirty="0"/>
          </a:p>
        </p:txBody>
      </p:sp>
    </p:spTree>
    <p:extLst>
      <p:ext uri="{BB962C8B-B14F-4D97-AF65-F5344CB8AC3E}">
        <p14:creationId xmlns:p14="http://schemas.microsoft.com/office/powerpoint/2010/main" val="2885690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dirty="0" smtClean="0">
                <a:latin typeface="Arial" charset="0"/>
                <a:ea typeface="Arial" charset="0"/>
                <a:cs typeface="Arial" charset="0"/>
              </a:rPr>
              <a:t>How does your agency compare to the family-centered items on the checklist?</a:t>
            </a:r>
          </a:p>
          <a:p>
            <a:pPr marL="285750" indent="-285750">
              <a:buFont typeface="Arial" panose="020B0604020202020204" pitchFamily="34" charset="0"/>
              <a:buChar char="•"/>
            </a:pPr>
            <a:r>
              <a:rPr lang="en-US" sz="1400" dirty="0" smtClean="0">
                <a:latin typeface="Arial" charset="0"/>
                <a:ea typeface="Arial" charset="0"/>
                <a:cs typeface="Arial" charset="0"/>
              </a:rPr>
              <a:t>How are your current program approaches similar and/or different to what you saw in the documentary? </a:t>
            </a:r>
          </a:p>
          <a:p>
            <a:pPr marL="285750" indent="-285750">
              <a:buFont typeface="Arial" panose="020B0604020202020204" pitchFamily="34" charset="0"/>
              <a:buChar char="•"/>
            </a:pPr>
            <a:r>
              <a:rPr lang="en-US" sz="1400" dirty="0" smtClean="0">
                <a:latin typeface="Arial" charset="0"/>
                <a:ea typeface="Arial" charset="0"/>
                <a:cs typeface="Arial" charset="0"/>
              </a:rPr>
              <a:t>What changes would</a:t>
            </a:r>
            <a:r>
              <a:rPr lang="en-US" sz="1400" baseline="0" dirty="0" smtClean="0">
                <a:latin typeface="Arial" charset="0"/>
                <a:ea typeface="Arial" charset="0"/>
                <a:cs typeface="Arial" charset="0"/>
              </a:rPr>
              <a:t> you be interested in implementing to improve family-centered culture and services?</a:t>
            </a:r>
            <a:endParaRPr lang="en-US" sz="1400" dirty="0" smtClean="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456A54EE-C959-448C-B94A-528FB40E2345}" type="slidenum">
              <a:rPr lang="en-US" smtClean="0"/>
              <a:t>26</a:t>
            </a:fld>
            <a:endParaRPr lang="en-US" dirty="0"/>
          </a:p>
        </p:txBody>
      </p:sp>
    </p:spTree>
    <p:extLst>
      <p:ext uri="{BB962C8B-B14F-4D97-AF65-F5344CB8AC3E}">
        <p14:creationId xmlns:p14="http://schemas.microsoft.com/office/powerpoint/2010/main" val="1270876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sz="1400" dirty="0" smtClean="0"/>
              <a:t>The documentary showed an approach that works for families in Compton,</a:t>
            </a:r>
            <a:r>
              <a:rPr lang="en-US" sz="1400" baseline="0" dirty="0" smtClean="0"/>
              <a:t> CA. But we also know that every community is very different.</a:t>
            </a:r>
          </a:p>
          <a:p>
            <a:pPr marL="173336" indent="-173336">
              <a:buFont typeface="Arial" panose="020B0604020202020204" pitchFamily="34" charset="0"/>
              <a:buChar char="•"/>
            </a:pPr>
            <a:endParaRPr lang="en-US" sz="1400" baseline="0" dirty="0" smtClean="0"/>
          </a:p>
          <a:p>
            <a:pPr marL="173336" indent="-173336">
              <a:buFont typeface="Arial" panose="020B0604020202020204" pitchFamily="34" charset="0"/>
              <a:buChar char="•"/>
            </a:pPr>
            <a:r>
              <a:rPr lang="en-US" sz="1400" baseline="0" dirty="0" smtClean="0"/>
              <a:t>In a perfect world, what adaptations would you make in your program or community to better serve the needs of its families?</a:t>
            </a:r>
            <a:endParaRPr lang="en-US" sz="1400" dirty="0" smtClean="0"/>
          </a:p>
          <a:p>
            <a:pPr marL="342900" indent="-342900">
              <a:buFont typeface="Arial" panose="020B0604020202020204" pitchFamily="34" charset="0"/>
              <a:buChar char="•"/>
            </a:pPr>
            <a:endParaRPr lang="en-US" sz="140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27</a:t>
            </a:fld>
            <a:endParaRPr lang="en-US" dirty="0"/>
          </a:p>
        </p:txBody>
      </p:sp>
    </p:spTree>
    <p:extLst>
      <p:ext uri="{BB962C8B-B14F-4D97-AF65-F5344CB8AC3E}">
        <p14:creationId xmlns:p14="http://schemas.microsoft.com/office/powerpoint/2010/main" val="2097051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marR="0" lvl="0" indent="-17333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After processing all of this information, how has your impression of family-centered</a:t>
            </a:r>
            <a:r>
              <a:rPr lang="en-US" sz="1200" baseline="0" dirty="0" smtClean="0"/>
              <a:t> care changed?</a:t>
            </a:r>
            <a:endParaRPr lang="en-US" sz="1200" dirty="0" smtClean="0"/>
          </a:p>
          <a:p>
            <a:pPr marL="173336" indent="-173336">
              <a:buFont typeface="Arial" panose="020B0604020202020204" pitchFamily="34" charset="0"/>
              <a:buChar char="•"/>
            </a:pPr>
            <a:endParaRPr lang="en-US" sz="1200" dirty="0" smtClean="0"/>
          </a:p>
          <a:p>
            <a:pPr marL="173336" indent="-173336">
              <a:buFont typeface="Arial" panose="020B0604020202020204" pitchFamily="34" charset="0"/>
              <a:buChar char="•"/>
            </a:pPr>
            <a:r>
              <a:rPr lang="en-US" sz="1200" dirty="0" smtClean="0"/>
              <a:t>As we said, this workshop</a:t>
            </a:r>
            <a:r>
              <a:rPr lang="en-US" sz="1200" baseline="0" dirty="0" smtClean="0"/>
              <a:t> is just a sample of the full training series. You can learn more about the content by exploring the curriculum, documentary and other resources on our website.</a:t>
            </a:r>
          </a:p>
          <a:p>
            <a:pPr marL="173336" indent="-173336">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28</a:t>
            </a:fld>
            <a:endParaRPr lang="en-US" dirty="0"/>
          </a:p>
        </p:txBody>
      </p:sp>
    </p:spTree>
    <p:extLst>
      <p:ext uri="{BB962C8B-B14F-4D97-AF65-F5344CB8AC3E}">
        <p14:creationId xmlns:p14="http://schemas.microsoft.com/office/powerpoint/2010/main" val="129395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We wanted to note that the content from today’s workshop is part of a larger curriculum package that contains 6 modules. We strongly encourage you to take this curriculum back to your agencies. All content is provided in an in-service format that is perfect for staff development trainings and can be downloaded from our website.</a:t>
            </a:r>
          </a:p>
        </p:txBody>
      </p:sp>
      <p:sp>
        <p:nvSpPr>
          <p:cNvPr id="4" name="Slide Number Placeholder 3"/>
          <p:cNvSpPr>
            <a:spLocks noGrp="1"/>
          </p:cNvSpPr>
          <p:nvPr>
            <p:ph type="sldNum" sz="quarter" idx="10"/>
          </p:nvPr>
        </p:nvSpPr>
        <p:spPr/>
        <p:txBody>
          <a:bodyPr/>
          <a:lstStyle/>
          <a:p>
            <a:fld id="{456A54EE-C959-448C-B94A-528FB40E2345}" type="slidenum">
              <a:rPr lang="en-US" smtClean="0"/>
              <a:t>3</a:t>
            </a:fld>
            <a:endParaRPr lang="en-US" dirty="0"/>
          </a:p>
        </p:txBody>
      </p:sp>
    </p:spTree>
    <p:extLst>
      <p:ext uri="{BB962C8B-B14F-4D97-AF65-F5344CB8AC3E}">
        <p14:creationId xmlns:p14="http://schemas.microsoft.com/office/powerpoint/2010/main" val="366707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baseline="0" dirty="0" smtClean="0"/>
              <a:t>For additional resources, visit www.attcppwtools.org. Here you can download the “Easier Together” curriculum and access other resources such as:</a:t>
            </a:r>
          </a:p>
          <a:p>
            <a:pPr marL="285750" indent="-285750">
              <a:buFont typeface="Arial" panose="020B0604020202020204" pitchFamily="34" charset="0"/>
              <a:buChar char="•"/>
            </a:pPr>
            <a:r>
              <a:rPr lang="en-US" sz="1400" baseline="0" dirty="0" smtClean="0"/>
              <a:t>Training curriculum</a:t>
            </a:r>
          </a:p>
          <a:p>
            <a:pPr marL="285750" indent="-285750">
              <a:buFont typeface="Arial" panose="020B0604020202020204" pitchFamily="34" charset="0"/>
              <a:buChar char="•"/>
            </a:pPr>
            <a:r>
              <a:rPr lang="en-US" sz="1400" baseline="0" dirty="0" smtClean="0"/>
              <a:t>Online courses</a:t>
            </a:r>
          </a:p>
          <a:p>
            <a:pPr marL="285750" indent="-285750">
              <a:buFont typeface="Arial" panose="020B0604020202020204" pitchFamily="34" charset="0"/>
              <a:buChar char="•"/>
            </a:pPr>
            <a:r>
              <a:rPr lang="en-US" sz="1400" baseline="0" dirty="0" smtClean="0"/>
              <a:t>300+ resources in the Program Resources library</a:t>
            </a:r>
          </a:p>
          <a:p>
            <a:pPr marL="285750" indent="-285750">
              <a:buFont typeface="Arial" panose="020B0604020202020204" pitchFamily="34" charset="0"/>
              <a:buChar char="•"/>
            </a:pPr>
            <a:r>
              <a:rPr lang="en-US" sz="1400" baseline="0" dirty="0" smtClean="0"/>
              <a:t>Recorded presentations</a:t>
            </a:r>
          </a:p>
          <a:p>
            <a:pPr marL="285750" indent="-285750">
              <a:buFont typeface="Arial" panose="020B0604020202020204" pitchFamily="34" charset="0"/>
              <a:buChar char="•"/>
            </a:pPr>
            <a:r>
              <a:rPr lang="en-US" sz="1400" baseline="0" dirty="0" smtClean="0"/>
              <a:t>Videos</a:t>
            </a:r>
          </a:p>
        </p:txBody>
      </p:sp>
      <p:sp>
        <p:nvSpPr>
          <p:cNvPr id="4" name="Slide Number Placeholder 3"/>
          <p:cNvSpPr>
            <a:spLocks noGrp="1"/>
          </p:cNvSpPr>
          <p:nvPr>
            <p:ph type="sldNum" sz="quarter" idx="10"/>
          </p:nvPr>
        </p:nvSpPr>
        <p:spPr/>
        <p:txBody>
          <a:bodyPr/>
          <a:lstStyle/>
          <a:p>
            <a:fld id="{456A54EE-C959-448C-B94A-528FB40E2345}" type="slidenum">
              <a:rPr lang="en-US" smtClean="0"/>
              <a:t>4</a:t>
            </a:fld>
            <a:endParaRPr lang="en-US" dirty="0"/>
          </a:p>
        </p:txBody>
      </p:sp>
    </p:spTree>
    <p:extLst>
      <p:ext uri="{BB962C8B-B14F-4D97-AF65-F5344CB8AC3E}">
        <p14:creationId xmlns:p14="http://schemas.microsoft.com/office/powerpoint/2010/main" val="289941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5</a:t>
            </a:fld>
            <a:endParaRPr lang="en-US" dirty="0"/>
          </a:p>
        </p:txBody>
      </p:sp>
    </p:spTree>
    <p:extLst>
      <p:ext uri="{BB962C8B-B14F-4D97-AF65-F5344CB8AC3E}">
        <p14:creationId xmlns:p14="http://schemas.microsoft.com/office/powerpoint/2010/main" val="112257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why</a:t>
            </a:r>
            <a:r>
              <a:rPr lang="en-US" baseline="0" dirty="0" smtClean="0"/>
              <a:t> does family-centered care matter? </a:t>
            </a:r>
            <a:r>
              <a:rPr lang="en-US" sz="1200" kern="1200" dirty="0" smtClean="0">
                <a:solidFill>
                  <a:schemeClr val="tx1"/>
                </a:solidFill>
                <a:effectLst/>
                <a:latin typeface="+mn-lt"/>
                <a:ea typeface="+mn-ea"/>
                <a:cs typeface="+mn-cs"/>
              </a:rPr>
              <a:t>We’re all at different levels of experience with it, and some of you may feel like you’re doing much of this already. However, if we’re still talking about it, we could always do it more effectively and enhance our services to be more family-centered. We’re hoping</a:t>
            </a:r>
            <a:r>
              <a:rPr lang="en-US" sz="1200" kern="1200" baseline="0" dirty="0" smtClean="0">
                <a:solidFill>
                  <a:schemeClr val="tx1"/>
                </a:solidFill>
                <a:effectLst/>
                <a:latin typeface="+mn-lt"/>
                <a:ea typeface="+mn-ea"/>
                <a:cs typeface="+mn-cs"/>
              </a:rPr>
              <a:t> this curriculum will provide new insights for even those of you who have worked in this area for a number of years. </a:t>
            </a:r>
            <a:endParaRPr lang="en-US" dirty="0"/>
          </a:p>
        </p:txBody>
      </p:sp>
      <p:sp>
        <p:nvSpPr>
          <p:cNvPr id="4" name="Slide Number Placeholder 3"/>
          <p:cNvSpPr>
            <a:spLocks noGrp="1"/>
          </p:cNvSpPr>
          <p:nvPr>
            <p:ph type="sldNum" sz="quarter" idx="10"/>
          </p:nvPr>
        </p:nvSpPr>
        <p:spPr/>
        <p:txBody>
          <a:bodyPr/>
          <a:lstStyle/>
          <a:p>
            <a:fld id="{456A54EE-C959-448C-B94A-528FB40E2345}" type="slidenum">
              <a:rPr lang="en-US" smtClean="0"/>
              <a:t>6</a:t>
            </a:fld>
            <a:endParaRPr lang="en-US" dirty="0"/>
          </a:p>
        </p:txBody>
      </p:sp>
    </p:spTree>
    <p:extLst>
      <p:ext uri="{BB962C8B-B14F-4D97-AF65-F5344CB8AC3E}">
        <p14:creationId xmlns:p14="http://schemas.microsoft.com/office/powerpoint/2010/main" val="399845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Does anyone know what percentage</a:t>
            </a:r>
            <a:r>
              <a:rPr lang="en-US" sz="1400" baseline="0" dirty="0" smtClean="0"/>
              <a:t> of U.S. treatment facilities offer at least one special program or group for pregnant/postpartum women?</a:t>
            </a:r>
          </a:p>
          <a:p>
            <a:pPr marL="0" indent="0">
              <a:buFont typeface="Arial" panose="020B0604020202020204" pitchFamily="34" charset="0"/>
              <a:buNone/>
            </a:pPr>
            <a:endParaRPr lang="en-US" sz="1400" baseline="0" dirty="0" smtClean="0"/>
          </a:p>
          <a:p>
            <a:pPr marL="0" indent="0">
              <a:buFont typeface="Arial" panose="020B0604020202020204" pitchFamily="34" charset="0"/>
              <a:buNone/>
            </a:pPr>
            <a:r>
              <a:rPr lang="en-US" sz="1400" baseline="0" dirty="0" smtClean="0"/>
              <a:t>Answer: b – 21%</a:t>
            </a:r>
          </a:p>
          <a:p>
            <a:pPr marL="0" indent="0">
              <a:buFont typeface="Arial" panose="020B0604020202020204" pitchFamily="34" charset="0"/>
              <a:buNone/>
            </a:pP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Treatment</a:t>
            </a:r>
            <a:r>
              <a:rPr lang="en-US" sz="1400" baseline="0" dirty="0" smtClean="0"/>
              <a:t> s</a:t>
            </a:r>
            <a:r>
              <a:rPr lang="en-US" sz="1400" dirty="0" smtClean="0"/>
              <a:t>ervices</a:t>
            </a:r>
            <a:r>
              <a:rPr lang="en-US" sz="1400" baseline="0" dirty="0" smtClean="0"/>
              <a:t> tailored for pregnant/postpartum women are surprisingly limited, despite the importance of addressing substance use during this time period.</a:t>
            </a:r>
          </a:p>
        </p:txBody>
      </p:sp>
      <p:sp>
        <p:nvSpPr>
          <p:cNvPr id="4" name="Slide Number Placeholder 3"/>
          <p:cNvSpPr>
            <a:spLocks noGrp="1"/>
          </p:cNvSpPr>
          <p:nvPr>
            <p:ph type="sldNum" sz="quarter" idx="10"/>
          </p:nvPr>
        </p:nvSpPr>
        <p:spPr/>
        <p:txBody>
          <a:bodyPr/>
          <a:lstStyle/>
          <a:p>
            <a:fld id="{456A54EE-C959-448C-B94A-528FB40E2345}" type="slidenum">
              <a:rPr lang="en-US" smtClean="0"/>
              <a:t>7</a:t>
            </a:fld>
            <a:endParaRPr lang="en-US" dirty="0"/>
          </a:p>
        </p:txBody>
      </p:sp>
    </p:spTree>
    <p:extLst>
      <p:ext uri="{BB962C8B-B14F-4D97-AF65-F5344CB8AC3E}">
        <p14:creationId xmlns:p14="http://schemas.microsoft.com/office/powerpoint/2010/main" val="299720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Does anyone know what percentage</a:t>
            </a:r>
            <a:r>
              <a:rPr lang="en-US" sz="1400" baseline="0" dirty="0" smtClean="0"/>
              <a:t> of U.S. treatment facilities offer childcare services?</a:t>
            </a:r>
          </a:p>
          <a:p>
            <a:pPr marL="0" indent="0">
              <a:buFont typeface="Arial" panose="020B0604020202020204" pitchFamily="34" charset="0"/>
              <a:buNone/>
            </a:pPr>
            <a:endParaRPr lang="en-US" sz="1400" baseline="0" dirty="0" smtClean="0"/>
          </a:p>
          <a:p>
            <a:pPr marL="0" indent="0">
              <a:buFont typeface="Arial" panose="020B0604020202020204" pitchFamily="34" charset="0"/>
              <a:buNone/>
            </a:pPr>
            <a:r>
              <a:rPr lang="en-US" sz="1400" baseline="0" dirty="0" smtClean="0"/>
              <a:t>Answer: b – 6%</a:t>
            </a:r>
          </a:p>
          <a:p>
            <a:pPr marL="0" indent="0">
              <a:buFont typeface="Arial" panose="020B0604020202020204" pitchFamily="34" charset="0"/>
              <a:buNone/>
            </a:pP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So few programs offer</a:t>
            </a:r>
            <a:r>
              <a:rPr lang="en-US" sz="1400" baseline="0" dirty="0" smtClean="0"/>
              <a:t> childcare services, making it extremely challenging for women to participate in treatment. And this number only includes childcare services; therapeutic and child development services for clients’ children are even scarcer.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8</a:t>
            </a:fld>
            <a:endParaRPr lang="en-US" dirty="0"/>
          </a:p>
        </p:txBody>
      </p:sp>
    </p:spTree>
    <p:extLst>
      <p:ext uri="{BB962C8B-B14F-4D97-AF65-F5344CB8AC3E}">
        <p14:creationId xmlns:p14="http://schemas.microsoft.com/office/powerpoint/2010/main" val="98586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smtClean="0"/>
              <a:t>Does anyone know what percentage</a:t>
            </a:r>
            <a:r>
              <a:rPr lang="en-US" sz="1400" baseline="0" dirty="0" smtClean="0"/>
              <a:t> of U.S. treatment facilities offer residential beds for clients’ children?</a:t>
            </a:r>
          </a:p>
          <a:p>
            <a:pPr marL="0" indent="0">
              <a:buFont typeface="Arial" panose="020B0604020202020204" pitchFamily="34" charset="0"/>
              <a:buNone/>
            </a:pPr>
            <a:endParaRPr lang="en-US" sz="1400" baseline="0" dirty="0" smtClean="0"/>
          </a:p>
          <a:p>
            <a:pPr marL="0" indent="0">
              <a:buFont typeface="Arial" panose="020B0604020202020204" pitchFamily="34" charset="0"/>
              <a:buNone/>
            </a:pPr>
            <a:r>
              <a:rPr lang="en-US" sz="1400" baseline="0" dirty="0" smtClean="0"/>
              <a:t>Answer: b – 3%</a:t>
            </a:r>
          </a:p>
          <a:p>
            <a:pPr marL="0" indent="0">
              <a:buFont typeface="Arial" panose="020B0604020202020204" pitchFamily="34" charset="0"/>
              <a:buNone/>
            </a:pP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t>Not letting women bring their</a:t>
            </a:r>
            <a:r>
              <a:rPr lang="en-US" sz="1400" baseline="0" dirty="0" smtClean="0"/>
              <a:t> children to treatment is a huge barrier. Again,</a:t>
            </a:r>
            <a:r>
              <a:rPr lang="en-US" sz="1400" dirty="0" smtClean="0"/>
              <a:t> a lot</a:t>
            </a:r>
            <a:r>
              <a:rPr lang="en-US" sz="1400" baseline="0" dirty="0" smtClean="0"/>
              <a:t> of us think family-centered care is widespread and what we’ve always been doing. However, the data tells a different story. This approach is actually very uncommon.</a:t>
            </a:r>
            <a:endParaRPr lang="en-US" sz="140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smtClean="0"/>
          </a:p>
        </p:txBody>
      </p:sp>
      <p:sp>
        <p:nvSpPr>
          <p:cNvPr id="4" name="Slide Number Placeholder 3"/>
          <p:cNvSpPr>
            <a:spLocks noGrp="1"/>
          </p:cNvSpPr>
          <p:nvPr>
            <p:ph type="sldNum" sz="quarter" idx="10"/>
          </p:nvPr>
        </p:nvSpPr>
        <p:spPr/>
        <p:txBody>
          <a:bodyPr/>
          <a:lstStyle/>
          <a:p>
            <a:fld id="{456A54EE-C959-448C-B94A-528FB40E2345}" type="slidenum">
              <a:rPr lang="en-US" smtClean="0"/>
              <a:t>9</a:t>
            </a:fld>
            <a:endParaRPr lang="en-US" dirty="0"/>
          </a:p>
        </p:txBody>
      </p:sp>
    </p:spTree>
    <p:extLst>
      <p:ext uri="{BB962C8B-B14F-4D97-AF65-F5344CB8AC3E}">
        <p14:creationId xmlns:p14="http://schemas.microsoft.com/office/powerpoint/2010/main" val="505040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3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1">
    <p:bg>
      <p:bgPr>
        <a:blipFill dpi="0" rotWithShape="1">
          <a:blip r:embed="rId2">
            <a:alphaModFix amt="99000"/>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1</a:t>
            </a:r>
          </a:p>
        </p:txBody>
      </p:sp>
    </p:spTree>
    <p:extLst>
      <p:ext uri="{BB962C8B-B14F-4D97-AF65-F5344CB8AC3E}">
        <p14:creationId xmlns:p14="http://schemas.microsoft.com/office/powerpoint/2010/main" val="1495270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2</a:t>
            </a:r>
          </a:p>
        </p:txBody>
      </p:sp>
    </p:spTree>
    <p:extLst>
      <p:ext uri="{BB962C8B-B14F-4D97-AF65-F5344CB8AC3E}">
        <p14:creationId xmlns:p14="http://schemas.microsoft.com/office/powerpoint/2010/main" val="3097514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1077119" y="3337979"/>
            <a:ext cx="7044913" cy="766941"/>
          </a:xfrm>
          <a:prstGeom prst="rect">
            <a:avLst/>
          </a:prstGeom>
        </p:spPr>
        <p:txBody>
          <a:bodyPr vert="horz"/>
          <a:lstStyle>
            <a:lvl1pPr algn="l">
              <a:defRPr sz="4200"/>
            </a:lvl1pPr>
          </a:lstStyle>
          <a:p>
            <a:r>
              <a:rPr lang="en-US" dirty="0"/>
              <a:t>Transition Slide 3</a:t>
            </a:r>
          </a:p>
        </p:txBody>
      </p:sp>
    </p:spTree>
    <p:extLst>
      <p:ext uri="{BB962C8B-B14F-4D97-AF65-F5344CB8AC3E}">
        <p14:creationId xmlns:p14="http://schemas.microsoft.com/office/powerpoint/2010/main" val="61945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8" name="Group 7"/>
          <p:cNvGrpSpPr/>
          <p:nvPr userDrawn="1"/>
        </p:nvGrpSpPr>
        <p:grpSpPr>
          <a:xfrm>
            <a:off x="471294" y="438498"/>
            <a:ext cx="1333408" cy="1333408"/>
            <a:chOff x="6732376" y="2340893"/>
            <a:chExt cx="2218626" cy="2218626"/>
          </a:xfrm>
        </p:grpSpPr>
        <p:sp>
          <p:nvSpPr>
            <p:cNvPr id="9" name="Connector 8"/>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descr="Icon-Only-white.png"/>
            <p:cNvPicPr>
              <a:picLocks noChangeAspect="1"/>
            </p:cNvPicPr>
            <p:nvPr userDrawn="1"/>
          </p:nvPicPr>
          <p:blipFill>
            <a:blip r:embed="rId3">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1"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One-Column Slide</a:t>
            </a:r>
          </a:p>
        </p:txBody>
      </p:sp>
      <p:sp>
        <p:nvSpPr>
          <p:cNvPr id="12" name="Content Placeholder 2"/>
          <p:cNvSpPr>
            <a:spLocks noGrp="1"/>
          </p:cNvSpPr>
          <p:nvPr>
            <p:ph idx="1" hasCustomPrompt="1"/>
          </p:nvPr>
        </p:nvSpPr>
        <p:spPr>
          <a:xfrm>
            <a:off x="880943" y="2067226"/>
            <a:ext cx="8421977" cy="4296876"/>
          </a:xfrm>
          <a:prstGeom prst="rect">
            <a:avLst/>
          </a:prstGeom>
        </p:spPr>
        <p:txBody>
          <a:bodyPr lIns="109728" tIns="54864" rIns="109728" bIns="54864"/>
          <a:lstStyle>
            <a:lvl1pPr marL="0" marR="0" indent="0" algn="l" defTabSz="548640" rtl="0" eaLnBrk="1" fontAlgn="auto" latinLnBrk="0" hangingPunct="1">
              <a:lnSpc>
                <a:spcPct val="100000"/>
              </a:lnSpc>
              <a:spcBef>
                <a:spcPct val="20000"/>
              </a:spcBef>
              <a:spcAft>
                <a:spcPts val="0"/>
              </a:spcAft>
              <a:buClrTx/>
              <a:buSzTx/>
              <a:buFont typeface="Arial"/>
              <a:buNone/>
              <a:tabLst/>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marL="0" marR="0" lvl="0" indent="0" algn="l" defTabSz="548640" rtl="0" eaLnBrk="1" fontAlgn="auto" latinLnBrk="0" hangingPunct="1">
              <a:lnSpc>
                <a:spcPct val="100000"/>
              </a:lnSpc>
              <a:spcBef>
                <a:spcPct val="20000"/>
              </a:spcBef>
              <a:spcAft>
                <a:spcPts val="0"/>
              </a:spcAft>
              <a:buClrTx/>
              <a:buSzTx/>
              <a:buFont typeface="Arial"/>
              <a:buNone/>
              <a:tabLst/>
              <a:defRPr/>
            </a:pP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a:p>
            <a:pPr lvl="0"/>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51672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80944" y="2096758"/>
            <a:ext cx="4553435" cy="4385472"/>
          </a:xfrm>
          <a:prstGeom prst="rect">
            <a:avLst/>
          </a:prstGeom>
        </p:spPr>
        <p:txBody>
          <a:bodyPr lIns="109728" tIns="54864" rIns="109728" bIns="54864"/>
          <a:lstStyle>
            <a:lvl1pPr marL="0" indent="0">
              <a:buNone/>
              <a:defRPr sz="220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r>
              <a:rPr lang="en-US" dirty="0" err="1"/>
              <a:t>Sed</a:t>
            </a:r>
            <a:r>
              <a:rPr lang="en-US" dirty="0"/>
              <a:t> </a:t>
            </a:r>
            <a:r>
              <a:rPr lang="en-US" dirty="0" err="1"/>
              <a:t>sodales</a:t>
            </a:r>
            <a:r>
              <a:rPr lang="en-US" dirty="0"/>
              <a:t> </a:t>
            </a:r>
            <a:r>
              <a:rPr lang="en-US" dirty="0" err="1"/>
              <a:t>nulla</a:t>
            </a:r>
            <a:r>
              <a:rPr lang="en-US" dirty="0"/>
              <a:t> </a:t>
            </a:r>
            <a:r>
              <a:rPr lang="en-US" dirty="0" err="1"/>
              <a:t>eu</a:t>
            </a:r>
            <a:r>
              <a:rPr lang="en-US" dirty="0"/>
              <a:t> </a:t>
            </a:r>
            <a:r>
              <a:rPr lang="en-US" dirty="0" err="1"/>
              <a:t>ipsum</a:t>
            </a:r>
            <a:r>
              <a:rPr lang="en-US" dirty="0"/>
              <a:t> </a:t>
            </a:r>
            <a:r>
              <a:rPr lang="en-US" dirty="0" err="1"/>
              <a:t>sagittis</a:t>
            </a:r>
            <a:r>
              <a:rPr lang="en-US" dirty="0"/>
              <a:t> </a:t>
            </a:r>
            <a:r>
              <a:rPr lang="en-US" dirty="0" err="1"/>
              <a:t>ullamcorper</a:t>
            </a:r>
            <a:r>
              <a:rPr lang="en-US" dirty="0"/>
              <a:t> ac vitae </a:t>
            </a:r>
            <a:r>
              <a:rPr lang="en-US" dirty="0" err="1"/>
              <a:t>enim</a:t>
            </a:r>
            <a:r>
              <a:rPr lang="en-US" dirty="0"/>
              <a:t>. </a:t>
            </a:r>
            <a:r>
              <a:rPr lang="en-US" dirty="0" err="1"/>
              <a:t>Duis</a:t>
            </a:r>
            <a:r>
              <a:rPr lang="en-US" dirty="0"/>
              <a:t> </a:t>
            </a:r>
            <a:r>
              <a:rPr lang="en-US" dirty="0" err="1"/>
              <a:t>lacinia</a:t>
            </a:r>
            <a:r>
              <a:rPr lang="en-US" dirty="0"/>
              <a:t>, mi </a:t>
            </a:r>
            <a:r>
              <a:rPr lang="en-US" dirty="0" err="1"/>
              <a:t>ut</a:t>
            </a:r>
            <a:r>
              <a:rPr lang="en-US" dirty="0"/>
              <a:t> </a:t>
            </a:r>
            <a:r>
              <a:rPr lang="en-US" dirty="0" err="1"/>
              <a:t>pretium</a:t>
            </a:r>
            <a:r>
              <a:rPr lang="en-US" dirty="0"/>
              <a:t> </a:t>
            </a:r>
            <a:r>
              <a:rPr lang="en-US" dirty="0" err="1"/>
              <a:t>blandit</a:t>
            </a:r>
            <a:r>
              <a:rPr lang="en-US" dirty="0"/>
              <a:t>. Nam </a:t>
            </a:r>
            <a:r>
              <a:rPr lang="en-US" dirty="0" err="1"/>
              <a:t>augue</a:t>
            </a:r>
            <a:r>
              <a:rPr lang="en-US" dirty="0"/>
              <a:t> </a:t>
            </a:r>
            <a:r>
              <a:rPr lang="en-US" dirty="0" err="1"/>
              <a:t>risus</a:t>
            </a:r>
            <a:r>
              <a:rPr lang="en-US" dirty="0"/>
              <a:t>, dictum in </a:t>
            </a:r>
            <a:r>
              <a:rPr lang="en-US" dirty="0" err="1"/>
              <a:t>gravida</a:t>
            </a:r>
            <a:r>
              <a:rPr lang="en-US" dirty="0"/>
              <a:t> </a:t>
            </a:r>
            <a:r>
              <a:rPr lang="en-US" dirty="0" err="1"/>
              <a:t>ut</a:t>
            </a:r>
            <a:r>
              <a:rPr lang="en-US" dirty="0"/>
              <a:t>, </a:t>
            </a:r>
            <a:r>
              <a:rPr lang="en-US" dirty="0" err="1"/>
              <a:t>fringilla</a:t>
            </a:r>
            <a:r>
              <a:rPr lang="en-US" dirty="0"/>
              <a:t> </a:t>
            </a:r>
            <a:r>
              <a:rPr lang="en-US" dirty="0" err="1"/>
              <a:t>quis</a:t>
            </a:r>
            <a:r>
              <a:rPr lang="en-US" dirty="0"/>
              <a:t> </a:t>
            </a:r>
            <a:r>
              <a:rPr lang="en-US" dirty="0" err="1"/>
              <a:t>velit</a:t>
            </a:r>
            <a:r>
              <a:rPr lang="en-US" dirty="0"/>
              <a:t>. </a:t>
            </a:r>
          </a:p>
        </p:txBody>
      </p:sp>
      <p:sp>
        <p:nvSpPr>
          <p:cNvPr id="13" name="Content Placeholder 2"/>
          <p:cNvSpPr>
            <a:spLocks noGrp="1"/>
          </p:cNvSpPr>
          <p:nvPr>
            <p:ph idx="10" hasCustomPrompt="1"/>
          </p:nvPr>
        </p:nvSpPr>
        <p:spPr>
          <a:xfrm>
            <a:off x="5982433" y="2096757"/>
            <a:ext cx="3320488" cy="4119685"/>
          </a:xfrm>
          <a:prstGeom prst="rect">
            <a:avLst/>
          </a:prstGeom>
        </p:spPr>
        <p:txBody>
          <a:bodyPr lIns="109728" tIns="54864" rIns="109728" bIns="54864"/>
          <a:lstStyle>
            <a:lvl1pPr marL="342900" indent="-342900">
              <a:lnSpc>
                <a:spcPct val="100000"/>
              </a:lnSpc>
              <a:spcAft>
                <a:spcPts val="1000"/>
              </a:spcAft>
              <a:buSzPct val="100000"/>
              <a:buFontTx/>
              <a:buBlip>
                <a:blip r:embed="rId3"/>
              </a:buBlip>
              <a:defRPr sz="1800" baseline="0">
                <a:solidFill>
                  <a:schemeClr val="tx1"/>
                </a:solidFill>
                <a:latin typeface="Verdana"/>
                <a:cs typeface="Verdana"/>
              </a:defRPr>
            </a:lvl1pPr>
            <a:lvl2pPr marL="548640" indent="0">
              <a:buNone/>
              <a:defRPr sz="3000">
                <a:latin typeface="Verdana"/>
                <a:cs typeface="Verdana"/>
              </a:defRPr>
            </a:lvl2pPr>
            <a:lvl3pPr marL="1097280" indent="0">
              <a:buNone/>
              <a:defRPr sz="2800">
                <a:latin typeface="Verdana"/>
                <a:cs typeface="Verdana"/>
              </a:defRPr>
            </a:lvl3pPr>
            <a:lvl4pPr marL="1645920" indent="0" algn="l">
              <a:buNone/>
              <a:defRPr>
                <a:latin typeface="Verdana"/>
                <a:cs typeface="Verdana"/>
              </a:defRPr>
            </a:lvl4pPr>
            <a:lvl5pPr marL="2194560" indent="0">
              <a:buNone/>
              <a:defRPr sz="2200">
                <a:latin typeface="Verdana"/>
                <a:cs typeface="Verdana"/>
              </a:defRPr>
            </a:lvl5pPr>
          </a:lstStyle>
          <a:p>
            <a:pPr lvl="0"/>
            <a:r>
              <a:rPr lang="en-US" dirty="0"/>
              <a:t>Bullets or Photo here</a:t>
            </a:r>
          </a:p>
          <a:p>
            <a:pPr lvl="0"/>
            <a:r>
              <a:rPr lang="en-US" dirty="0" err="1"/>
              <a:t>Lorem</a:t>
            </a:r>
            <a:r>
              <a:rPr lang="en-US" dirty="0"/>
              <a:t> </a:t>
            </a:r>
            <a:r>
              <a:rPr lang="en-US" dirty="0" err="1"/>
              <a:t>ipsum</a:t>
            </a:r>
            <a:r>
              <a:rPr lang="en-US" dirty="0"/>
              <a:t> dolor</a:t>
            </a:r>
          </a:p>
          <a:p>
            <a:pPr lvl="0"/>
            <a:r>
              <a:rPr lang="en-US" dirty="0" err="1"/>
              <a:t>Consectetur</a:t>
            </a:r>
            <a:r>
              <a:rPr lang="en-US" dirty="0"/>
              <a:t> </a:t>
            </a:r>
            <a:r>
              <a:rPr lang="en-US" dirty="0" err="1"/>
              <a:t>adipiscing</a:t>
            </a:r>
            <a:r>
              <a:rPr lang="en-US" dirty="0"/>
              <a:t> </a:t>
            </a:r>
            <a:r>
              <a:rPr lang="en-US" dirty="0" err="1"/>
              <a:t>elit</a:t>
            </a:r>
            <a:endParaRPr lang="en-US" dirty="0"/>
          </a:p>
          <a:p>
            <a:pPr lvl="0"/>
            <a:r>
              <a:rPr lang="en-US" dirty="0" err="1"/>
              <a:t>Duis</a:t>
            </a:r>
            <a:r>
              <a:rPr lang="en-US" dirty="0"/>
              <a:t> </a:t>
            </a:r>
            <a:r>
              <a:rPr lang="en-US" dirty="0" err="1"/>
              <a:t>lacinia</a:t>
            </a:r>
            <a:r>
              <a:rPr lang="en-US" dirty="0"/>
              <a:t> mi </a:t>
            </a:r>
            <a:r>
              <a:rPr lang="en-US" dirty="0" err="1"/>
              <a:t>ut</a:t>
            </a:r>
            <a:r>
              <a:rPr lang="en-US" dirty="0"/>
              <a:t> </a:t>
            </a:r>
          </a:p>
          <a:p>
            <a:pPr lvl="0"/>
            <a:r>
              <a:rPr lang="en-US" dirty="0" err="1"/>
              <a:t>ipsum</a:t>
            </a:r>
            <a:r>
              <a:rPr lang="en-US" dirty="0"/>
              <a:t> </a:t>
            </a:r>
            <a:r>
              <a:rPr lang="en-US" dirty="0" err="1"/>
              <a:t>sagittis</a:t>
            </a:r>
            <a:r>
              <a:rPr lang="en-US" dirty="0"/>
              <a:t> </a:t>
            </a:r>
            <a:r>
              <a:rPr lang="en-US" dirty="0" err="1"/>
              <a:t>sed</a:t>
            </a:r>
            <a:endParaRPr lang="en-US" dirty="0"/>
          </a:p>
          <a:p>
            <a:pPr lvl="0"/>
            <a:r>
              <a:rPr lang="en-US" dirty="0"/>
              <a:t>Nam </a:t>
            </a:r>
            <a:r>
              <a:rPr lang="en-US" dirty="0" err="1"/>
              <a:t>augue</a:t>
            </a:r>
            <a:r>
              <a:rPr lang="en-US" dirty="0"/>
              <a:t> </a:t>
            </a:r>
            <a:r>
              <a:rPr lang="en-US" dirty="0" err="1"/>
              <a:t>risus</a:t>
            </a:r>
            <a:r>
              <a:rPr lang="en-US" dirty="0"/>
              <a:t>, dictum</a:t>
            </a:r>
          </a:p>
        </p:txBody>
      </p:sp>
      <p:sp>
        <p:nvSpPr>
          <p:cNvPr id="11" name="Rectangle 10"/>
          <p:cNvSpPr/>
          <p:nvPr userDrawn="1"/>
        </p:nvSpPr>
        <p:spPr>
          <a:xfrm>
            <a:off x="1577236" y="729247"/>
            <a:ext cx="7725683" cy="74734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2" name="Group 11"/>
          <p:cNvGrpSpPr/>
          <p:nvPr userDrawn="1"/>
        </p:nvGrpSpPr>
        <p:grpSpPr>
          <a:xfrm>
            <a:off x="471294" y="438498"/>
            <a:ext cx="1333408" cy="1333408"/>
            <a:chOff x="6732376" y="2340893"/>
            <a:chExt cx="2218626" cy="2218626"/>
          </a:xfrm>
        </p:grpSpPr>
        <p:sp>
          <p:nvSpPr>
            <p:cNvPr id="14" name="Connector 13"/>
            <p:cNvSpPr/>
            <p:nvPr userDrawn="1"/>
          </p:nvSpPr>
          <p:spPr>
            <a:xfrm>
              <a:off x="6732376" y="2340893"/>
              <a:ext cx="2218626" cy="2218626"/>
            </a:xfrm>
            <a:prstGeom prst="flowChartConnector">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5" name="Picture 14" descr="Icon-Only-white.png"/>
            <p:cNvPicPr>
              <a:picLocks noChangeAspect="1"/>
            </p:cNvPicPr>
            <p:nvPr userDrawn="1"/>
          </p:nvPicPr>
          <p:blipFill>
            <a:blip r:embed="rId4">
              <a:alphaModFix amt="26000"/>
              <a:extLst>
                <a:ext uri="{28A0092B-C50C-407E-A947-70E740481C1C}">
                  <a14:useLocalDpi xmlns:a14="http://schemas.microsoft.com/office/drawing/2010/main" val="0"/>
                </a:ext>
              </a:extLst>
            </a:blip>
            <a:stretch>
              <a:fillRect/>
            </a:stretch>
          </p:blipFill>
          <p:spPr>
            <a:xfrm>
              <a:off x="6783343" y="2365623"/>
              <a:ext cx="2127560" cy="2127560"/>
            </a:xfrm>
            <a:prstGeom prst="ellipse">
              <a:avLst/>
            </a:prstGeom>
          </p:spPr>
        </p:pic>
      </p:grpSp>
      <p:sp>
        <p:nvSpPr>
          <p:cNvPr id="16" name="Title 1"/>
          <p:cNvSpPr>
            <a:spLocks noGrp="1"/>
          </p:cNvSpPr>
          <p:nvPr>
            <p:ph type="title" hasCustomPrompt="1"/>
          </p:nvPr>
        </p:nvSpPr>
        <p:spPr>
          <a:xfrm>
            <a:off x="880943" y="776569"/>
            <a:ext cx="7905627" cy="670487"/>
          </a:xfrm>
          <a:prstGeom prst="rect">
            <a:avLst/>
          </a:prstGeom>
        </p:spPr>
        <p:txBody>
          <a:bodyPr lIns="109728" tIns="54864" rIns="109728" bIns="54864"/>
          <a:lstStyle>
            <a:lvl1pPr algn="l">
              <a:defRPr sz="3600" baseline="0">
                <a:solidFill>
                  <a:schemeClr val="bg1"/>
                </a:solidFill>
                <a:latin typeface="Verdana"/>
                <a:cs typeface="Verdana"/>
              </a:defRPr>
            </a:lvl1pPr>
          </a:lstStyle>
          <a:p>
            <a:r>
              <a:rPr lang="en-US" dirty="0"/>
              <a:t>Two-Column Slide</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077"/>
            <a:ext cx="10058400" cy="7772400"/>
          </a:xfrm>
          <a:prstGeom prst="rect">
            <a:avLst/>
          </a:prstGeom>
        </p:spPr>
      </p:pic>
    </p:spTree>
    <p:extLst>
      <p:ext uri="{BB962C8B-B14F-4D97-AF65-F5344CB8AC3E}">
        <p14:creationId xmlns:p14="http://schemas.microsoft.com/office/powerpoint/2010/main" val="3029730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57300" y="1272011"/>
            <a:ext cx="7543800" cy="2705947"/>
          </a:xfrm>
          <a:prstGeom prst="rect">
            <a:avLst/>
          </a:prstGeom>
        </p:spPr>
        <p:txBody>
          <a:bodyPr anchor="b"/>
          <a:lstStyle>
            <a:lvl1pPr algn="ctr">
              <a:defRPr sz="4950"/>
            </a:lvl1pPr>
          </a:lstStyle>
          <a:p>
            <a:r>
              <a:rPr lang="en-US" smtClean="0"/>
              <a:t>Click to edit Master title style</a:t>
            </a:r>
            <a:endParaRPr lang="en-US"/>
          </a:p>
        </p:txBody>
      </p:sp>
      <p:sp>
        <p:nvSpPr>
          <p:cNvPr id="3" name="Subtitle 2"/>
          <p:cNvSpPr>
            <a:spLocks noGrp="1"/>
          </p:cNvSpPr>
          <p:nvPr>
            <p:ph type="subTitle" idx="1"/>
          </p:nvPr>
        </p:nvSpPr>
        <p:spPr>
          <a:xfrm>
            <a:off x="1257300" y="4082310"/>
            <a:ext cx="7543800" cy="1876530"/>
          </a:xfrm>
          <a:prstGeom prst="rect">
            <a:avLst/>
          </a:prstGeo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smtClean="0"/>
              <a:t>Click to edit Master subtitle style</a:t>
            </a:r>
            <a:endParaRPr lang="en-US"/>
          </a:p>
        </p:txBody>
      </p:sp>
      <p:sp>
        <p:nvSpPr>
          <p:cNvPr id="4" name="Date Placeholder 3"/>
          <p:cNvSpPr>
            <a:spLocks noGrp="1"/>
          </p:cNvSpPr>
          <p:nvPr>
            <p:ph type="dt" sz="half" idx="10"/>
          </p:nvPr>
        </p:nvSpPr>
        <p:spPr>
          <a:xfrm>
            <a:off x="691515" y="7203864"/>
            <a:ext cx="2263140" cy="413808"/>
          </a:xfrm>
          <a:prstGeom prst="rect">
            <a:avLst/>
          </a:prstGeom>
        </p:spPr>
        <p:txBody>
          <a:bodyPr/>
          <a:lstStyle/>
          <a:p>
            <a:fld id="{285E48E3-5AF7-384F-905F-E09DDD0010C1}" type="datetimeFigureOut">
              <a:rPr lang="en-US" smtClean="0"/>
              <a:t>4/6/2018</a:t>
            </a:fld>
            <a:endParaRPr lang="en-US"/>
          </a:p>
        </p:txBody>
      </p:sp>
      <p:sp>
        <p:nvSpPr>
          <p:cNvPr id="5" name="Footer Placeholder 4"/>
          <p:cNvSpPr>
            <a:spLocks noGrp="1"/>
          </p:cNvSpPr>
          <p:nvPr>
            <p:ph type="ftr" sz="quarter" idx="11"/>
          </p:nvPr>
        </p:nvSpPr>
        <p:spPr>
          <a:xfrm>
            <a:off x="3331845" y="7203864"/>
            <a:ext cx="3394710" cy="413808"/>
          </a:xfrm>
          <a:prstGeom prst="rect">
            <a:avLst/>
          </a:prstGeom>
        </p:spPr>
        <p:txBody>
          <a:bodyPr/>
          <a:lstStyle/>
          <a:p>
            <a:endParaRPr lang="en-US"/>
          </a:p>
        </p:txBody>
      </p:sp>
      <p:sp>
        <p:nvSpPr>
          <p:cNvPr id="6" name="Slide Number Placeholder 5"/>
          <p:cNvSpPr>
            <a:spLocks noGrp="1"/>
          </p:cNvSpPr>
          <p:nvPr>
            <p:ph type="sldNum" sz="quarter" idx="12"/>
          </p:nvPr>
        </p:nvSpPr>
        <p:spPr>
          <a:xfrm>
            <a:off x="7103745" y="7203864"/>
            <a:ext cx="2263140" cy="413808"/>
          </a:xfrm>
          <a:prstGeom prst="rect">
            <a:avLst/>
          </a:prstGeom>
        </p:spPr>
        <p:txBody>
          <a:bodyPr/>
          <a:lstStyle/>
          <a:p>
            <a:fld id="{70A16690-C634-0246-BE8E-176BBFFC2EDE}" type="slidenum">
              <a:rPr lang="en-US" smtClean="0"/>
              <a:t>‹#›</a:t>
            </a:fld>
            <a:endParaRPr lang="en-US"/>
          </a:p>
        </p:txBody>
      </p:sp>
    </p:spTree>
    <p:extLst>
      <p:ext uri="{BB962C8B-B14F-4D97-AF65-F5344CB8AC3E}">
        <p14:creationId xmlns:p14="http://schemas.microsoft.com/office/powerpoint/2010/main" val="1587795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474606"/>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1" r:id="rId5"/>
    <p:sldLayoutId id="2147483650" r:id="rId6"/>
    <p:sldLayoutId id="2147483655" r:id="rId7"/>
  </p:sldLayoutIdLst>
  <p:txStyles>
    <p:titleStyle>
      <a:lvl1pPr algn="ctr" defTabSz="548640" rtl="0" eaLnBrk="1" latinLnBrk="0" hangingPunct="1">
        <a:spcBef>
          <a:spcPct val="0"/>
        </a:spcBef>
        <a:buNone/>
        <a:defRPr sz="5300" kern="1200">
          <a:solidFill>
            <a:schemeClr val="tx1"/>
          </a:solidFill>
          <a:latin typeface="+mj-lt"/>
          <a:ea typeface="+mj-ea"/>
          <a:cs typeface="+mj-cs"/>
        </a:defRPr>
      </a:lvl1pPr>
    </p:titleStyle>
    <p:bodyStyle>
      <a:lvl1pPr marL="411480" indent="-411480" algn="l" defTabSz="548640" rtl="0" eaLnBrk="1" latinLnBrk="0" hangingPunct="1">
        <a:spcBef>
          <a:spcPct val="20000"/>
        </a:spcBef>
        <a:buFont typeface="Arial"/>
        <a:buChar char="•"/>
        <a:defRPr sz="3800" kern="1200">
          <a:solidFill>
            <a:schemeClr val="tx1"/>
          </a:solidFill>
          <a:latin typeface="+mn-lt"/>
          <a:ea typeface="+mn-ea"/>
          <a:cs typeface="+mn-cs"/>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200" kern="1200">
          <a:solidFill>
            <a:schemeClr val="tx1"/>
          </a:solidFill>
          <a:latin typeface="+mn-lt"/>
          <a:ea typeface="+mn-ea"/>
          <a:cs typeface="+mn-cs"/>
        </a:defRPr>
      </a:lvl1pPr>
      <a:lvl2pPr marL="548640" algn="l" defTabSz="548640" rtl="0" eaLnBrk="1" latinLnBrk="0" hangingPunct="1">
        <a:defRPr sz="2200" kern="1200">
          <a:solidFill>
            <a:schemeClr val="tx1"/>
          </a:solidFill>
          <a:latin typeface="+mn-lt"/>
          <a:ea typeface="+mn-ea"/>
          <a:cs typeface="+mn-cs"/>
        </a:defRPr>
      </a:lvl2pPr>
      <a:lvl3pPr marL="1097280" algn="l" defTabSz="548640" rtl="0" eaLnBrk="1" latinLnBrk="0" hangingPunct="1">
        <a:defRPr sz="2200" kern="1200">
          <a:solidFill>
            <a:schemeClr val="tx1"/>
          </a:solidFill>
          <a:latin typeface="+mn-lt"/>
          <a:ea typeface="+mn-ea"/>
          <a:cs typeface="+mn-cs"/>
        </a:defRPr>
      </a:lvl3pPr>
      <a:lvl4pPr marL="1645920" algn="l" defTabSz="548640" rtl="0" eaLnBrk="1" latinLnBrk="0" hangingPunct="1">
        <a:defRPr sz="2200" kern="1200">
          <a:solidFill>
            <a:schemeClr val="tx1"/>
          </a:solidFill>
          <a:latin typeface="+mn-lt"/>
          <a:ea typeface="+mn-ea"/>
          <a:cs typeface="+mn-cs"/>
        </a:defRPr>
      </a:lvl4pPr>
      <a:lvl5pPr marL="2194560" algn="l" defTabSz="548640" rtl="0" eaLnBrk="1" latinLnBrk="0" hangingPunct="1">
        <a:defRPr sz="2200" kern="1200">
          <a:solidFill>
            <a:schemeClr val="tx1"/>
          </a:solidFill>
          <a:latin typeface="+mn-lt"/>
          <a:ea typeface="+mn-ea"/>
          <a:cs typeface="+mn-cs"/>
        </a:defRPr>
      </a:lvl5pPr>
      <a:lvl6pPr marL="2743200" algn="l" defTabSz="548640" rtl="0" eaLnBrk="1" latinLnBrk="0" hangingPunct="1">
        <a:defRPr sz="2200" kern="1200">
          <a:solidFill>
            <a:schemeClr val="tx1"/>
          </a:solidFill>
          <a:latin typeface="+mn-lt"/>
          <a:ea typeface="+mn-ea"/>
          <a:cs typeface="+mn-cs"/>
        </a:defRPr>
      </a:lvl6pPr>
      <a:lvl7pPr marL="3291840" algn="l" defTabSz="548640" rtl="0" eaLnBrk="1" latinLnBrk="0" hangingPunct="1">
        <a:defRPr sz="2200" kern="1200">
          <a:solidFill>
            <a:schemeClr val="tx1"/>
          </a:solidFill>
          <a:latin typeface="+mn-lt"/>
          <a:ea typeface="+mn-ea"/>
          <a:cs typeface="+mn-cs"/>
        </a:defRPr>
      </a:lvl7pPr>
      <a:lvl8pPr marL="3840480" algn="l" defTabSz="548640" rtl="0" eaLnBrk="1" latinLnBrk="0" hangingPunct="1">
        <a:defRPr sz="2200" kern="1200">
          <a:solidFill>
            <a:schemeClr val="tx1"/>
          </a:solidFill>
          <a:latin typeface="+mn-lt"/>
          <a:ea typeface="+mn-ea"/>
          <a:cs typeface="+mn-cs"/>
        </a:defRPr>
      </a:lvl8pPr>
      <a:lvl9pPr marL="4389120" algn="l" defTabSz="54864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hyperlink" Target="https://vimeo.com/233560293/bc3c8dd057"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hyperlink" Target="http://www.attcppwtools.org/" TargetMode="Externa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hyperlink" Target="https://www.samhsa.gov/data/substance-abuse-facilities-data-nssats"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029200" y="0"/>
            <a:ext cx="5029200" cy="1738938"/>
          </a:xfrm>
          <a:prstGeom prst="rect">
            <a:avLst/>
          </a:prstGeom>
          <a:solidFill>
            <a:schemeClr val="accent1"/>
          </a:solidFill>
        </p:spPr>
        <p:txBody>
          <a:bodyPr wrap="square" rtlCol="0">
            <a:spAutoFit/>
          </a:bodyPr>
          <a:lstStyle/>
          <a:p>
            <a:r>
              <a:rPr lang="en-US" sz="3500" b="1" dirty="0" smtClean="0">
                <a:solidFill>
                  <a:schemeClr val="bg1"/>
                </a:solidFill>
                <a:latin typeface="Arial" charset="0"/>
                <a:ea typeface="Arial" charset="0"/>
                <a:cs typeface="Arial" charset="0"/>
              </a:rPr>
              <a:t>Easier Together: </a:t>
            </a:r>
          </a:p>
          <a:p>
            <a:r>
              <a:rPr lang="en-US" sz="2400" dirty="0" smtClean="0">
                <a:solidFill>
                  <a:schemeClr val="bg1"/>
                </a:solidFill>
                <a:latin typeface="Arial" charset="0"/>
                <a:ea typeface="Arial" charset="0"/>
                <a:cs typeface="Arial" charset="0"/>
              </a:rPr>
              <a:t>Providing </a:t>
            </a:r>
            <a:r>
              <a:rPr lang="en-US" sz="2400" dirty="0">
                <a:solidFill>
                  <a:schemeClr val="bg1"/>
                </a:solidFill>
                <a:latin typeface="Arial" charset="0"/>
                <a:ea typeface="Arial" charset="0"/>
                <a:cs typeface="Arial" charset="0"/>
              </a:rPr>
              <a:t>Family-Centered Care for Pregnant and Postpartum Women with Substance Use Disorders</a:t>
            </a:r>
          </a:p>
        </p:txBody>
      </p:sp>
      <p:sp>
        <p:nvSpPr>
          <p:cNvPr id="2" name="TextBox 1"/>
          <p:cNvSpPr txBox="1"/>
          <p:nvPr/>
        </p:nvSpPr>
        <p:spPr>
          <a:xfrm>
            <a:off x="961159" y="7221009"/>
            <a:ext cx="8136082" cy="430887"/>
          </a:xfrm>
          <a:prstGeom prst="rect">
            <a:avLst/>
          </a:prstGeom>
          <a:noFill/>
        </p:spPr>
        <p:txBody>
          <a:bodyPr wrap="square" rtlCol="0">
            <a:spAutoFit/>
          </a:bodyPr>
          <a:lstStyle/>
          <a:p>
            <a:pPr algn="r"/>
            <a:r>
              <a:rPr lang="en-US" dirty="0" smtClean="0"/>
              <a:t>Pat Stilen, LCSW and Sarah Knopf-Amelung, MA-R</a:t>
            </a:r>
            <a:endParaRPr lang="en-US" dirty="0"/>
          </a:p>
        </p:txBody>
      </p:sp>
      <p:sp>
        <p:nvSpPr>
          <p:cNvPr id="5" name="Rectangle 4"/>
          <p:cNvSpPr/>
          <p:nvPr/>
        </p:nvSpPr>
        <p:spPr>
          <a:xfrm>
            <a:off x="2208068" y="4810992"/>
            <a:ext cx="7564582" cy="2223654"/>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160" y="4883728"/>
            <a:ext cx="7350398" cy="1986151"/>
          </a:xfrm>
          <a:prstGeom prst="rect">
            <a:avLst/>
          </a:prstGeom>
        </p:spPr>
      </p:pic>
    </p:spTree>
    <p:custDataLst>
      <p:tags r:id="rId1"/>
    </p:custDataLst>
    <p:extLst>
      <p:ext uri="{BB962C8B-B14F-4D97-AF65-F5344CB8AC3E}">
        <p14:creationId xmlns:p14="http://schemas.microsoft.com/office/powerpoint/2010/main" val="1156908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819150" y="1790700"/>
            <a:ext cx="8772525" cy="4119685"/>
          </a:xfrm>
        </p:spPr>
        <p:txBody>
          <a:bodyPr/>
          <a:lstStyle/>
          <a:p>
            <a:pPr marL="0" indent="0">
              <a:buNone/>
            </a:pPr>
            <a:r>
              <a:rPr lang="en-US" sz="3000" b="1" dirty="0" smtClean="0">
                <a:solidFill>
                  <a:schemeClr val="accent1"/>
                </a:solidFill>
                <a:latin typeface="Arial" charset="0"/>
                <a:ea typeface="Arial" charset="0"/>
                <a:cs typeface="Arial" charset="0"/>
              </a:rPr>
              <a:t>Stigma and discrimination toward pregnant women with SUDs is a barrier to accessing care.</a:t>
            </a:r>
            <a:endParaRPr lang="en-US" sz="3000" b="1" dirty="0">
              <a:solidFill>
                <a:schemeClr val="accent1"/>
              </a:solidFill>
              <a:latin typeface="Arial" charset="0"/>
              <a:ea typeface="Arial" charset="0"/>
              <a:cs typeface="Arial" charset="0"/>
            </a:endParaRPr>
          </a:p>
          <a:p>
            <a:r>
              <a:rPr lang="en-US" sz="2800" dirty="0" smtClean="0">
                <a:latin typeface="Arial" charset="0"/>
                <a:ea typeface="Arial" charset="0"/>
                <a:cs typeface="Arial" charset="0"/>
              </a:rPr>
              <a:t>Laws criminalizing prenatal substance use</a:t>
            </a:r>
            <a:endParaRPr lang="en-US" sz="2800" dirty="0">
              <a:latin typeface="Arial" charset="0"/>
              <a:ea typeface="Arial" charset="0"/>
              <a:cs typeface="Arial" charset="0"/>
            </a:endParaRPr>
          </a:p>
          <a:p>
            <a:r>
              <a:rPr lang="en-US" sz="2800" dirty="0" smtClean="0">
                <a:latin typeface="Arial" charset="0"/>
                <a:ea typeface="Arial" charset="0"/>
                <a:cs typeface="Arial" charset="0"/>
              </a:rPr>
              <a:t>Stigmatizing and sensationalized media portrayals</a:t>
            </a:r>
          </a:p>
          <a:p>
            <a:r>
              <a:rPr lang="en-US" sz="2800" dirty="0" smtClean="0">
                <a:latin typeface="Arial" charset="0"/>
                <a:ea typeface="Arial" charset="0"/>
                <a:cs typeface="Arial" charset="0"/>
              </a:rPr>
              <a:t>Healthcare providers’ negative attitudes</a:t>
            </a:r>
          </a:p>
          <a:p>
            <a:r>
              <a:rPr lang="en-US" sz="2800" dirty="0" smtClean="0">
                <a:latin typeface="Arial" charset="0"/>
                <a:ea typeface="Arial" charset="0"/>
                <a:cs typeface="Arial" charset="0"/>
              </a:rPr>
              <a:t>Programs not accommodating the needs of women with children and making them choose between their family and treatment</a:t>
            </a:r>
          </a:p>
          <a:p>
            <a:endParaRPr lang="en-US" sz="2800" dirty="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a:p>
            <a:pPr marL="0" indent="0">
              <a:buNone/>
            </a:pPr>
            <a:endParaRPr lang="en-US" sz="3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a:latin typeface="Arial" charset="0"/>
                <a:ea typeface="Arial" charset="0"/>
                <a:cs typeface="Arial" charset="0"/>
              </a:rPr>
              <a:t>Why Does This Matter?</a:t>
            </a:r>
            <a:br>
              <a:rPr lang="en-US" b="1" dirty="0">
                <a:latin typeface="Arial" charset="0"/>
                <a:ea typeface="Arial" charset="0"/>
                <a:cs typeface="Arial" charset="0"/>
              </a:rPr>
            </a:b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2361057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562100" y="1905000"/>
            <a:ext cx="7734300" cy="4119685"/>
          </a:xfrm>
        </p:spPr>
        <p:txBody>
          <a:bodyPr/>
          <a:lstStyle/>
          <a:p>
            <a:pPr marL="0" indent="0">
              <a:buNone/>
            </a:pPr>
            <a:r>
              <a:rPr lang="en-US" sz="3000" b="1" dirty="0" smtClean="0">
                <a:solidFill>
                  <a:schemeClr val="accent1"/>
                </a:solidFill>
                <a:latin typeface="Arial" charset="0"/>
                <a:ea typeface="Arial" charset="0"/>
                <a:cs typeface="Arial" charset="0"/>
              </a:rPr>
              <a:t>Family-centered care </a:t>
            </a:r>
            <a:r>
              <a:rPr lang="en-US" sz="3000" b="1" dirty="0">
                <a:solidFill>
                  <a:schemeClr val="accent1"/>
                </a:solidFill>
                <a:latin typeface="Arial" charset="0"/>
                <a:ea typeface="Arial" charset="0"/>
                <a:cs typeface="Arial" charset="0"/>
              </a:rPr>
              <a:t>results in:</a:t>
            </a:r>
          </a:p>
          <a:p>
            <a:r>
              <a:rPr lang="en-US" sz="2800" dirty="0" smtClean="0">
                <a:latin typeface="Arial" charset="0"/>
                <a:ea typeface="Arial" charset="0"/>
                <a:cs typeface="Arial" charset="0"/>
              </a:rPr>
              <a:t>Improved </a:t>
            </a:r>
            <a:r>
              <a:rPr lang="en-US" sz="2800" dirty="0">
                <a:latin typeface="Arial" charset="0"/>
                <a:ea typeface="Arial" charset="0"/>
                <a:cs typeface="Arial" charset="0"/>
              </a:rPr>
              <a:t>treatment and retention outcomes for individual women </a:t>
            </a:r>
          </a:p>
          <a:p>
            <a:r>
              <a:rPr lang="en-US" sz="2800" dirty="0">
                <a:latin typeface="Arial" charset="0"/>
                <a:ea typeface="Arial" charset="0"/>
                <a:cs typeface="Arial" charset="0"/>
              </a:rPr>
              <a:t>I</a:t>
            </a:r>
            <a:r>
              <a:rPr lang="en-US" sz="2800" dirty="0" smtClean="0">
                <a:latin typeface="Arial" charset="0"/>
                <a:ea typeface="Arial" charset="0"/>
                <a:cs typeface="Arial" charset="0"/>
              </a:rPr>
              <a:t>mproved </a:t>
            </a:r>
            <a:r>
              <a:rPr lang="en-US" sz="2800" dirty="0">
                <a:latin typeface="Arial" charset="0"/>
                <a:ea typeface="Arial" charset="0"/>
                <a:cs typeface="Arial" charset="0"/>
              </a:rPr>
              <a:t>outcomes for children and other family </a:t>
            </a:r>
            <a:r>
              <a:rPr lang="en-US" sz="2800" dirty="0" smtClean="0">
                <a:latin typeface="Arial" charset="0"/>
                <a:ea typeface="Arial" charset="0"/>
                <a:cs typeface="Arial" charset="0"/>
              </a:rPr>
              <a:t>members </a:t>
            </a:r>
            <a:endParaRPr lang="en-US" sz="2800" dirty="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a:p>
            <a:pPr marL="0" indent="0">
              <a:buNone/>
            </a:pPr>
            <a:endParaRPr lang="en-US" sz="3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a:latin typeface="Arial" charset="0"/>
                <a:ea typeface="Arial" charset="0"/>
                <a:cs typeface="Arial" charset="0"/>
              </a:rPr>
              <a:t>Why Does This Matter?</a:t>
            </a:r>
            <a:br>
              <a:rPr lang="en-US" b="1" dirty="0">
                <a:latin typeface="Arial" charset="0"/>
                <a:ea typeface="Arial" charset="0"/>
                <a:cs typeface="Arial" charset="0"/>
              </a:rPr>
            </a:br>
            <a:endParaRPr lang="en-US" b="1" dirty="0">
              <a:latin typeface="Arial" charset="0"/>
              <a:ea typeface="Arial" charset="0"/>
              <a:cs typeface="Arial" charset="0"/>
            </a:endParaRPr>
          </a:p>
        </p:txBody>
      </p:sp>
      <p:sp>
        <p:nvSpPr>
          <p:cNvPr id="2" name="Rectangle 1"/>
          <p:cNvSpPr/>
          <p:nvPr/>
        </p:nvSpPr>
        <p:spPr>
          <a:xfrm>
            <a:off x="4492661" y="6024685"/>
            <a:ext cx="5029200" cy="400110"/>
          </a:xfrm>
          <a:prstGeom prst="rect">
            <a:avLst/>
          </a:prstGeom>
        </p:spPr>
        <p:txBody>
          <a:bodyPr>
            <a:spAutoFit/>
          </a:bodyPr>
          <a:lstStyle/>
          <a:p>
            <a:pPr algn="r"/>
            <a:r>
              <a:rPr lang="en-US" sz="2000" i="1" dirty="0">
                <a:latin typeface="Arial" charset="0"/>
                <a:ea typeface="Arial" charset="0"/>
                <a:cs typeface="Arial" charset="0"/>
              </a:rPr>
              <a:t>(Werner, Young, Dennis &amp; Amatetti, 2007)</a:t>
            </a:r>
          </a:p>
        </p:txBody>
      </p:sp>
    </p:spTree>
    <p:custDataLst>
      <p:tags r:id="rId1"/>
    </p:custDataLst>
    <p:extLst>
      <p:ext uri="{BB962C8B-B14F-4D97-AF65-F5344CB8AC3E}">
        <p14:creationId xmlns:p14="http://schemas.microsoft.com/office/powerpoint/2010/main" val="3821335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954" y="3337978"/>
            <a:ext cx="7795846" cy="2734575"/>
          </a:xfrm>
        </p:spPr>
        <p:txBody>
          <a:bodyPr/>
          <a:lstStyle/>
          <a:p>
            <a:pPr algn="r"/>
            <a:r>
              <a:rPr lang="en-US" sz="3500" dirty="0">
                <a:latin typeface="Arial" charset="0"/>
                <a:ea typeface="Arial" charset="0"/>
                <a:cs typeface="Arial" charset="0"/>
              </a:rPr>
              <a:t>What </a:t>
            </a:r>
            <a:r>
              <a:rPr lang="en-US" sz="3500" dirty="0" smtClean="0">
                <a:latin typeface="Arial" charset="0"/>
                <a:ea typeface="Arial" charset="0"/>
                <a:cs typeface="Arial" charset="0"/>
              </a:rPr>
              <a:t>is </a:t>
            </a:r>
            <a:r>
              <a:rPr lang="en-US" sz="3500" b="1" dirty="0" smtClean="0">
                <a:solidFill>
                  <a:schemeClr val="accent1"/>
                </a:solidFill>
                <a:latin typeface="Arial" charset="0"/>
                <a:ea typeface="Arial" charset="0"/>
                <a:cs typeface="Arial" charset="0"/>
              </a:rPr>
              <a:t>Family-Centered Care </a:t>
            </a:r>
            <a:r>
              <a:rPr lang="en-US" sz="3500" dirty="0" smtClean="0">
                <a:latin typeface="Arial" charset="0"/>
                <a:ea typeface="Arial" charset="0"/>
                <a:cs typeface="Arial" charset="0"/>
              </a:rPr>
              <a:t>for Pregnant/Postpartum Women with </a:t>
            </a:r>
            <a:r>
              <a:rPr lang="en-US" sz="3500" dirty="0">
                <a:latin typeface="Arial" charset="0"/>
                <a:ea typeface="Arial" charset="0"/>
                <a:cs typeface="Arial" charset="0"/>
              </a:rPr>
              <a:t>Substance Use Disorders?</a:t>
            </a:r>
          </a:p>
        </p:txBody>
      </p:sp>
    </p:spTree>
    <p:custDataLst>
      <p:tags r:id="rId1"/>
    </p:custDataLst>
    <p:extLst>
      <p:ext uri="{BB962C8B-B14F-4D97-AF65-F5344CB8AC3E}">
        <p14:creationId xmlns:p14="http://schemas.microsoft.com/office/powerpoint/2010/main" val="3582815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76400" y="1905000"/>
            <a:ext cx="7632700" cy="4119685"/>
          </a:xfrm>
        </p:spPr>
        <p:txBody>
          <a:bodyPr/>
          <a:lstStyle/>
          <a:p>
            <a:pPr marL="0" indent="0">
              <a:buNone/>
            </a:pPr>
            <a:r>
              <a:rPr lang="en-US" sz="3000" b="1" dirty="0" smtClean="0">
                <a:solidFill>
                  <a:schemeClr val="accent1"/>
                </a:solidFill>
                <a:latin typeface="Arial" charset="0"/>
                <a:ea typeface="Arial" charset="0"/>
                <a:cs typeface="Arial" charset="0"/>
              </a:rPr>
              <a:t>Family-Centered Care:</a:t>
            </a:r>
          </a:p>
          <a:p>
            <a:pPr marL="0" indent="0">
              <a:buNone/>
            </a:pPr>
            <a:r>
              <a:rPr lang="en-US" sz="2800" dirty="0" smtClean="0">
                <a:latin typeface="Arial" charset="0"/>
                <a:ea typeface="Arial" charset="0"/>
                <a:cs typeface="Arial" charset="0"/>
              </a:rPr>
              <a:t>Providing services for the </a:t>
            </a:r>
            <a:r>
              <a:rPr lang="en-US" sz="2800" u="sng" dirty="0" smtClean="0">
                <a:latin typeface="Arial" charset="0"/>
                <a:ea typeface="Arial" charset="0"/>
                <a:cs typeface="Arial" charset="0"/>
              </a:rPr>
              <a:t>whole family</a:t>
            </a:r>
            <a:r>
              <a:rPr lang="en-US" sz="2800" dirty="0" smtClean="0">
                <a:latin typeface="Arial" charset="0"/>
                <a:ea typeface="Arial" charset="0"/>
                <a:cs typeface="Arial" charset="0"/>
              </a:rPr>
              <a:t> to make recovery possible; although the mother is the entry point, the family becomes the client</a:t>
            </a:r>
            <a:endParaRPr lang="en-US" sz="2800" dirty="0">
              <a:latin typeface="Arial" charset="0"/>
              <a:ea typeface="Arial" charset="0"/>
              <a:cs typeface="Arial" charset="0"/>
            </a:endParaRPr>
          </a:p>
        </p:txBody>
      </p:sp>
      <p:sp>
        <p:nvSpPr>
          <p:cNvPr id="6" name="Title 5"/>
          <p:cNvSpPr>
            <a:spLocks noGrp="1"/>
          </p:cNvSpPr>
          <p:nvPr>
            <p:ph type="title"/>
          </p:nvPr>
        </p:nvSpPr>
        <p:spPr>
          <a:xfrm>
            <a:off x="1889611" y="776569"/>
            <a:ext cx="7499319" cy="670487"/>
          </a:xfrm>
        </p:spPr>
        <p:txBody>
          <a:bodyPr/>
          <a:lstStyle/>
          <a:p>
            <a:pPr algn="ctr"/>
            <a:r>
              <a:rPr lang="en-US" b="1" dirty="0" smtClean="0">
                <a:latin typeface="Arial" charset="0"/>
                <a:ea typeface="Arial" charset="0"/>
                <a:cs typeface="Arial" charset="0"/>
              </a:rPr>
              <a:t>Definition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3261186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62101" y="721977"/>
            <a:ext cx="7708900" cy="670487"/>
          </a:xfrm>
        </p:spPr>
        <p:txBody>
          <a:bodyPr anchor="ctr">
            <a:noAutofit/>
          </a:bodyPr>
          <a:lstStyle/>
          <a:p>
            <a:pPr algn="ctr"/>
            <a:r>
              <a:rPr lang="en-US" sz="2500" b="1" dirty="0" smtClean="0">
                <a:latin typeface="Arial" charset="0"/>
                <a:ea typeface="Arial" charset="0"/>
                <a:cs typeface="Arial" charset="0"/>
              </a:rPr>
              <a:t>Expanding Gender-Specific &amp; Responsive Approach to FAMILY-CENTERED CARE (2017)</a:t>
            </a:r>
            <a:endParaRPr lang="en-US" sz="2500" b="1" dirty="0">
              <a:latin typeface="Arial" charset="0"/>
              <a:ea typeface="Arial" charset="0"/>
              <a:cs typeface="Arial"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4655" r="1938" b="6281"/>
          <a:stretch/>
        </p:blipFill>
        <p:spPr>
          <a:xfrm>
            <a:off x="0" y="192246"/>
            <a:ext cx="10062496" cy="7549375"/>
          </a:xfrm>
          <a:prstGeom prst="rect">
            <a:avLst/>
          </a:prstGeom>
        </p:spPr>
      </p:pic>
      <p:sp>
        <p:nvSpPr>
          <p:cNvPr id="2" name="Rectangle 1"/>
          <p:cNvSpPr/>
          <p:nvPr/>
        </p:nvSpPr>
        <p:spPr>
          <a:xfrm>
            <a:off x="6595293" y="7372289"/>
            <a:ext cx="3108543" cy="369332"/>
          </a:xfrm>
          <a:prstGeom prst="rect">
            <a:avLst/>
          </a:prstGeom>
        </p:spPr>
        <p:txBody>
          <a:bodyPr wrap="none">
            <a:spAutoFit/>
          </a:bodyPr>
          <a:lstStyle/>
          <a:p>
            <a:r>
              <a:rPr lang="en-US" sz="1800" b="1" dirty="0">
                <a:solidFill>
                  <a:schemeClr val="accent1"/>
                </a:solidFill>
                <a:latin typeface="Arial" charset="0"/>
                <a:ea typeface="Arial" charset="0"/>
                <a:cs typeface="Arial" charset="0"/>
              </a:rPr>
              <a:t>p. </a:t>
            </a:r>
            <a:r>
              <a:rPr lang="en-US" sz="1800" b="1" dirty="0" smtClean="0">
                <a:solidFill>
                  <a:schemeClr val="accent1"/>
                </a:solidFill>
                <a:latin typeface="Arial" charset="0"/>
                <a:ea typeface="Arial" charset="0"/>
                <a:cs typeface="Arial" charset="0"/>
              </a:rPr>
              <a:t>25 of </a:t>
            </a:r>
            <a:r>
              <a:rPr lang="en-US" sz="1800" b="1" dirty="0">
                <a:solidFill>
                  <a:schemeClr val="accent1"/>
                </a:solidFill>
                <a:latin typeface="Arial" charset="0"/>
                <a:ea typeface="Arial" charset="0"/>
                <a:cs typeface="Arial" charset="0"/>
              </a:rPr>
              <a:t>participant manual</a:t>
            </a:r>
            <a:endParaRPr lang="en-US" sz="2000" b="1" dirty="0">
              <a:solidFill>
                <a:schemeClr val="accent1"/>
              </a:solidFill>
            </a:endParaRPr>
          </a:p>
        </p:txBody>
      </p:sp>
      <p:sp>
        <p:nvSpPr>
          <p:cNvPr id="3" name="Rectangle 2"/>
          <p:cNvSpPr/>
          <p:nvPr/>
        </p:nvSpPr>
        <p:spPr>
          <a:xfrm>
            <a:off x="157053" y="52905"/>
            <a:ext cx="7365380" cy="769441"/>
          </a:xfrm>
          <a:prstGeom prst="rect">
            <a:avLst/>
          </a:prstGeom>
        </p:spPr>
        <p:txBody>
          <a:bodyPr wrap="square">
            <a:spAutoFit/>
          </a:bodyPr>
          <a:lstStyle/>
          <a:p>
            <a:r>
              <a:rPr lang="en-US" b="1" dirty="0">
                <a:solidFill>
                  <a:schemeClr val="accent1"/>
                </a:solidFill>
                <a:latin typeface="Arial" charset="0"/>
                <a:ea typeface="Arial" charset="0"/>
                <a:cs typeface="Arial" charset="0"/>
              </a:rPr>
              <a:t>Expanding Gender-Specific &amp; Responsive Approach to FAMILY-CENTERED CARE (2017)</a:t>
            </a:r>
            <a:endParaRPr lang="en-US" dirty="0">
              <a:solidFill>
                <a:schemeClr val="accent1"/>
              </a:solidFill>
            </a:endParaRPr>
          </a:p>
        </p:txBody>
      </p:sp>
    </p:spTree>
    <p:custDataLst>
      <p:tags r:id="rId1"/>
    </p:custDataLst>
    <p:extLst>
      <p:ext uri="{BB962C8B-B14F-4D97-AF65-F5344CB8AC3E}">
        <p14:creationId xmlns:p14="http://schemas.microsoft.com/office/powerpoint/2010/main" val="1306457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0794" b="4338"/>
          <a:stretch/>
        </p:blipFill>
        <p:spPr>
          <a:xfrm>
            <a:off x="0" y="557425"/>
            <a:ext cx="10058400" cy="7302620"/>
          </a:xfrm>
          <a:prstGeom prst="rect">
            <a:avLst/>
          </a:prstGeom>
        </p:spPr>
      </p:pic>
      <p:sp>
        <p:nvSpPr>
          <p:cNvPr id="2" name="Title 1"/>
          <p:cNvSpPr>
            <a:spLocks noGrp="1"/>
          </p:cNvSpPr>
          <p:nvPr>
            <p:ph type="ctrTitle"/>
          </p:nvPr>
        </p:nvSpPr>
        <p:spPr>
          <a:xfrm>
            <a:off x="1257300" y="0"/>
            <a:ext cx="7543800" cy="557425"/>
          </a:xfrm>
        </p:spPr>
        <p:txBody>
          <a:bodyPr/>
          <a:lstStyle/>
          <a:p>
            <a:r>
              <a:rPr lang="en-US" sz="2400" b="1" dirty="0" smtClean="0">
                <a:solidFill>
                  <a:schemeClr val="accent1"/>
                </a:solidFill>
                <a:latin typeface="Arial" charset="0"/>
                <a:ea typeface="Arial" charset="0"/>
                <a:cs typeface="Arial" charset="0"/>
              </a:rPr>
              <a:t>Family-Centered, Recovery &amp; Wellness Principles</a:t>
            </a:r>
            <a:endParaRPr lang="en-US" sz="2400" b="1" dirty="0">
              <a:solidFill>
                <a:schemeClr val="accent1"/>
              </a:solidFill>
              <a:latin typeface="Arial" charset="0"/>
              <a:ea typeface="Arial" charset="0"/>
              <a:cs typeface="Arial" charset="0"/>
            </a:endParaRPr>
          </a:p>
        </p:txBody>
      </p:sp>
      <p:sp>
        <p:nvSpPr>
          <p:cNvPr id="6" name="Rectangle 5"/>
          <p:cNvSpPr/>
          <p:nvPr/>
        </p:nvSpPr>
        <p:spPr>
          <a:xfrm>
            <a:off x="1471816" y="557425"/>
            <a:ext cx="3300904" cy="369332"/>
          </a:xfrm>
          <a:prstGeom prst="rect">
            <a:avLst/>
          </a:prstGeom>
        </p:spPr>
        <p:txBody>
          <a:bodyPr wrap="none">
            <a:spAutoFit/>
          </a:bodyPr>
          <a:lstStyle/>
          <a:p>
            <a:r>
              <a:rPr lang="en-US" sz="1800" dirty="0" smtClean="0">
                <a:solidFill>
                  <a:schemeClr val="tx2"/>
                </a:solidFill>
                <a:latin typeface="Arial" panose="020B0604020202020204" pitchFamily="34" charset="0"/>
                <a:ea typeface="Calibri" panose="020F0502020204030204" pitchFamily="34" charset="0"/>
                <a:cs typeface="Arial" panose="020B0604020202020204" pitchFamily="34" charset="0"/>
              </a:rPr>
              <a:t>Page 69 in participant manual </a:t>
            </a:r>
            <a:endParaRPr lang="en-US" sz="18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0115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98306" y="1776671"/>
            <a:ext cx="7581900" cy="4567957"/>
          </a:xfrm>
        </p:spPr>
        <p:txBody>
          <a:bodyPr/>
          <a:lstStyle/>
          <a:p>
            <a:pPr lvl="0"/>
            <a:r>
              <a:rPr lang="en-US" sz="2400" dirty="0" smtClean="0">
                <a:latin typeface="Arial" charset="0"/>
                <a:ea typeface="Arial" charset="0"/>
                <a:cs typeface="Arial" charset="0"/>
              </a:rPr>
              <a:t>Provides space for family healing</a:t>
            </a:r>
          </a:p>
          <a:p>
            <a:pPr lvl="0"/>
            <a:r>
              <a:rPr lang="en-US" sz="2400" dirty="0" smtClean="0">
                <a:latin typeface="Arial" charset="0"/>
                <a:ea typeface="Arial" charset="0"/>
                <a:cs typeface="Arial" charset="0"/>
              </a:rPr>
              <a:t>Family members are actively engaged </a:t>
            </a:r>
          </a:p>
          <a:p>
            <a:pPr lvl="0"/>
            <a:r>
              <a:rPr lang="en-US" sz="2400" dirty="0" smtClean="0">
                <a:latin typeface="Arial" charset="0"/>
                <a:ea typeface="Arial" charset="0"/>
                <a:cs typeface="Arial" charset="0"/>
              </a:rPr>
              <a:t>Respects individual and family choice</a:t>
            </a:r>
          </a:p>
          <a:p>
            <a:pPr lvl="0"/>
            <a:r>
              <a:rPr lang="en-US" sz="2400" dirty="0" smtClean="0">
                <a:latin typeface="Arial" charset="0"/>
                <a:ea typeface="Arial" charset="0"/>
                <a:cs typeface="Arial" charset="0"/>
              </a:rPr>
              <a:t>Builds on family strengths</a:t>
            </a:r>
          </a:p>
          <a:p>
            <a:pPr lvl="0"/>
            <a:r>
              <a:rPr lang="en-US" sz="2400" dirty="0" smtClean="0">
                <a:latin typeface="Arial" charset="0"/>
                <a:ea typeface="Arial" charset="0"/>
                <a:cs typeface="Arial" charset="0"/>
              </a:rPr>
              <a:t>Focus on prevention/early intervention for children</a:t>
            </a:r>
          </a:p>
          <a:p>
            <a:pPr lvl="0"/>
            <a:r>
              <a:rPr lang="en-US" sz="2400" dirty="0" smtClean="0">
                <a:latin typeface="Arial" charset="0"/>
                <a:ea typeface="Arial" charset="0"/>
                <a:cs typeface="Arial" charset="0"/>
              </a:rPr>
              <a:t>Culturally responsive and trauma-informed</a:t>
            </a:r>
          </a:p>
          <a:p>
            <a:pPr lvl="0"/>
            <a:r>
              <a:rPr lang="en-US" sz="2400" dirty="0" smtClean="0">
                <a:latin typeface="Arial" charset="0"/>
                <a:ea typeface="Arial" charset="0"/>
                <a:cs typeface="Arial" charset="0"/>
              </a:rPr>
              <a:t>Supported by peers/allies/recovery support services</a:t>
            </a:r>
          </a:p>
          <a:p>
            <a:pPr lvl="0"/>
            <a:r>
              <a:rPr lang="en-US" sz="2400" dirty="0" smtClean="0">
                <a:latin typeface="Arial" charset="0"/>
                <a:ea typeface="Arial" charset="0"/>
                <a:cs typeface="Arial" charset="0"/>
              </a:rPr>
              <a:t>Recognizes family and community are essential sources of strength and support</a:t>
            </a:r>
          </a:p>
          <a:p>
            <a:pPr marL="1120140" lvl="1" indent="-571500">
              <a:buFont typeface="Arial" panose="020B0604020202020204" pitchFamily="34" charset="0"/>
              <a:buChar char="•"/>
            </a:pPr>
            <a:endParaRPr lang="en-US" sz="2400" dirty="0">
              <a:latin typeface="Arial" charset="0"/>
              <a:ea typeface="Arial" charset="0"/>
              <a:cs typeface="Arial" charset="0"/>
            </a:endParaRPr>
          </a:p>
        </p:txBody>
      </p:sp>
      <p:sp>
        <p:nvSpPr>
          <p:cNvPr id="6" name="Title 5"/>
          <p:cNvSpPr>
            <a:spLocks noGrp="1"/>
          </p:cNvSpPr>
          <p:nvPr>
            <p:ph type="title"/>
          </p:nvPr>
        </p:nvSpPr>
        <p:spPr>
          <a:xfrm>
            <a:off x="1714500" y="599172"/>
            <a:ext cx="7549513" cy="670487"/>
          </a:xfrm>
        </p:spPr>
        <p:txBody>
          <a:bodyPr anchor="t"/>
          <a:lstStyle/>
          <a:p>
            <a:pPr algn="ctr"/>
            <a:r>
              <a:rPr lang="en-US" b="1" dirty="0" smtClean="0">
                <a:latin typeface="Arial" charset="0"/>
                <a:ea typeface="Arial" charset="0"/>
                <a:cs typeface="Arial" charset="0"/>
              </a:rPr>
              <a:t>Core Principles</a:t>
            </a:r>
            <a:endParaRPr lang="en-US" b="1" dirty="0">
              <a:latin typeface="Arial" charset="0"/>
              <a:ea typeface="Arial" charset="0"/>
              <a:cs typeface="Arial" charset="0"/>
            </a:endParaRPr>
          </a:p>
        </p:txBody>
      </p:sp>
      <p:sp>
        <p:nvSpPr>
          <p:cNvPr id="5" name="TextBox 4"/>
          <p:cNvSpPr txBox="1"/>
          <p:nvPr/>
        </p:nvSpPr>
        <p:spPr>
          <a:xfrm>
            <a:off x="2514600" y="1095828"/>
            <a:ext cx="6453626" cy="430887"/>
          </a:xfrm>
          <a:prstGeom prst="rect">
            <a:avLst/>
          </a:prstGeom>
          <a:noFill/>
        </p:spPr>
        <p:txBody>
          <a:bodyPr wrap="none" rtlCol="0">
            <a:spAutoFit/>
          </a:bodyPr>
          <a:lstStyle/>
          <a:p>
            <a:r>
              <a:rPr lang="en-US" dirty="0">
                <a:solidFill>
                  <a:schemeClr val="bg1"/>
                </a:solidFill>
                <a:latin typeface="Arial" charset="0"/>
                <a:ea typeface="Arial" charset="0"/>
                <a:cs typeface="Arial" charset="0"/>
              </a:rPr>
              <a:t>of Family-Centered Care, Recovery, and Wellness</a:t>
            </a:r>
          </a:p>
        </p:txBody>
      </p:sp>
    </p:spTree>
    <p:custDataLst>
      <p:tags r:id="rId1"/>
    </p:custDataLst>
    <p:extLst>
      <p:ext uri="{BB962C8B-B14F-4D97-AF65-F5344CB8AC3E}">
        <p14:creationId xmlns:p14="http://schemas.microsoft.com/office/powerpoint/2010/main" val="1669301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172817" y="1954399"/>
            <a:ext cx="8107389" cy="4807557"/>
          </a:xfrm>
        </p:spPr>
        <p:txBody>
          <a:bodyPr/>
          <a:lstStyle/>
          <a:p>
            <a:pPr lvl="0"/>
            <a:r>
              <a:rPr lang="en-US" sz="2800" b="1" dirty="0" smtClean="0">
                <a:solidFill>
                  <a:schemeClr val="accent1"/>
                </a:solidFill>
                <a:latin typeface="Arial" charset="0"/>
                <a:ea typeface="Arial" charset="0"/>
                <a:cs typeface="Arial" charset="0"/>
              </a:rPr>
              <a:t>Family Outcomes</a:t>
            </a:r>
          </a:p>
          <a:p>
            <a:pPr marL="1120140" lvl="1" indent="-571500">
              <a:buFont typeface="Arial" panose="020B0604020202020204" pitchFamily="34" charset="0"/>
              <a:buChar char="•"/>
            </a:pPr>
            <a:r>
              <a:rPr lang="en-US" sz="2400" dirty="0" smtClean="0">
                <a:latin typeface="Arial" charset="0"/>
                <a:ea typeface="Arial" charset="0"/>
                <a:cs typeface="Arial" charset="0"/>
              </a:rPr>
              <a:t>Focus on (re)building a life in the community</a:t>
            </a:r>
          </a:p>
          <a:p>
            <a:pPr marL="1120140" lvl="1" indent="-571500">
              <a:buFont typeface="Arial" panose="020B0604020202020204" pitchFamily="34" charset="0"/>
              <a:buChar char="•"/>
            </a:pPr>
            <a:r>
              <a:rPr lang="en-US" sz="2400" dirty="0" smtClean="0">
                <a:latin typeface="Arial" charset="0"/>
                <a:ea typeface="Arial" charset="0"/>
                <a:cs typeface="Arial" charset="0"/>
              </a:rPr>
              <a:t>Improve client and family engagement </a:t>
            </a:r>
          </a:p>
          <a:p>
            <a:pPr marL="1120140" lvl="1" indent="-571500">
              <a:buFont typeface="Arial" panose="020B0604020202020204" pitchFamily="34" charset="0"/>
              <a:buChar char="•"/>
            </a:pPr>
            <a:r>
              <a:rPr lang="en-US" sz="2400" dirty="0" smtClean="0">
                <a:latin typeface="Arial" charset="0"/>
                <a:ea typeface="Arial" charset="0"/>
                <a:cs typeface="Arial" charset="0"/>
              </a:rPr>
              <a:t>Promote recovery, health and well-being</a:t>
            </a:r>
          </a:p>
          <a:p>
            <a:pPr marL="1120140" lvl="1" indent="-571500">
              <a:buFont typeface="Arial" panose="020B0604020202020204" pitchFamily="34" charset="0"/>
              <a:buChar char="•"/>
            </a:pPr>
            <a:r>
              <a:rPr lang="en-US" sz="2400" dirty="0" smtClean="0">
                <a:latin typeface="Arial" charset="0"/>
                <a:ea typeface="Arial" charset="0"/>
                <a:cs typeface="Arial" charset="0"/>
              </a:rPr>
              <a:t>Address psychosocial and developmental needs of children</a:t>
            </a:r>
          </a:p>
          <a:p>
            <a:pPr marL="1120140" lvl="1" indent="-571500">
              <a:buFont typeface="Arial" panose="020B0604020202020204" pitchFamily="34" charset="0"/>
              <a:buChar char="•"/>
            </a:pPr>
            <a:r>
              <a:rPr lang="en-US" sz="2400" dirty="0" smtClean="0">
                <a:latin typeface="Arial" charset="0"/>
                <a:ea typeface="Arial" charset="0"/>
                <a:cs typeface="Arial" charset="0"/>
              </a:rPr>
              <a:t>Increase client and family satisfaction</a:t>
            </a:r>
          </a:p>
          <a:p>
            <a:pPr marL="1120140" lvl="1" indent="-571500">
              <a:buFont typeface="Arial" panose="020B0604020202020204" pitchFamily="34" charset="0"/>
              <a:buChar char="•"/>
            </a:pPr>
            <a:r>
              <a:rPr lang="en-US" sz="2400" dirty="0" smtClean="0">
                <a:latin typeface="Arial" charset="0"/>
                <a:ea typeface="Arial" charset="0"/>
                <a:cs typeface="Arial" charset="0"/>
              </a:rPr>
              <a:t>Build family and community strength</a:t>
            </a:r>
          </a:p>
          <a:p>
            <a:pPr marL="1120140" lvl="1" indent="-571500">
              <a:buFont typeface="Arial" panose="020B0604020202020204" pitchFamily="34" charset="0"/>
              <a:buChar char="•"/>
            </a:pPr>
            <a:r>
              <a:rPr lang="en-US" sz="2400" dirty="0" smtClean="0">
                <a:latin typeface="Arial" charset="0"/>
                <a:ea typeface="Arial" charset="0"/>
                <a:cs typeface="Arial" charset="0"/>
              </a:rPr>
              <a:t>Activated clients</a:t>
            </a:r>
            <a:endParaRPr lang="en-US" sz="2400" b="1" dirty="0">
              <a:latin typeface="Arial" charset="0"/>
              <a:ea typeface="Arial" charset="0"/>
              <a:cs typeface="Arial" charset="0"/>
            </a:endParaRPr>
          </a:p>
        </p:txBody>
      </p:sp>
      <p:sp>
        <p:nvSpPr>
          <p:cNvPr id="6" name="Title 5"/>
          <p:cNvSpPr>
            <a:spLocks noGrp="1"/>
          </p:cNvSpPr>
          <p:nvPr>
            <p:ph type="title"/>
          </p:nvPr>
        </p:nvSpPr>
        <p:spPr>
          <a:xfrm>
            <a:off x="1714500" y="668144"/>
            <a:ext cx="7549513" cy="670487"/>
          </a:xfrm>
        </p:spPr>
        <p:txBody>
          <a:bodyPr anchor="t"/>
          <a:lstStyle/>
          <a:p>
            <a:pPr algn="ctr"/>
            <a:r>
              <a:rPr lang="en-US" b="1" dirty="0" smtClean="0">
                <a:latin typeface="Arial" charset="0"/>
                <a:ea typeface="Arial" charset="0"/>
                <a:cs typeface="Arial" charset="0"/>
              </a:rPr>
              <a:t>Outcomes</a:t>
            </a:r>
            <a:endParaRPr lang="en-US" b="1" dirty="0">
              <a:latin typeface="Arial" charset="0"/>
              <a:ea typeface="Arial" charset="0"/>
              <a:cs typeface="Arial" charset="0"/>
            </a:endParaRPr>
          </a:p>
        </p:txBody>
      </p:sp>
      <p:sp>
        <p:nvSpPr>
          <p:cNvPr id="2" name="TextBox 1"/>
          <p:cNvSpPr txBox="1"/>
          <p:nvPr/>
        </p:nvSpPr>
        <p:spPr>
          <a:xfrm>
            <a:off x="2514600" y="1095828"/>
            <a:ext cx="6453626" cy="430887"/>
          </a:xfrm>
          <a:prstGeom prst="rect">
            <a:avLst/>
          </a:prstGeom>
          <a:noFill/>
        </p:spPr>
        <p:txBody>
          <a:bodyPr wrap="none" rtlCol="0">
            <a:spAutoFit/>
          </a:bodyPr>
          <a:lstStyle/>
          <a:p>
            <a:r>
              <a:rPr lang="en-US" dirty="0">
                <a:solidFill>
                  <a:schemeClr val="bg1"/>
                </a:solidFill>
                <a:latin typeface="Arial" charset="0"/>
                <a:ea typeface="Arial" charset="0"/>
                <a:cs typeface="Arial" charset="0"/>
              </a:rPr>
              <a:t>of Family-Centered Care, Recovery, and Wellness</a:t>
            </a:r>
          </a:p>
        </p:txBody>
      </p:sp>
    </p:spTree>
    <p:custDataLst>
      <p:tags r:id="rId1"/>
    </p:custDataLst>
    <p:extLst>
      <p:ext uri="{BB962C8B-B14F-4D97-AF65-F5344CB8AC3E}">
        <p14:creationId xmlns:p14="http://schemas.microsoft.com/office/powerpoint/2010/main" val="1358631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093304" y="1858143"/>
            <a:ext cx="8186902" cy="4807557"/>
          </a:xfrm>
        </p:spPr>
        <p:txBody>
          <a:bodyPr/>
          <a:lstStyle/>
          <a:p>
            <a:pPr lvl="0"/>
            <a:r>
              <a:rPr lang="en-US" sz="2800" b="1" dirty="0" smtClean="0">
                <a:solidFill>
                  <a:schemeClr val="accent1"/>
                </a:solidFill>
                <a:latin typeface="Arial" charset="0"/>
                <a:ea typeface="Arial" charset="0"/>
                <a:cs typeface="Arial" charset="0"/>
              </a:rPr>
              <a:t>Staff Outcomes</a:t>
            </a:r>
          </a:p>
          <a:p>
            <a:pPr marL="1120140" lvl="1" indent="-571500">
              <a:buFont typeface="Arial" panose="020B0604020202020204" pitchFamily="34" charset="0"/>
              <a:buChar char="•"/>
            </a:pPr>
            <a:r>
              <a:rPr lang="en-US" sz="2200" dirty="0" smtClean="0">
                <a:latin typeface="Arial" charset="0"/>
                <a:ea typeface="Arial" charset="0"/>
                <a:cs typeface="Arial" charset="0"/>
              </a:rPr>
              <a:t>Stronger partnership with client/family</a:t>
            </a:r>
          </a:p>
          <a:p>
            <a:pPr marL="1120140" lvl="1" indent="-571500">
              <a:buFont typeface="Arial" panose="020B0604020202020204" pitchFamily="34" charset="0"/>
              <a:buChar char="•"/>
            </a:pPr>
            <a:r>
              <a:rPr lang="en-US" sz="2200" dirty="0" smtClean="0">
                <a:latin typeface="Arial" charset="0"/>
                <a:ea typeface="Arial" charset="0"/>
                <a:cs typeface="Arial" charset="0"/>
              </a:rPr>
              <a:t>Increased understanding of families’ and communities’ recovery capital</a:t>
            </a:r>
          </a:p>
          <a:p>
            <a:pPr marL="1120140" lvl="1" indent="-571500">
              <a:buFont typeface="Arial" panose="020B0604020202020204" pitchFamily="34" charset="0"/>
              <a:buChar char="•"/>
            </a:pPr>
            <a:r>
              <a:rPr lang="en-US" sz="2200" dirty="0" smtClean="0">
                <a:latin typeface="Arial" charset="0"/>
                <a:ea typeface="Arial" charset="0"/>
                <a:cs typeface="Arial" charset="0"/>
              </a:rPr>
              <a:t>Improved care planning</a:t>
            </a:r>
          </a:p>
          <a:p>
            <a:pPr marL="1120140" lvl="1" indent="-571500">
              <a:buFont typeface="Arial" panose="020B0604020202020204" pitchFamily="34" charset="0"/>
              <a:buChar char="•"/>
            </a:pPr>
            <a:r>
              <a:rPr lang="en-US" sz="2200" dirty="0" smtClean="0">
                <a:latin typeface="Arial" charset="0"/>
                <a:ea typeface="Arial" charset="0"/>
                <a:cs typeface="Arial" charset="0"/>
              </a:rPr>
              <a:t>Improved communication with clients, coworkers, and partner organizations</a:t>
            </a:r>
          </a:p>
          <a:p>
            <a:pPr marL="1120140" lvl="1" indent="-571500">
              <a:buFont typeface="Arial" panose="020B0604020202020204" pitchFamily="34" charset="0"/>
              <a:buChar char="•"/>
            </a:pPr>
            <a:r>
              <a:rPr lang="en-US" sz="2200" dirty="0" smtClean="0">
                <a:latin typeface="Arial" charset="0"/>
                <a:ea typeface="Arial" charset="0"/>
                <a:cs typeface="Arial" charset="0"/>
              </a:rPr>
              <a:t>Reduced burnout</a:t>
            </a:r>
          </a:p>
          <a:p>
            <a:pPr marL="1120140" lvl="1" indent="-571500">
              <a:buFont typeface="Arial" panose="020B0604020202020204" pitchFamily="34" charset="0"/>
              <a:buChar char="•"/>
            </a:pPr>
            <a:r>
              <a:rPr lang="en-US" sz="2200" dirty="0" smtClean="0">
                <a:latin typeface="Arial" charset="0"/>
                <a:ea typeface="Arial" charset="0"/>
                <a:cs typeface="Arial" charset="0"/>
              </a:rPr>
              <a:t>Stronger linkages/partnerships with the natural supports in the community</a:t>
            </a:r>
            <a:endParaRPr lang="en-US" sz="2200" dirty="0">
              <a:latin typeface="Arial" charset="0"/>
              <a:ea typeface="Arial" charset="0"/>
              <a:cs typeface="Arial" charset="0"/>
            </a:endParaRPr>
          </a:p>
        </p:txBody>
      </p:sp>
      <p:sp>
        <p:nvSpPr>
          <p:cNvPr id="6" name="Title 5"/>
          <p:cNvSpPr>
            <a:spLocks noGrp="1"/>
          </p:cNvSpPr>
          <p:nvPr>
            <p:ph type="title"/>
          </p:nvPr>
        </p:nvSpPr>
        <p:spPr>
          <a:xfrm>
            <a:off x="1714500" y="668144"/>
            <a:ext cx="7549513" cy="670487"/>
          </a:xfrm>
        </p:spPr>
        <p:txBody>
          <a:bodyPr anchor="t"/>
          <a:lstStyle/>
          <a:p>
            <a:pPr algn="ctr"/>
            <a:r>
              <a:rPr lang="en-US" b="1" dirty="0" smtClean="0">
                <a:latin typeface="Arial" charset="0"/>
                <a:ea typeface="Arial" charset="0"/>
                <a:cs typeface="Arial" charset="0"/>
              </a:rPr>
              <a:t>Outcomes</a:t>
            </a:r>
            <a:endParaRPr lang="en-US" b="1" dirty="0">
              <a:latin typeface="Arial" charset="0"/>
              <a:ea typeface="Arial" charset="0"/>
              <a:cs typeface="Arial" charset="0"/>
            </a:endParaRPr>
          </a:p>
        </p:txBody>
      </p:sp>
      <p:sp>
        <p:nvSpPr>
          <p:cNvPr id="2" name="TextBox 1"/>
          <p:cNvSpPr txBox="1"/>
          <p:nvPr/>
        </p:nvSpPr>
        <p:spPr>
          <a:xfrm>
            <a:off x="2514600" y="1095828"/>
            <a:ext cx="6453626" cy="430887"/>
          </a:xfrm>
          <a:prstGeom prst="rect">
            <a:avLst/>
          </a:prstGeom>
          <a:noFill/>
        </p:spPr>
        <p:txBody>
          <a:bodyPr wrap="none" rtlCol="0">
            <a:spAutoFit/>
          </a:bodyPr>
          <a:lstStyle/>
          <a:p>
            <a:r>
              <a:rPr lang="en-US" dirty="0">
                <a:solidFill>
                  <a:schemeClr val="bg1"/>
                </a:solidFill>
                <a:latin typeface="Arial" charset="0"/>
                <a:ea typeface="Arial" charset="0"/>
                <a:cs typeface="Arial" charset="0"/>
              </a:rPr>
              <a:t>of Family-Centered Care, Recovery, and Wellness</a:t>
            </a:r>
          </a:p>
        </p:txBody>
      </p:sp>
    </p:spTree>
    <p:custDataLst>
      <p:tags r:id="rId1"/>
    </p:custDataLst>
    <p:extLst>
      <p:ext uri="{BB962C8B-B14F-4D97-AF65-F5344CB8AC3E}">
        <p14:creationId xmlns:p14="http://schemas.microsoft.com/office/powerpoint/2010/main" val="2150505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What Do You Think?</a:t>
            </a:r>
            <a:endParaRPr lang="en-US" b="1" dirty="0">
              <a:latin typeface="Arial" charset="0"/>
              <a:ea typeface="Arial" charset="0"/>
              <a:cs typeface="Arial" charset="0"/>
            </a:endParaRPr>
          </a:p>
        </p:txBody>
      </p:sp>
      <p:sp>
        <p:nvSpPr>
          <p:cNvPr id="8" name="Content Placeholder 7"/>
          <p:cNvSpPr>
            <a:spLocks noGrp="1"/>
          </p:cNvSpPr>
          <p:nvPr>
            <p:ph idx="10"/>
          </p:nvPr>
        </p:nvSpPr>
        <p:spPr>
          <a:xfrm>
            <a:off x="1676400" y="1905000"/>
            <a:ext cx="7708900" cy="4119685"/>
          </a:xfrm>
        </p:spPr>
        <p:txBody>
          <a:bodyPr/>
          <a:lstStyle/>
          <a:p>
            <a:r>
              <a:rPr lang="en-US" sz="3000" b="1" dirty="0" smtClean="0">
                <a:solidFill>
                  <a:schemeClr val="accent1"/>
                </a:solidFill>
                <a:latin typeface="Arial" charset="0"/>
                <a:ea typeface="Arial" charset="0"/>
                <a:cs typeface="Arial" charset="0"/>
              </a:rPr>
              <a:t>Family-centered care decreases focus on the woman.</a:t>
            </a:r>
            <a:endParaRPr lang="en-US" sz="3000" b="1" dirty="0">
              <a:solidFill>
                <a:schemeClr val="accent1"/>
              </a:solidFill>
              <a:latin typeface="Arial" charset="0"/>
              <a:ea typeface="Arial" charset="0"/>
              <a:cs typeface="Arial" charset="0"/>
            </a:endParaRPr>
          </a:p>
          <a:p>
            <a:pPr lvl="1"/>
            <a:r>
              <a:rPr lang="en-US" sz="2800" dirty="0" smtClean="0">
                <a:solidFill>
                  <a:schemeClr val="tx1">
                    <a:lumMod val="50000"/>
                  </a:schemeClr>
                </a:solidFill>
                <a:latin typeface="Arial" charset="0"/>
                <a:ea typeface="Arial" charset="0"/>
                <a:cs typeface="Arial" charset="0"/>
              </a:rPr>
              <a:t>Agree?</a:t>
            </a:r>
          </a:p>
          <a:p>
            <a:pPr lvl="1"/>
            <a:r>
              <a:rPr lang="en-US" sz="2800" dirty="0" smtClean="0">
                <a:solidFill>
                  <a:schemeClr val="tx1">
                    <a:lumMod val="50000"/>
                  </a:schemeClr>
                </a:solidFill>
                <a:latin typeface="Arial" charset="0"/>
                <a:ea typeface="Arial" charset="0"/>
                <a:cs typeface="Arial" charset="0"/>
              </a:rPr>
              <a:t>Disagree?</a:t>
            </a:r>
          </a:p>
          <a:p>
            <a:pPr lvl="1"/>
            <a:r>
              <a:rPr lang="en-US" sz="2800" dirty="0" smtClean="0">
                <a:solidFill>
                  <a:schemeClr val="tx1">
                    <a:lumMod val="50000"/>
                  </a:schemeClr>
                </a:solidFill>
                <a:latin typeface="Arial" charset="0"/>
                <a:ea typeface="Arial" charset="0"/>
                <a:cs typeface="Arial" charset="0"/>
              </a:rPr>
              <a:t>Not sure? </a:t>
            </a:r>
          </a:p>
          <a:p>
            <a:endParaRPr lang="en-US" sz="3000" b="1" dirty="0">
              <a:solidFill>
                <a:schemeClr val="accent1"/>
              </a:solidFill>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3638752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4865" y="734518"/>
            <a:ext cx="7726704" cy="766037"/>
          </a:xfrm>
        </p:spPr>
        <p:txBody>
          <a:bodyPr anchor="ctr">
            <a:noAutofit/>
          </a:bodyPr>
          <a:lstStyle/>
          <a:p>
            <a:pPr algn="ctr"/>
            <a:r>
              <a:rPr lang="en-US" sz="2000" b="1" dirty="0" smtClean="0">
                <a:latin typeface="Arial" charset="0"/>
                <a:ea typeface="Arial" charset="0"/>
                <a:cs typeface="Arial" charset="0"/>
              </a:rPr>
              <a:t>Please Complete “Is It Family-Centered Care?” Checklist</a:t>
            </a:r>
            <a:endParaRPr lang="en-US" sz="2000" b="1" dirty="0">
              <a:latin typeface="Arial" charset="0"/>
              <a:ea typeface="Arial" charset="0"/>
              <a:cs typeface="Arial" charset="0"/>
            </a:endParaRPr>
          </a:p>
        </p:txBody>
      </p:sp>
      <p:pic>
        <p:nvPicPr>
          <p:cNvPr id="4" name="Picture 3"/>
          <p:cNvPicPr>
            <a:picLocks noChangeAspect="1"/>
          </p:cNvPicPr>
          <p:nvPr/>
        </p:nvPicPr>
        <p:blipFill>
          <a:blip r:embed="rId4"/>
          <a:stretch>
            <a:fillRect/>
          </a:stretch>
        </p:blipFill>
        <p:spPr>
          <a:xfrm>
            <a:off x="2278173" y="1786635"/>
            <a:ext cx="5525358" cy="456751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12489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769" y="4095750"/>
            <a:ext cx="7696381" cy="1861266"/>
          </a:xfrm>
        </p:spPr>
        <p:txBody>
          <a:bodyPr/>
          <a:lstStyle/>
          <a:p>
            <a:pPr algn="r"/>
            <a:r>
              <a:rPr lang="en-US" sz="3500" b="1" dirty="0" smtClean="0">
                <a:solidFill>
                  <a:schemeClr val="accent1"/>
                </a:solidFill>
                <a:latin typeface="Arial" charset="0"/>
                <a:ea typeface="Arial" charset="0"/>
                <a:cs typeface="Arial" charset="0"/>
              </a:rPr>
              <a:t>How is a Family-Centered Program Built? A Real Life Example</a:t>
            </a:r>
            <a:endParaRPr lang="en-US" sz="35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645793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499" y="776569"/>
            <a:ext cx="7573879" cy="670487"/>
          </a:xfrm>
        </p:spPr>
        <p:txBody>
          <a:bodyPr/>
          <a:lstStyle/>
          <a:p>
            <a:pPr algn="ctr"/>
            <a:r>
              <a:rPr lang="en-US" b="1" dirty="0" smtClean="0">
                <a:latin typeface="Arial" charset="0"/>
                <a:ea typeface="Arial" charset="0"/>
                <a:cs typeface="Arial" charset="0"/>
              </a:rPr>
              <a:t>www.BringThemAll.org</a:t>
            </a:r>
            <a:endParaRPr lang="en-US" b="1" dirty="0">
              <a:latin typeface="Arial" charset="0"/>
              <a:ea typeface="Arial" charset="0"/>
              <a:cs typeface="Arial" charset="0"/>
            </a:endParaRPr>
          </a:p>
        </p:txBody>
      </p:sp>
      <p:pic>
        <p:nvPicPr>
          <p:cNvPr id="4" name="Picture 3"/>
          <p:cNvPicPr>
            <a:picLocks noChangeAspect="1"/>
          </p:cNvPicPr>
          <p:nvPr/>
        </p:nvPicPr>
        <p:blipFill>
          <a:blip r:embed="rId3"/>
          <a:stretch>
            <a:fillRect/>
          </a:stretch>
        </p:blipFill>
        <p:spPr>
          <a:xfrm>
            <a:off x="2111541" y="1570121"/>
            <a:ext cx="6418848" cy="4463437"/>
          </a:xfrm>
          <a:prstGeom prst="rect">
            <a:avLst/>
          </a:prstGeom>
        </p:spPr>
      </p:pic>
      <p:sp>
        <p:nvSpPr>
          <p:cNvPr id="3" name="TextBox 2"/>
          <p:cNvSpPr txBox="1"/>
          <p:nvPr/>
        </p:nvSpPr>
        <p:spPr>
          <a:xfrm>
            <a:off x="4439652" y="6278342"/>
            <a:ext cx="1768642" cy="430887"/>
          </a:xfrm>
          <a:prstGeom prst="rect">
            <a:avLst/>
          </a:prstGeom>
          <a:noFill/>
        </p:spPr>
        <p:txBody>
          <a:bodyPr wrap="square" rtlCol="0">
            <a:spAutoFit/>
          </a:bodyPr>
          <a:lstStyle/>
          <a:p>
            <a:r>
              <a:rPr lang="en-US" dirty="0" smtClean="0">
                <a:hlinkClick r:id="rId4"/>
              </a:rPr>
              <a:t>Link to Video</a:t>
            </a:r>
            <a:endParaRPr lang="en-US" dirty="0"/>
          </a:p>
        </p:txBody>
      </p:sp>
    </p:spTree>
    <p:extLst>
      <p:ext uri="{BB962C8B-B14F-4D97-AF65-F5344CB8AC3E}">
        <p14:creationId xmlns:p14="http://schemas.microsoft.com/office/powerpoint/2010/main" val="31937578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3796584"/>
            <a:ext cx="10329315" cy="2470866"/>
          </a:xfrm>
        </p:spPr>
        <p:txBody>
          <a:bodyPr/>
          <a:lstStyle/>
          <a:p>
            <a:pPr algn="r"/>
            <a:r>
              <a:rPr lang="en-US" sz="3500" b="1" dirty="0" smtClean="0">
                <a:solidFill>
                  <a:schemeClr val="accent1"/>
                </a:solidFill>
                <a:latin typeface="Arial" charset="0"/>
                <a:ea typeface="Arial" charset="0"/>
                <a:cs typeface="Arial" charset="0"/>
              </a:rPr>
              <a:t>Tying it all Together: </a:t>
            </a:r>
            <a:br>
              <a:rPr lang="en-US" sz="3500" b="1" dirty="0" smtClean="0">
                <a:solidFill>
                  <a:schemeClr val="accent1"/>
                </a:solidFill>
                <a:latin typeface="Arial" charset="0"/>
                <a:ea typeface="Arial" charset="0"/>
                <a:cs typeface="Arial" charset="0"/>
              </a:rPr>
            </a:br>
            <a:r>
              <a:rPr lang="en-US" sz="3500" dirty="0" smtClean="0">
                <a:latin typeface="Arial" charset="0"/>
                <a:ea typeface="Arial" charset="0"/>
                <a:cs typeface="Arial" charset="0"/>
              </a:rPr>
              <a:t>Family-Centered Care Principles at</a:t>
            </a:r>
            <a:br>
              <a:rPr lang="en-US" sz="3500" dirty="0" smtClean="0">
                <a:latin typeface="Arial" charset="0"/>
                <a:ea typeface="Arial" charset="0"/>
                <a:cs typeface="Arial" charset="0"/>
              </a:rPr>
            </a:br>
            <a:r>
              <a:rPr lang="en-US" sz="3500" dirty="0" smtClean="0">
                <a:latin typeface="Arial" charset="0"/>
                <a:ea typeface="Arial" charset="0"/>
                <a:cs typeface="Arial" charset="0"/>
              </a:rPr>
              <a:t>SHIELDS for Families and in Your Agency</a:t>
            </a:r>
            <a:endParaRPr lang="en-US" sz="35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272111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4119685"/>
          </a:xfrm>
        </p:spPr>
        <p:txBody>
          <a:bodyPr/>
          <a:lstStyle/>
          <a:p>
            <a:r>
              <a:rPr lang="en-US" sz="2600" dirty="0" smtClean="0">
                <a:latin typeface="Arial" charset="0"/>
                <a:ea typeface="Arial" charset="0"/>
                <a:cs typeface="Arial" charset="0"/>
              </a:rPr>
              <a:t>What are your first impressions after watching that? </a:t>
            </a:r>
          </a:p>
          <a:p>
            <a:r>
              <a:rPr lang="en-US" sz="2600" dirty="0" smtClean="0">
                <a:latin typeface="Arial" charset="0"/>
                <a:ea typeface="Arial" charset="0"/>
                <a:cs typeface="Arial" charset="0"/>
              </a:rPr>
              <a:t>What did you learn about family-centered care that surprised you?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549610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4119685"/>
          </a:xfrm>
        </p:spPr>
        <p:txBody>
          <a:bodyPr/>
          <a:lstStyle/>
          <a:p>
            <a:r>
              <a:rPr lang="en-US" sz="2600" b="1" dirty="0" smtClean="0">
                <a:solidFill>
                  <a:schemeClr val="accent1"/>
                </a:solidFill>
                <a:latin typeface="Arial" charset="0"/>
                <a:ea typeface="Arial" charset="0"/>
                <a:cs typeface="Arial" charset="0"/>
              </a:rPr>
              <a:t>Family-Centered Principle: </a:t>
            </a:r>
            <a:r>
              <a:rPr lang="en-US" sz="2600" dirty="0" smtClean="0">
                <a:latin typeface="Arial" charset="0"/>
                <a:ea typeface="Arial" charset="0"/>
                <a:cs typeface="Arial" charset="0"/>
              </a:rPr>
              <a:t>Family members are actively engaged and involved at all levels of care </a:t>
            </a:r>
          </a:p>
          <a:p>
            <a:r>
              <a:rPr lang="en-US" sz="2600" dirty="0" smtClean="0">
                <a:latin typeface="Arial" charset="0"/>
                <a:ea typeface="Arial" charset="0"/>
                <a:cs typeface="Arial" charset="0"/>
              </a:rPr>
              <a:t>What are some examples from the documentary of this principle in action?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6120437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695326" y="2200275"/>
            <a:ext cx="3195539" cy="4424485"/>
          </a:xfrm>
        </p:spPr>
        <p:txBody>
          <a:bodyPr/>
          <a:lstStyle/>
          <a:p>
            <a:pPr marL="0" indent="0">
              <a:buNone/>
            </a:pPr>
            <a:r>
              <a:rPr lang="en-US" sz="2600" dirty="0">
                <a:latin typeface="Arial" charset="0"/>
                <a:ea typeface="Arial" charset="0"/>
                <a:cs typeface="Arial" charset="0"/>
              </a:rPr>
              <a:t>Please </a:t>
            </a:r>
            <a:r>
              <a:rPr lang="en-US" sz="2600" dirty="0" smtClean="0">
                <a:latin typeface="Arial" charset="0"/>
                <a:ea typeface="Arial" charset="0"/>
                <a:cs typeface="Arial" charset="0"/>
              </a:rPr>
              <a:t>refer to your “Is </a:t>
            </a:r>
            <a:r>
              <a:rPr lang="en-US" sz="2600" dirty="0">
                <a:latin typeface="Arial" charset="0"/>
                <a:ea typeface="Arial" charset="0"/>
                <a:cs typeface="Arial" charset="0"/>
              </a:rPr>
              <a:t>I</a:t>
            </a:r>
            <a:r>
              <a:rPr lang="en-US" sz="2600" dirty="0" smtClean="0">
                <a:latin typeface="Arial" charset="0"/>
                <a:ea typeface="Arial" charset="0"/>
                <a:cs typeface="Arial" charset="0"/>
              </a:rPr>
              <a:t>t </a:t>
            </a:r>
            <a:r>
              <a:rPr lang="en-US" sz="2600" dirty="0">
                <a:latin typeface="Arial" charset="0"/>
                <a:ea typeface="Arial" charset="0"/>
                <a:cs typeface="Arial" charset="0"/>
              </a:rPr>
              <a:t>Family-Centered Care?” </a:t>
            </a:r>
            <a:r>
              <a:rPr lang="en-US" sz="2600" dirty="0" smtClean="0">
                <a:latin typeface="Arial" charset="0"/>
                <a:ea typeface="Arial" charset="0"/>
                <a:cs typeface="Arial" charset="0"/>
              </a:rPr>
              <a:t>checklist. Please finish completing it if you haven’t already.</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Activity</a:t>
            </a:r>
            <a:endParaRPr lang="en-US" b="1" dirty="0">
              <a:latin typeface="Arial" charset="0"/>
              <a:ea typeface="Arial" charset="0"/>
              <a:cs typeface="Arial" charset="0"/>
            </a:endParaRPr>
          </a:p>
        </p:txBody>
      </p:sp>
      <p:pic>
        <p:nvPicPr>
          <p:cNvPr id="2" name="Picture 1"/>
          <p:cNvPicPr>
            <a:picLocks noChangeAspect="1"/>
          </p:cNvPicPr>
          <p:nvPr/>
        </p:nvPicPr>
        <p:blipFill>
          <a:blip r:embed="rId4"/>
          <a:stretch>
            <a:fillRect/>
          </a:stretch>
        </p:blipFill>
        <p:spPr>
          <a:xfrm>
            <a:off x="4305300" y="2076451"/>
            <a:ext cx="5069889" cy="4191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97234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533526" y="1905000"/>
            <a:ext cx="7775576" cy="4424485"/>
          </a:xfrm>
        </p:spPr>
        <p:txBody>
          <a:bodyPr/>
          <a:lstStyle/>
          <a:p>
            <a:r>
              <a:rPr lang="en-US" sz="2600" dirty="0">
                <a:latin typeface="Arial" charset="0"/>
                <a:ea typeface="Arial" charset="0"/>
                <a:cs typeface="Arial" charset="0"/>
              </a:rPr>
              <a:t>How does your agency compare to the family-centered items on the checklist?</a:t>
            </a:r>
          </a:p>
          <a:p>
            <a:r>
              <a:rPr lang="en-US" sz="2600" dirty="0">
                <a:latin typeface="Arial" charset="0"/>
                <a:ea typeface="Arial" charset="0"/>
                <a:cs typeface="Arial" charset="0"/>
              </a:rPr>
              <a:t>How are your current program approaches similar and/or different to what you saw in the documentary? </a:t>
            </a:r>
          </a:p>
          <a:p>
            <a:r>
              <a:rPr lang="en-US" sz="2600" dirty="0">
                <a:latin typeface="Arial" charset="0"/>
                <a:ea typeface="Arial" charset="0"/>
                <a:cs typeface="Arial" charset="0"/>
              </a:rPr>
              <a:t>What changes would you be interested in </a:t>
            </a:r>
            <a:r>
              <a:rPr lang="en-US" sz="2600" dirty="0" smtClean="0">
                <a:latin typeface="Arial" charset="0"/>
                <a:ea typeface="Arial" charset="0"/>
                <a:cs typeface="Arial" charset="0"/>
              </a:rPr>
              <a:t>implementing </a:t>
            </a:r>
            <a:r>
              <a:rPr lang="en-US" sz="2600" dirty="0">
                <a:latin typeface="Arial" charset="0"/>
                <a:ea typeface="Arial" charset="0"/>
                <a:cs typeface="Arial" charset="0"/>
              </a:rPr>
              <a:t>to improve family-centered culture and services?</a:t>
            </a: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708287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714500" y="2209800"/>
            <a:ext cx="7594601" cy="3992685"/>
          </a:xfrm>
        </p:spPr>
        <p:txBody>
          <a:bodyPr/>
          <a:lstStyle/>
          <a:p>
            <a:r>
              <a:rPr lang="en-US" sz="2600" dirty="0" smtClean="0">
                <a:latin typeface="Arial" charset="0"/>
                <a:ea typeface="Arial" charset="0"/>
                <a:cs typeface="Arial" charset="0"/>
              </a:rPr>
              <a:t>The documentary showed an approach that works for families in Compton, CA.</a:t>
            </a:r>
          </a:p>
          <a:p>
            <a:r>
              <a:rPr lang="en-US" sz="2600" dirty="0" smtClean="0">
                <a:latin typeface="Arial" charset="0"/>
                <a:ea typeface="Arial" charset="0"/>
                <a:cs typeface="Arial" charset="0"/>
              </a:rPr>
              <a:t>In a perfect world, what adaptations would you make in your program or community to better serve the needs of its families? </a:t>
            </a:r>
            <a:endParaRPr lang="en-US" sz="2600" dirty="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nchor="ctr"/>
          <a:lstStyle/>
          <a:p>
            <a:pPr algn="ctr"/>
            <a:r>
              <a:rPr lang="en-US" b="1" dirty="0" smtClean="0">
                <a:latin typeface="Arial" charset="0"/>
                <a:ea typeface="Arial" charset="0"/>
                <a:cs typeface="Arial" charset="0"/>
              </a:rPr>
              <a:t>Discussion</a:t>
            </a:r>
            <a:endParaRPr lang="en-US" b="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1712130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59" y="501615"/>
            <a:ext cx="7795846" cy="1234022"/>
          </a:xfrm>
        </p:spPr>
        <p:txBody>
          <a:bodyPr/>
          <a:lstStyle/>
          <a:p>
            <a:pPr algn="r"/>
            <a:r>
              <a:rPr lang="en-US" sz="3500" b="1" dirty="0" smtClean="0">
                <a:solidFill>
                  <a:schemeClr val="accent1"/>
                </a:solidFill>
                <a:latin typeface="Arial" charset="0"/>
                <a:ea typeface="Arial" charset="0"/>
                <a:cs typeface="Arial" charset="0"/>
              </a:rPr>
              <a:t>Wrap-Up</a:t>
            </a:r>
            <a:endParaRPr lang="en-US" sz="3500" dirty="0">
              <a:latin typeface="Arial" charset="0"/>
              <a:ea typeface="Arial" charset="0"/>
              <a:cs typeface="Arial" charset="0"/>
            </a:endParaRPr>
          </a:p>
        </p:txBody>
      </p:sp>
      <p:pic>
        <p:nvPicPr>
          <p:cNvPr id="3" name="Picture 2"/>
          <p:cNvPicPr>
            <a:picLocks noChangeAspect="1"/>
          </p:cNvPicPr>
          <p:nvPr/>
        </p:nvPicPr>
        <p:blipFill>
          <a:blip r:embed="rId4"/>
          <a:stretch>
            <a:fillRect/>
          </a:stretch>
        </p:blipFill>
        <p:spPr>
          <a:xfrm>
            <a:off x="1433513" y="509588"/>
            <a:ext cx="4105822" cy="582453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6021889" y="3284375"/>
            <a:ext cx="2901820" cy="430887"/>
          </a:xfrm>
          <a:prstGeom prst="rect">
            <a:avLst/>
          </a:prstGeom>
          <a:noFill/>
        </p:spPr>
        <p:txBody>
          <a:bodyPr wrap="square" rtlCol="0">
            <a:spAutoFit/>
          </a:bodyPr>
          <a:lstStyle/>
          <a:p>
            <a:r>
              <a:rPr lang="en-US" dirty="0" smtClean="0">
                <a:hlinkClick r:id="rId5"/>
              </a:rPr>
              <a:t>www.attcppwtools.org</a:t>
            </a:r>
            <a:r>
              <a:rPr lang="en-US" dirty="0" smtClean="0"/>
              <a:t> </a:t>
            </a:r>
            <a:endParaRPr lang="en-US" dirty="0"/>
          </a:p>
        </p:txBody>
      </p:sp>
    </p:spTree>
    <p:custDataLst>
      <p:tags r:id="rId1"/>
    </p:custDataLst>
    <p:extLst>
      <p:ext uri="{BB962C8B-B14F-4D97-AF65-F5344CB8AC3E}">
        <p14:creationId xmlns:p14="http://schemas.microsoft.com/office/powerpoint/2010/main" val="17910733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776569"/>
            <a:ext cx="7617502" cy="670487"/>
          </a:xfrm>
        </p:spPr>
        <p:txBody>
          <a:bodyPr/>
          <a:lstStyle/>
          <a:p>
            <a:pPr algn="ctr"/>
            <a:r>
              <a:rPr lang="en-US" b="1" dirty="0" smtClean="0">
                <a:latin typeface="Arial" charset="0"/>
                <a:ea typeface="Arial" charset="0"/>
                <a:cs typeface="Arial" charset="0"/>
              </a:rPr>
              <a:t>References  </a:t>
            </a:r>
            <a:endParaRPr lang="en-US" b="1" dirty="0">
              <a:latin typeface="Arial" charset="0"/>
              <a:ea typeface="Arial" charset="0"/>
              <a:cs typeface="Arial" charset="0"/>
            </a:endParaRPr>
          </a:p>
        </p:txBody>
      </p:sp>
      <p:sp>
        <p:nvSpPr>
          <p:cNvPr id="3" name="Content Placeholder 2"/>
          <p:cNvSpPr>
            <a:spLocks noGrp="1"/>
          </p:cNvSpPr>
          <p:nvPr>
            <p:ph idx="1"/>
          </p:nvPr>
        </p:nvSpPr>
        <p:spPr>
          <a:xfrm>
            <a:off x="1676399" y="1893055"/>
            <a:ext cx="7617503" cy="4296876"/>
          </a:xfrm>
        </p:spPr>
        <p:txBody>
          <a:bodyPr/>
          <a:lstStyle/>
          <a:p>
            <a:pPr marL="457200" indent="-457200">
              <a:lnSpc>
                <a:spcPct val="107000"/>
              </a:lnSpc>
              <a:spcBef>
                <a:spcPts val="0"/>
              </a:spcBef>
              <a:spcAft>
                <a:spcPts val="800"/>
              </a:spcAft>
            </a:pPr>
            <a:r>
              <a:rPr lang="en-US" sz="1400" dirty="0">
                <a:latin typeface="Arial" charset="0"/>
                <a:ea typeface="Arial" charset="0"/>
                <a:cs typeface="Arial" charset="0"/>
              </a:rPr>
              <a:t>Child Welfare Information Gateway. (2014). Parental substance use and the child welfare system. Washington, DC: U.S. Department of Health and Human Services, Children’s Bureau.</a:t>
            </a:r>
          </a:p>
          <a:p>
            <a:pPr marL="457200" indent="-457200">
              <a:lnSpc>
                <a:spcPct val="107000"/>
              </a:lnSpc>
              <a:spcBef>
                <a:spcPts val="0"/>
              </a:spcBef>
              <a:spcAft>
                <a:spcPts val="800"/>
              </a:spcAft>
            </a:pPr>
            <a:r>
              <a:rPr lang="en-US" sz="1400" dirty="0" err="1" smtClean="0">
                <a:latin typeface="Arial" charset="0"/>
                <a:ea typeface="Arial" charset="0"/>
                <a:cs typeface="Arial" charset="0"/>
              </a:rPr>
              <a:t>Grella</a:t>
            </a:r>
            <a:r>
              <a:rPr lang="en-US" sz="1400" dirty="0">
                <a:latin typeface="Arial" charset="0"/>
                <a:ea typeface="Arial" charset="0"/>
                <a:cs typeface="Arial" charset="0"/>
              </a:rPr>
              <a:t>, C. E. (2008). From generic to gender-responsive treatment: Changes in social policies, treatment services, and outcomes of women in substance abuse treatment. </a:t>
            </a:r>
            <a:r>
              <a:rPr lang="en-US" sz="1400" i="1" dirty="0">
                <a:latin typeface="Arial" charset="0"/>
                <a:ea typeface="Arial" charset="0"/>
                <a:cs typeface="Arial" charset="0"/>
              </a:rPr>
              <a:t>Journal of Psychoactive Drugs</a:t>
            </a:r>
            <a:r>
              <a:rPr lang="en-US" sz="1400" dirty="0">
                <a:latin typeface="Arial" charset="0"/>
                <a:ea typeface="Arial" charset="0"/>
                <a:cs typeface="Arial" charset="0"/>
              </a:rPr>
              <a:t>,</a:t>
            </a:r>
            <a:r>
              <a:rPr lang="en-US" sz="1400" i="1" dirty="0">
                <a:latin typeface="Arial" charset="0"/>
                <a:ea typeface="Arial" charset="0"/>
                <a:cs typeface="Arial" charset="0"/>
              </a:rPr>
              <a:t> SARC Supplement 5</a:t>
            </a:r>
            <a:r>
              <a:rPr lang="en-US" sz="1400" dirty="0">
                <a:latin typeface="Arial" charset="0"/>
                <a:ea typeface="Arial" charset="0"/>
                <a:cs typeface="Arial" charset="0"/>
              </a:rPr>
              <a:t>, 327-343</a:t>
            </a:r>
            <a:r>
              <a:rPr lang="en-US" sz="1400" dirty="0" smtClean="0">
                <a:latin typeface="Arial" charset="0"/>
                <a:ea typeface="Arial" charset="0"/>
                <a:cs typeface="Arial" charset="0"/>
              </a:rPr>
              <a:t>.</a:t>
            </a:r>
          </a:p>
          <a:p>
            <a:pPr marL="457200" lvl="0" indent="-457200">
              <a:lnSpc>
                <a:spcPct val="107000"/>
              </a:lnSpc>
              <a:spcBef>
                <a:spcPts val="0"/>
              </a:spcBef>
              <a:spcAft>
                <a:spcPts val="800"/>
              </a:spcAft>
            </a:pPr>
            <a:r>
              <a:rPr lang="en-US" sz="1400" dirty="0">
                <a:solidFill>
                  <a:srgbClr val="3A3A39"/>
                </a:solidFill>
                <a:latin typeface="Arial" charset="0"/>
                <a:ea typeface="Arial" charset="0"/>
                <a:cs typeface="Arial" charset="0"/>
              </a:rPr>
              <a:t>Substance Abuse and Mental Health Services Administration. (2017). National Survey of Substance Abuse Treatment Facilities (N-SSATS): 2016, Data on substance abuse treatment facilities. Retrieved from </a:t>
            </a:r>
            <a:r>
              <a:rPr lang="en-US" sz="1400" dirty="0">
                <a:solidFill>
                  <a:srgbClr val="3A3A39"/>
                </a:solidFill>
                <a:latin typeface="Arial" charset="0"/>
                <a:ea typeface="Arial" charset="0"/>
                <a:cs typeface="Arial" charset="0"/>
                <a:hlinkClick r:id="rId2"/>
              </a:rPr>
              <a:t>https://www.samhsa.gov/data/substance-abuse-facilities-data-nssats</a:t>
            </a:r>
            <a:endParaRPr lang="en-US" sz="1400" dirty="0">
              <a:solidFill>
                <a:srgbClr val="3A3A39"/>
              </a:solidFill>
              <a:latin typeface="Arial" charset="0"/>
              <a:ea typeface="Arial" charset="0"/>
              <a:cs typeface="Arial" charset="0"/>
            </a:endParaRPr>
          </a:p>
          <a:p>
            <a:pPr marL="457200" lvl="0" indent="-457200">
              <a:lnSpc>
                <a:spcPct val="107000"/>
              </a:lnSpc>
              <a:spcBef>
                <a:spcPts val="0"/>
              </a:spcBef>
              <a:spcAft>
                <a:spcPts val="800"/>
              </a:spcAft>
            </a:pPr>
            <a:r>
              <a:rPr lang="en-US" sz="1400" dirty="0">
                <a:solidFill>
                  <a:srgbClr val="3A3A39"/>
                </a:solidFill>
                <a:latin typeface="Arial" charset="0"/>
                <a:ea typeface="Arial" charset="0"/>
                <a:cs typeface="Arial" charset="0"/>
              </a:rPr>
              <a:t>Substance Abuse and Mental Health Services Administration. (2014). </a:t>
            </a:r>
            <a:r>
              <a:rPr lang="en-US" sz="1400" i="1" dirty="0">
                <a:solidFill>
                  <a:srgbClr val="3A3A39"/>
                </a:solidFill>
                <a:latin typeface="Arial" charset="0"/>
                <a:ea typeface="Arial" charset="0"/>
                <a:cs typeface="Arial" charset="0"/>
              </a:rPr>
              <a:t>Results from the 2013 National Survey on Drug Use and Health: Summary of national findings </a:t>
            </a:r>
            <a:r>
              <a:rPr lang="en-US" sz="1400" dirty="0">
                <a:solidFill>
                  <a:srgbClr val="3A3A39"/>
                </a:solidFill>
                <a:latin typeface="Arial" charset="0"/>
                <a:ea typeface="Arial" charset="0"/>
                <a:cs typeface="Arial" charset="0"/>
              </a:rPr>
              <a:t>(NSDUH Series H-48, HHS Publication No. (SMA) 14-4863). Rockville, MD: Substance Abuse and Mental Health Services Administration, 2014.</a:t>
            </a:r>
          </a:p>
          <a:p>
            <a:pPr marL="457200" lvl="0" indent="-457200">
              <a:lnSpc>
                <a:spcPct val="107000"/>
              </a:lnSpc>
              <a:spcBef>
                <a:spcPts val="0"/>
              </a:spcBef>
              <a:spcAft>
                <a:spcPts val="800"/>
              </a:spcAft>
            </a:pPr>
            <a:r>
              <a:rPr lang="en-US" sz="1400" dirty="0">
                <a:solidFill>
                  <a:srgbClr val="3A3A39"/>
                </a:solidFill>
                <a:latin typeface="Arial" charset="0"/>
                <a:ea typeface="Arial" charset="0"/>
                <a:cs typeface="Arial" charset="0"/>
              </a:rPr>
              <a:t>Werner, D., Young, N. K., Dennis, K, &amp; </a:t>
            </a:r>
            <a:r>
              <a:rPr lang="en-US" sz="1400" dirty="0" err="1">
                <a:solidFill>
                  <a:srgbClr val="3A3A39"/>
                </a:solidFill>
                <a:latin typeface="Arial" charset="0"/>
                <a:ea typeface="Arial" charset="0"/>
                <a:cs typeface="Arial" charset="0"/>
              </a:rPr>
              <a:t>Amatetti</a:t>
            </a:r>
            <a:r>
              <a:rPr lang="en-US" sz="1400" dirty="0">
                <a:solidFill>
                  <a:srgbClr val="3A3A39"/>
                </a:solidFill>
                <a:latin typeface="Arial" charset="0"/>
                <a:ea typeface="Arial" charset="0"/>
                <a:cs typeface="Arial" charset="0"/>
              </a:rPr>
              <a:t>, S. (2007). Family-Centered Treatment for Women with Substance Use Disorders – History, Key Elements and Challenges. Department of Health and Human Services, Substance Abuse and Mental Health Services Administration. </a:t>
            </a:r>
          </a:p>
          <a:p>
            <a:pPr marL="457200" indent="-457200">
              <a:lnSpc>
                <a:spcPct val="107000"/>
              </a:lnSpc>
              <a:spcBef>
                <a:spcPts val="0"/>
              </a:spcBef>
              <a:spcAft>
                <a:spcPts val="800"/>
              </a:spcAft>
            </a:pPr>
            <a:endParaRPr lang="en-US" sz="1400" dirty="0">
              <a:latin typeface="Arial" charset="0"/>
              <a:ea typeface="Arial" charset="0"/>
              <a:cs typeface="Arial" charset="0"/>
            </a:endParaRPr>
          </a:p>
          <a:p>
            <a:endParaRPr lang="en-US" sz="1600" dirty="0">
              <a:latin typeface="Arial" charset="0"/>
              <a:ea typeface="Arial" charset="0"/>
              <a:cs typeface="Arial" charset="0"/>
            </a:endParaRPr>
          </a:p>
        </p:txBody>
      </p:sp>
    </p:spTree>
    <p:extLst>
      <p:ext uri="{BB962C8B-B14F-4D97-AF65-F5344CB8AC3E}">
        <p14:creationId xmlns:p14="http://schemas.microsoft.com/office/powerpoint/2010/main" val="2566740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Overview of “Easier Together” Curriculum</a:t>
            </a:r>
            <a:endParaRPr lang="en-US" sz="2500" b="1" dirty="0">
              <a:latin typeface="Arial" charset="0"/>
              <a:ea typeface="Arial" charset="0"/>
              <a:cs typeface="Arial" charset="0"/>
            </a:endParaRPr>
          </a:p>
        </p:txBody>
      </p:sp>
      <p:sp>
        <p:nvSpPr>
          <p:cNvPr id="5" name="Content Placeholder 7"/>
          <p:cNvSpPr>
            <a:spLocks noGrp="1"/>
          </p:cNvSpPr>
          <p:nvPr>
            <p:ph idx="10"/>
          </p:nvPr>
        </p:nvSpPr>
        <p:spPr>
          <a:xfrm>
            <a:off x="634838" y="2131868"/>
            <a:ext cx="9703123" cy="4947725"/>
          </a:xfrm>
        </p:spPr>
        <p:txBody>
          <a:bodyPr/>
          <a:lstStyle/>
          <a:p>
            <a:pPr lvl="0"/>
            <a:r>
              <a:rPr lang="en-US" sz="2800" b="1" dirty="0" smtClean="0">
                <a:solidFill>
                  <a:schemeClr val="accent1"/>
                </a:solidFill>
                <a:latin typeface="Arial" charset="0"/>
                <a:ea typeface="Arial" charset="0"/>
                <a:cs typeface="Arial" charset="0"/>
              </a:rPr>
              <a:t>Comprised of 6 Modules:</a:t>
            </a:r>
          </a:p>
          <a:p>
            <a:pPr marL="0" lvl="1">
              <a:spcBef>
                <a:spcPts val="600"/>
              </a:spcBef>
            </a:pPr>
            <a:r>
              <a:rPr lang="en-US" sz="2400" b="1" dirty="0" smtClean="0">
                <a:solidFill>
                  <a:schemeClr val="tx2">
                    <a:lumMod val="90000"/>
                    <a:lumOff val="10000"/>
                  </a:schemeClr>
                </a:solidFill>
                <a:latin typeface="Arial" charset="0"/>
                <a:ea typeface="Arial" charset="0"/>
                <a:cs typeface="Arial" charset="0"/>
              </a:rPr>
              <a:t>Module 1</a:t>
            </a:r>
            <a:r>
              <a:rPr lang="en-US" sz="2400" dirty="0" smtClean="0">
                <a:latin typeface="Arial" charset="0"/>
                <a:ea typeface="Arial" charset="0"/>
                <a:cs typeface="Arial" charset="0"/>
              </a:rPr>
              <a:t> — Introduction (45 min)</a:t>
            </a:r>
          </a:p>
          <a:p>
            <a:pPr marL="0" lvl="1">
              <a:spcBef>
                <a:spcPts val="600"/>
              </a:spcBef>
            </a:pPr>
            <a:r>
              <a:rPr lang="en-US" sz="2400" b="1" dirty="0">
                <a:solidFill>
                  <a:schemeClr val="tx2">
                    <a:lumMod val="90000"/>
                    <a:lumOff val="10000"/>
                  </a:schemeClr>
                </a:solidFill>
                <a:latin typeface="Arial" charset="0"/>
                <a:ea typeface="Arial" charset="0"/>
                <a:cs typeface="Arial" charset="0"/>
              </a:rPr>
              <a:t>Module 2 </a:t>
            </a:r>
            <a:r>
              <a:rPr lang="en-US" sz="2400" dirty="0" smtClean="0">
                <a:latin typeface="Arial" charset="0"/>
                <a:ea typeface="Arial" charset="0"/>
                <a:cs typeface="Arial" charset="0"/>
              </a:rPr>
              <a:t>— Family-Centered Care (45 min)</a:t>
            </a:r>
          </a:p>
          <a:p>
            <a:pPr marL="0" lvl="1">
              <a:spcBef>
                <a:spcPts val="600"/>
              </a:spcBef>
            </a:pPr>
            <a:r>
              <a:rPr lang="en-US" sz="2400" b="1" dirty="0">
                <a:solidFill>
                  <a:schemeClr val="tx2">
                    <a:lumMod val="90000"/>
                    <a:lumOff val="10000"/>
                  </a:schemeClr>
                </a:solidFill>
                <a:latin typeface="Arial" charset="0"/>
                <a:ea typeface="Arial" charset="0"/>
                <a:cs typeface="Arial" charset="0"/>
              </a:rPr>
              <a:t>Module 3 </a:t>
            </a:r>
            <a:r>
              <a:rPr lang="en-US" sz="2400" dirty="0" smtClean="0">
                <a:latin typeface="Arial" charset="0"/>
                <a:ea typeface="Arial" charset="0"/>
                <a:cs typeface="Arial" charset="0"/>
              </a:rPr>
              <a:t>— Building Programs for Fathers (45 min)</a:t>
            </a:r>
          </a:p>
          <a:p>
            <a:pPr marL="0" lvl="1">
              <a:spcBef>
                <a:spcPts val="600"/>
              </a:spcBef>
            </a:pPr>
            <a:r>
              <a:rPr lang="en-US" sz="2400" b="1" dirty="0">
                <a:solidFill>
                  <a:schemeClr val="tx2">
                    <a:lumMod val="90000"/>
                    <a:lumOff val="10000"/>
                  </a:schemeClr>
                </a:solidFill>
                <a:latin typeface="Arial" charset="0"/>
                <a:ea typeface="Arial" charset="0"/>
                <a:cs typeface="Arial" charset="0"/>
              </a:rPr>
              <a:t>Module 4 </a:t>
            </a:r>
            <a:r>
              <a:rPr lang="en-US" sz="2400" dirty="0">
                <a:latin typeface="Arial" charset="0"/>
                <a:ea typeface="Arial" charset="0"/>
                <a:cs typeface="Arial" charset="0"/>
              </a:rPr>
              <a:t>— </a:t>
            </a:r>
            <a:r>
              <a:rPr lang="en-US" sz="2400" dirty="0" smtClean="0">
                <a:latin typeface="Arial" charset="0"/>
                <a:ea typeface="Arial" charset="0"/>
                <a:cs typeface="Arial" charset="0"/>
              </a:rPr>
              <a:t>Implementing Family-Centered Programming (45 min)</a:t>
            </a:r>
          </a:p>
          <a:p>
            <a:pPr marL="0" lvl="1">
              <a:spcBef>
                <a:spcPts val="600"/>
              </a:spcBef>
            </a:pPr>
            <a:r>
              <a:rPr lang="en-US" sz="2400" b="1" dirty="0">
                <a:solidFill>
                  <a:schemeClr val="tx2">
                    <a:lumMod val="90000"/>
                    <a:lumOff val="10000"/>
                  </a:schemeClr>
                </a:solidFill>
                <a:latin typeface="Arial" charset="0"/>
                <a:ea typeface="Arial" charset="0"/>
                <a:cs typeface="Arial" charset="0"/>
              </a:rPr>
              <a:t>Module 5 </a:t>
            </a:r>
            <a:r>
              <a:rPr lang="en-US" sz="2400" dirty="0">
                <a:latin typeface="Arial" charset="0"/>
                <a:ea typeface="Arial" charset="0"/>
                <a:cs typeface="Arial" charset="0"/>
              </a:rPr>
              <a:t>— </a:t>
            </a:r>
            <a:r>
              <a:rPr lang="en-US" sz="2400" dirty="0" smtClean="0">
                <a:latin typeface="Arial" charset="0"/>
                <a:ea typeface="Arial" charset="0"/>
                <a:cs typeface="Arial" charset="0"/>
              </a:rPr>
              <a:t>Family-Centered Clinical Interventions </a:t>
            </a:r>
            <a:r>
              <a:rPr lang="en-US" sz="2400" dirty="0">
                <a:latin typeface="Arial" charset="0"/>
                <a:ea typeface="Arial" charset="0"/>
                <a:cs typeface="Arial" charset="0"/>
              </a:rPr>
              <a:t>(45 min)</a:t>
            </a:r>
            <a:endParaRPr lang="en-US" sz="2400" dirty="0" smtClean="0">
              <a:latin typeface="Arial" charset="0"/>
              <a:ea typeface="Arial" charset="0"/>
              <a:cs typeface="Arial" charset="0"/>
            </a:endParaRPr>
          </a:p>
          <a:p>
            <a:pPr marL="0" lvl="1">
              <a:spcBef>
                <a:spcPts val="600"/>
              </a:spcBef>
            </a:pPr>
            <a:r>
              <a:rPr lang="en-US" sz="2400" b="1" dirty="0">
                <a:solidFill>
                  <a:schemeClr val="tx2">
                    <a:lumMod val="90000"/>
                    <a:lumOff val="10000"/>
                  </a:schemeClr>
                </a:solidFill>
                <a:latin typeface="Arial" charset="0"/>
                <a:ea typeface="Arial" charset="0"/>
                <a:cs typeface="Arial" charset="0"/>
              </a:rPr>
              <a:t>Module 6 </a:t>
            </a:r>
            <a:r>
              <a:rPr lang="en-US" sz="2400" dirty="0">
                <a:latin typeface="Arial" charset="0"/>
                <a:ea typeface="Arial" charset="0"/>
                <a:cs typeface="Arial" charset="0"/>
              </a:rPr>
              <a:t>— </a:t>
            </a:r>
            <a:r>
              <a:rPr lang="en-US" sz="2400" dirty="0" smtClean="0">
                <a:latin typeface="Arial" charset="0"/>
                <a:ea typeface="Arial" charset="0"/>
                <a:cs typeface="Arial" charset="0"/>
              </a:rPr>
              <a:t>Case-Based </a:t>
            </a:r>
            <a:r>
              <a:rPr lang="en-US" sz="2400" dirty="0">
                <a:latin typeface="Arial" charset="0"/>
                <a:ea typeface="Arial" charset="0"/>
                <a:cs typeface="Arial" charset="0"/>
              </a:rPr>
              <a:t>Application (45 min)</a:t>
            </a:r>
            <a:r>
              <a:rPr lang="en-US" sz="2400" dirty="0" smtClean="0">
                <a:latin typeface="Arial" charset="0"/>
                <a:ea typeface="Arial" charset="0"/>
                <a:cs typeface="Arial" charset="0"/>
              </a:rPr>
              <a:t/>
            </a:r>
            <a:br>
              <a:rPr lang="en-US" sz="2400" dirty="0" smtClean="0">
                <a:latin typeface="Arial" charset="0"/>
                <a:ea typeface="Arial" charset="0"/>
                <a:cs typeface="Arial" charset="0"/>
              </a:rPr>
            </a:br>
            <a:endParaRPr lang="en-US" sz="2800" dirty="0" smtClean="0">
              <a:latin typeface="Arial" charset="0"/>
              <a:ea typeface="Arial" charset="0"/>
              <a:cs typeface="Arial" charset="0"/>
            </a:endParaRPr>
          </a:p>
          <a:p>
            <a:pPr marL="1120140" lvl="1" indent="-571500">
              <a:buFont typeface="Arial" panose="020B0604020202020204" pitchFamily="34" charset="0"/>
              <a:buChar char="•"/>
            </a:pPr>
            <a:endParaRPr lang="en-US" sz="2800"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456999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655093" y="2285500"/>
            <a:ext cx="3330054" cy="3740486"/>
          </a:xfrm>
        </p:spPr>
        <p:txBody>
          <a:bodyPr/>
          <a:lstStyle/>
          <a:p>
            <a:pPr lvl="0"/>
            <a:r>
              <a:rPr lang="en-US" sz="2400" dirty="0" smtClean="0">
                <a:solidFill>
                  <a:schemeClr val="accent1"/>
                </a:solidFill>
                <a:latin typeface="Arial" charset="0"/>
                <a:ea typeface="Arial" charset="0"/>
                <a:cs typeface="Arial" charset="0"/>
              </a:rPr>
              <a:t>Training Curriculum</a:t>
            </a:r>
          </a:p>
          <a:p>
            <a:pPr lvl="0"/>
            <a:r>
              <a:rPr lang="en-US" sz="2400" dirty="0" smtClean="0">
                <a:solidFill>
                  <a:schemeClr val="accent1"/>
                </a:solidFill>
                <a:latin typeface="Arial" charset="0"/>
                <a:ea typeface="Arial" charset="0"/>
                <a:cs typeface="Arial" charset="0"/>
              </a:rPr>
              <a:t>Online Courses</a:t>
            </a:r>
          </a:p>
          <a:p>
            <a:pPr lvl="0"/>
            <a:r>
              <a:rPr lang="en-US" sz="2400" dirty="0" smtClean="0">
                <a:solidFill>
                  <a:schemeClr val="accent1"/>
                </a:solidFill>
                <a:latin typeface="Arial" charset="0"/>
                <a:ea typeface="Arial" charset="0"/>
                <a:cs typeface="Arial" charset="0"/>
              </a:rPr>
              <a:t>300+ Program Resources Library</a:t>
            </a:r>
          </a:p>
          <a:p>
            <a:pPr lvl="0"/>
            <a:r>
              <a:rPr lang="en-US" sz="2400" dirty="0" smtClean="0">
                <a:solidFill>
                  <a:schemeClr val="accent1"/>
                </a:solidFill>
                <a:latin typeface="Arial" charset="0"/>
                <a:ea typeface="Arial" charset="0"/>
                <a:cs typeface="Arial" charset="0"/>
              </a:rPr>
              <a:t>Recorded Presentations</a:t>
            </a:r>
          </a:p>
          <a:p>
            <a:pPr lvl="0"/>
            <a:r>
              <a:rPr lang="en-US" sz="2400" dirty="0" smtClean="0">
                <a:solidFill>
                  <a:schemeClr val="accent1"/>
                </a:solidFill>
                <a:latin typeface="Arial" charset="0"/>
                <a:ea typeface="Arial" charset="0"/>
                <a:cs typeface="Arial" charset="0"/>
              </a:rPr>
              <a:t>Videos</a:t>
            </a:r>
            <a:endParaRPr lang="en-US" sz="2400" dirty="0">
              <a:latin typeface="Arial" charset="0"/>
              <a:ea typeface="Arial" charset="0"/>
              <a:cs typeface="Arial" charset="0"/>
            </a:endParaRPr>
          </a:p>
        </p:txBody>
      </p:sp>
      <p:sp>
        <p:nvSpPr>
          <p:cNvPr id="6" name="Title 5"/>
          <p:cNvSpPr>
            <a:spLocks noGrp="1"/>
          </p:cNvSpPr>
          <p:nvPr>
            <p:ph type="title"/>
          </p:nvPr>
        </p:nvSpPr>
        <p:spPr>
          <a:xfrm>
            <a:off x="1641231" y="734518"/>
            <a:ext cx="7690338" cy="766037"/>
          </a:xfrm>
        </p:spPr>
        <p:txBody>
          <a:bodyPr anchor="ctr">
            <a:noAutofit/>
          </a:bodyPr>
          <a:lstStyle/>
          <a:p>
            <a:pPr algn="ctr"/>
            <a:r>
              <a:rPr lang="en-US" sz="2500" b="1" dirty="0" smtClean="0">
                <a:latin typeface="Arial" charset="0"/>
                <a:ea typeface="Arial" charset="0"/>
                <a:cs typeface="Arial" charset="0"/>
              </a:rPr>
              <a:t>Visit </a:t>
            </a:r>
            <a:r>
              <a:rPr lang="en-US" sz="2500" b="1" u="sng" dirty="0" smtClean="0">
                <a:solidFill>
                  <a:schemeClr val="accent6"/>
                </a:solidFill>
                <a:latin typeface="Arial" charset="0"/>
                <a:ea typeface="Arial" charset="0"/>
                <a:cs typeface="Arial" charset="0"/>
              </a:rPr>
              <a:t>www.attcppwtools.org</a:t>
            </a:r>
            <a:r>
              <a:rPr lang="en-US" sz="2500" b="1" dirty="0" smtClean="0">
                <a:latin typeface="Arial" charset="0"/>
                <a:ea typeface="Arial" charset="0"/>
                <a:cs typeface="Arial" charset="0"/>
              </a:rPr>
              <a:t> for More Resources</a:t>
            </a:r>
            <a:endParaRPr lang="en-US" sz="2500" b="1" dirty="0">
              <a:latin typeface="Arial" charset="0"/>
              <a:ea typeface="Arial" charset="0"/>
              <a:cs typeface="Arial" charset="0"/>
            </a:endParaRPr>
          </a:p>
        </p:txBody>
      </p:sp>
      <p:pic>
        <p:nvPicPr>
          <p:cNvPr id="3" name="Picture 2"/>
          <p:cNvPicPr>
            <a:picLocks noChangeAspect="1"/>
          </p:cNvPicPr>
          <p:nvPr/>
        </p:nvPicPr>
        <p:blipFill>
          <a:blip r:embed="rId4"/>
          <a:stretch>
            <a:fillRect/>
          </a:stretch>
        </p:blipFill>
        <p:spPr>
          <a:xfrm>
            <a:off x="3985147" y="2101755"/>
            <a:ext cx="5513696" cy="410797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9381240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8862" y="773723"/>
            <a:ext cx="184731" cy="430887"/>
          </a:xfrm>
          <a:prstGeom prst="rect">
            <a:avLst/>
          </a:prstGeom>
          <a:noFill/>
        </p:spPr>
        <p:txBody>
          <a:bodyPr wrap="none" rtlCol="0">
            <a:spAutoFit/>
          </a:bodyPr>
          <a:lstStyle/>
          <a:p>
            <a:endParaRPr lang="en-US" dirty="0"/>
          </a:p>
        </p:txBody>
      </p:sp>
      <p:sp>
        <p:nvSpPr>
          <p:cNvPr id="5" name="Rectangle 4"/>
          <p:cNvSpPr/>
          <p:nvPr/>
        </p:nvSpPr>
        <p:spPr>
          <a:xfrm>
            <a:off x="1077119" y="1580408"/>
            <a:ext cx="7574512" cy="707886"/>
          </a:xfrm>
          <a:prstGeom prst="rect">
            <a:avLst/>
          </a:prstGeom>
        </p:spPr>
        <p:txBody>
          <a:bodyPr wrap="square">
            <a:spAutoFit/>
          </a:bodyPr>
          <a:lstStyle/>
          <a:p>
            <a:r>
              <a:rPr lang="en-US" sz="4000" b="1" dirty="0" smtClean="0">
                <a:latin typeface="Arial" charset="0"/>
                <a:ea typeface="Arial" charset="0"/>
                <a:cs typeface="Arial" charset="0"/>
              </a:rPr>
              <a:t>Learning Objectives</a:t>
            </a:r>
            <a:endParaRPr lang="en-US" sz="4000" b="1" dirty="0"/>
          </a:p>
        </p:txBody>
      </p:sp>
      <p:sp>
        <p:nvSpPr>
          <p:cNvPr id="8" name="TextBox 7"/>
          <p:cNvSpPr txBox="1"/>
          <p:nvPr/>
        </p:nvSpPr>
        <p:spPr>
          <a:xfrm>
            <a:off x="587753" y="2664092"/>
            <a:ext cx="7662629" cy="3785652"/>
          </a:xfrm>
          <a:prstGeom prst="rect">
            <a:avLst/>
          </a:prstGeom>
          <a:noFill/>
        </p:spPr>
        <p:txBody>
          <a:bodyPr wrap="square" rtlCol="0">
            <a:spAutoFit/>
          </a:bodyPr>
          <a:lstStyle/>
          <a:p>
            <a:pPr marL="514350" indent="-514350">
              <a:buFont typeface="+mj-lt"/>
              <a:buAutoNum type="arabicPeriod"/>
            </a:pPr>
            <a:r>
              <a:rPr lang="en-US" sz="2400" dirty="0" smtClean="0">
                <a:latin typeface="Arial" charset="0"/>
                <a:ea typeface="Arial" charset="0"/>
                <a:cs typeface="Arial" charset="0"/>
              </a:rPr>
              <a:t>Define </a:t>
            </a:r>
            <a:r>
              <a:rPr lang="en-US" sz="2400" dirty="0">
                <a:latin typeface="Arial" charset="0"/>
                <a:ea typeface="Arial" charset="0"/>
                <a:cs typeface="Arial" charset="0"/>
              </a:rPr>
              <a:t>family-centered care and explain why it matters.</a:t>
            </a:r>
          </a:p>
          <a:p>
            <a:pPr marL="514350" indent="-514350">
              <a:buFont typeface="+mj-lt"/>
              <a:buAutoNum type="arabicPeriod"/>
            </a:pPr>
            <a:r>
              <a:rPr lang="en-US" sz="2400" dirty="0" smtClean="0">
                <a:latin typeface="Arial" charset="0"/>
                <a:ea typeface="Arial" charset="0"/>
                <a:cs typeface="Arial" charset="0"/>
              </a:rPr>
              <a:t>Evaluate </a:t>
            </a:r>
            <a:r>
              <a:rPr lang="en-US" sz="2400" dirty="0">
                <a:latin typeface="Arial" charset="0"/>
                <a:ea typeface="Arial" charset="0"/>
                <a:cs typeface="Arial" charset="0"/>
              </a:rPr>
              <a:t>the impact of language, myths, and stigma on care for pregnant and postpartum women with substance use disorders and their families.</a:t>
            </a:r>
          </a:p>
          <a:p>
            <a:pPr marL="514350" indent="-514350">
              <a:buFont typeface="+mj-lt"/>
              <a:buAutoNum type="arabicPeriod"/>
            </a:pPr>
            <a:r>
              <a:rPr lang="en-US" sz="2400" dirty="0" smtClean="0">
                <a:latin typeface="Arial" charset="0"/>
                <a:ea typeface="Arial" charset="0"/>
                <a:cs typeface="Arial" charset="0"/>
              </a:rPr>
              <a:t>Analyze </a:t>
            </a:r>
            <a:r>
              <a:rPr lang="en-US" sz="2400" dirty="0">
                <a:latin typeface="Arial" charset="0"/>
                <a:ea typeface="Arial" charset="0"/>
                <a:cs typeface="Arial" charset="0"/>
              </a:rPr>
              <a:t>how the principles of family-centered care were applied to a program in California.</a:t>
            </a:r>
          </a:p>
          <a:p>
            <a:pPr marL="514350" indent="-514350">
              <a:buFont typeface="+mj-lt"/>
              <a:buAutoNum type="arabicPeriod"/>
            </a:pPr>
            <a:r>
              <a:rPr lang="en-US" sz="2400" dirty="0" smtClean="0">
                <a:latin typeface="Arial" charset="0"/>
                <a:ea typeface="Arial" charset="0"/>
                <a:cs typeface="Arial" charset="0"/>
              </a:rPr>
              <a:t>Examine </a:t>
            </a:r>
            <a:r>
              <a:rPr lang="en-US" sz="2400" dirty="0">
                <a:latin typeface="Arial" charset="0"/>
                <a:ea typeface="Arial" charset="0"/>
                <a:cs typeface="Arial" charset="0"/>
              </a:rPr>
              <a:t>application of family-centered care principles in your own work. </a:t>
            </a:r>
          </a:p>
        </p:txBody>
      </p:sp>
    </p:spTree>
    <p:custDataLst>
      <p:tags r:id="rId1"/>
    </p:custDataLst>
    <p:extLst>
      <p:ext uri="{BB962C8B-B14F-4D97-AF65-F5344CB8AC3E}">
        <p14:creationId xmlns:p14="http://schemas.microsoft.com/office/powerpoint/2010/main" val="566663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0943" y="2424304"/>
            <a:ext cx="8415457" cy="905749"/>
          </a:xfrm>
        </p:spPr>
        <p:txBody>
          <a:bodyPr/>
          <a:lstStyle/>
          <a:p>
            <a:pPr algn="ctr"/>
            <a:r>
              <a:rPr lang="en-US" sz="3600" dirty="0" smtClean="0">
                <a:latin typeface="Arial" charset="0"/>
                <a:ea typeface="Arial" charset="0"/>
                <a:cs typeface="Arial" charset="0"/>
              </a:rPr>
              <a:t>Why does this topic matter?</a:t>
            </a:r>
            <a:endParaRPr lang="en-US" sz="3600" dirty="0">
              <a:latin typeface="Arial" charset="0"/>
              <a:ea typeface="Arial" charset="0"/>
              <a:cs typeface="Arial" charset="0"/>
            </a:endParaRPr>
          </a:p>
        </p:txBody>
      </p:sp>
      <p:sp>
        <p:nvSpPr>
          <p:cNvPr id="4" name="Title 3"/>
          <p:cNvSpPr>
            <a:spLocks noGrp="1"/>
          </p:cNvSpPr>
          <p:nvPr>
            <p:ph type="title"/>
          </p:nvPr>
        </p:nvSpPr>
        <p:spPr>
          <a:xfrm>
            <a:off x="1706880" y="776569"/>
            <a:ext cx="7589520" cy="670487"/>
          </a:xfrm>
        </p:spPr>
        <p:txBody>
          <a:bodyPr/>
          <a:lstStyle/>
          <a:p>
            <a:pPr algn="ctr"/>
            <a:r>
              <a:rPr lang="en-US" b="1" dirty="0" smtClean="0">
                <a:latin typeface="Arial" charset="0"/>
                <a:ea typeface="Arial" charset="0"/>
                <a:cs typeface="Arial" charset="0"/>
              </a:rPr>
              <a:t>Key Question</a:t>
            </a:r>
            <a:endParaRPr lang="en-US" b="1" dirty="0">
              <a:latin typeface="Arial" charset="0"/>
              <a:ea typeface="Arial" charset="0"/>
              <a:cs typeface="Arial" charset="0"/>
            </a:endParaRPr>
          </a:p>
        </p:txBody>
      </p:sp>
    </p:spTree>
    <p:extLst>
      <p:ext uri="{BB962C8B-B14F-4D97-AF65-F5344CB8AC3E}">
        <p14:creationId xmlns:p14="http://schemas.microsoft.com/office/powerpoint/2010/main" val="93595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16235" y="1927861"/>
            <a:ext cx="7680166" cy="2898140"/>
          </a:xfrm>
        </p:spPr>
        <p:txBody>
          <a:bodyPr/>
          <a:lstStyle/>
          <a:p>
            <a:r>
              <a:rPr lang="en-US" sz="3000" dirty="0" smtClean="0">
                <a:latin typeface="Arial" charset="0"/>
                <a:ea typeface="Arial" charset="0"/>
                <a:cs typeface="Arial" charset="0"/>
              </a:rPr>
              <a:t>____ </a:t>
            </a:r>
            <a:r>
              <a:rPr lang="en-US" sz="3000" dirty="0">
                <a:latin typeface="Arial" charset="0"/>
                <a:ea typeface="Arial" charset="0"/>
                <a:cs typeface="Arial" charset="0"/>
              </a:rPr>
              <a:t>% of </a:t>
            </a:r>
            <a:r>
              <a:rPr lang="en-US" sz="3000" dirty="0" smtClean="0">
                <a:latin typeface="Arial" charset="0"/>
                <a:ea typeface="Arial" charset="0"/>
                <a:cs typeface="Arial" charset="0"/>
              </a:rPr>
              <a:t>U.S. treatment facilities offer at least one special program or group for pregnant/postpartum women.</a:t>
            </a:r>
            <a:endParaRPr lang="en-US" sz="3000" dirty="0">
              <a:latin typeface="Arial" charset="0"/>
              <a:ea typeface="Arial" charset="0"/>
              <a:cs typeface="Arial" charset="0"/>
            </a:endParaRPr>
          </a:p>
          <a:p>
            <a:pPr>
              <a:buFont typeface="Arial" panose="020B0604020202020204" pitchFamily="34" charset="0"/>
              <a:buChar char="•"/>
            </a:pPr>
            <a:endParaRPr lang="en-US" sz="1600" dirty="0">
              <a:latin typeface="Arial" charset="0"/>
              <a:ea typeface="Arial" charset="0"/>
              <a:cs typeface="Arial" charset="0"/>
            </a:endParaRPr>
          </a:p>
          <a:p>
            <a:pPr marL="754380" lvl="2"/>
            <a:r>
              <a:rPr lang="en-US" dirty="0" smtClean="0">
                <a:latin typeface="Arial" charset="0"/>
                <a:ea typeface="Arial" charset="0"/>
                <a:cs typeface="Arial" charset="0"/>
              </a:rPr>
              <a:t>a ) 10%    </a:t>
            </a:r>
            <a:r>
              <a:rPr lang="en-US" dirty="0">
                <a:latin typeface="Arial" charset="0"/>
                <a:ea typeface="Arial" charset="0"/>
                <a:cs typeface="Arial" charset="0"/>
              </a:rPr>
              <a:t>b) </a:t>
            </a:r>
            <a:r>
              <a:rPr lang="en-US" dirty="0" smtClean="0">
                <a:latin typeface="Arial" charset="0"/>
                <a:ea typeface="Arial" charset="0"/>
                <a:cs typeface="Arial" charset="0"/>
              </a:rPr>
              <a:t>21%    </a:t>
            </a:r>
            <a:r>
              <a:rPr lang="en-US" dirty="0">
                <a:latin typeface="Arial" charset="0"/>
                <a:ea typeface="Arial" charset="0"/>
                <a:cs typeface="Arial" charset="0"/>
              </a:rPr>
              <a:t>c) </a:t>
            </a:r>
            <a:r>
              <a:rPr lang="en-US" dirty="0" smtClean="0">
                <a:latin typeface="Arial" charset="0"/>
                <a:ea typeface="Arial" charset="0"/>
                <a:cs typeface="Arial" charset="0"/>
              </a:rPr>
              <a:t>45%     </a:t>
            </a:r>
            <a:r>
              <a:rPr lang="en-US" dirty="0">
                <a:latin typeface="Arial" charset="0"/>
                <a:ea typeface="Arial" charset="0"/>
                <a:cs typeface="Arial" charset="0"/>
              </a:rPr>
              <a:t>d) </a:t>
            </a:r>
            <a:r>
              <a:rPr lang="en-US" dirty="0" smtClean="0">
                <a:latin typeface="Arial" charset="0"/>
                <a:ea typeface="Arial" charset="0"/>
                <a:cs typeface="Arial" charset="0"/>
              </a:rPr>
              <a:t>60%</a:t>
            </a:r>
            <a:endParaRPr lang="en-US" dirty="0">
              <a:latin typeface="Arial" charset="0"/>
              <a:ea typeface="Arial" charset="0"/>
              <a:cs typeface="Arial" charset="0"/>
            </a:endParaRPr>
          </a:p>
          <a:p>
            <a:pPr marL="0" indent="0">
              <a:buNone/>
            </a:pPr>
            <a:endParaRPr lang="en-US" sz="1600" dirty="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a:latin typeface="Arial" charset="0"/>
                <a:ea typeface="Arial" charset="0"/>
                <a:cs typeface="Arial" charset="0"/>
              </a:rPr>
              <a:t>Why Does This Matter?</a:t>
            </a:r>
            <a:br>
              <a:rPr lang="en-US" b="1" dirty="0">
                <a:latin typeface="Arial" charset="0"/>
                <a:ea typeface="Arial" charset="0"/>
                <a:cs typeface="Arial" charset="0"/>
              </a:rPr>
            </a:br>
            <a:endParaRPr lang="en-US" b="1" dirty="0">
              <a:latin typeface="Arial" charset="0"/>
              <a:ea typeface="Arial" charset="0"/>
              <a:cs typeface="Arial" charset="0"/>
            </a:endParaRPr>
          </a:p>
        </p:txBody>
      </p:sp>
      <p:sp>
        <p:nvSpPr>
          <p:cNvPr id="3" name="Rectangle 2"/>
          <p:cNvSpPr/>
          <p:nvPr/>
        </p:nvSpPr>
        <p:spPr>
          <a:xfrm>
            <a:off x="4492661" y="6348207"/>
            <a:ext cx="5029200" cy="400110"/>
          </a:xfrm>
          <a:prstGeom prst="rect">
            <a:avLst/>
          </a:prstGeom>
        </p:spPr>
        <p:txBody>
          <a:bodyPr>
            <a:spAutoFit/>
          </a:bodyPr>
          <a:lstStyle/>
          <a:p>
            <a:pPr algn="r"/>
            <a:r>
              <a:rPr lang="en-US" sz="2000" i="1" dirty="0" smtClean="0">
                <a:latin typeface="Arial" charset="0"/>
                <a:ea typeface="Arial" charset="0"/>
                <a:cs typeface="Arial" charset="0"/>
              </a:rPr>
              <a:t>(SAMHSA N-SSATS, 2016)</a:t>
            </a:r>
            <a:endParaRPr lang="en-US" sz="2000" i="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912545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16235" y="1927861"/>
            <a:ext cx="7680166" cy="2898140"/>
          </a:xfrm>
        </p:spPr>
        <p:txBody>
          <a:bodyPr/>
          <a:lstStyle/>
          <a:p>
            <a:r>
              <a:rPr lang="en-US" sz="3000" dirty="0" smtClean="0">
                <a:latin typeface="Arial" charset="0"/>
                <a:ea typeface="Arial" charset="0"/>
                <a:cs typeface="Arial" charset="0"/>
              </a:rPr>
              <a:t>____ </a:t>
            </a:r>
            <a:r>
              <a:rPr lang="en-US" sz="3000" dirty="0">
                <a:latin typeface="Arial" charset="0"/>
                <a:ea typeface="Arial" charset="0"/>
                <a:cs typeface="Arial" charset="0"/>
              </a:rPr>
              <a:t>% of </a:t>
            </a:r>
            <a:r>
              <a:rPr lang="en-US" sz="3000" dirty="0" smtClean="0">
                <a:latin typeface="Arial" charset="0"/>
                <a:ea typeface="Arial" charset="0"/>
                <a:cs typeface="Arial" charset="0"/>
              </a:rPr>
              <a:t>U.S. treatment facilities offer childcare services.</a:t>
            </a:r>
            <a:endParaRPr lang="en-US" sz="3000" dirty="0">
              <a:latin typeface="Arial" charset="0"/>
              <a:ea typeface="Arial" charset="0"/>
              <a:cs typeface="Arial" charset="0"/>
            </a:endParaRPr>
          </a:p>
          <a:p>
            <a:pPr>
              <a:buFont typeface="Arial" panose="020B0604020202020204" pitchFamily="34" charset="0"/>
              <a:buChar char="•"/>
            </a:pPr>
            <a:endParaRPr lang="en-US" sz="1600" dirty="0">
              <a:latin typeface="Arial" charset="0"/>
              <a:ea typeface="Arial" charset="0"/>
              <a:cs typeface="Arial" charset="0"/>
            </a:endParaRPr>
          </a:p>
          <a:p>
            <a:pPr marL="754380" lvl="2"/>
            <a:r>
              <a:rPr lang="en-US" dirty="0" smtClean="0">
                <a:latin typeface="Arial" charset="0"/>
                <a:ea typeface="Arial" charset="0"/>
                <a:cs typeface="Arial" charset="0"/>
              </a:rPr>
              <a:t>a ) 6%    </a:t>
            </a:r>
            <a:r>
              <a:rPr lang="en-US" dirty="0">
                <a:latin typeface="Arial" charset="0"/>
                <a:ea typeface="Arial" charset="0"/>
                <a:cs typeface="Arial" charset="0"/>
              </a:rPr>
              <a:t>b) </a:t>
            </a:r>
            <a:r>
              <a:rPr lang="en-US" dirty="0" smtClean="0">
                <a:latin typeface="Arial" charset="0"/>
                <a:ea typeface="Arial" charset="0"/>
                <a:cs typeface="Arial" charset="0"/>
              </a:rPr>
              <a:t>18%    </a:t>
            </a:r>
            <a:r>
              <a:rPr lang="en-US" dirty="0">
                <a:latin typeface="Arial" charset="0"/>
                <a:ea typeface="Arial" charset="0"/>
                <a:cs typeface="Arial" charset="0"/>
              </a:rPr>
              <a:t>c) </a:t>
            </a:r>
            <a:r>
              <a:rPr lang="en-US" dirty="0" smtClean="0">
                <a:latin typeface="Arial" charset="0"/>
                <a:ea typeface="Arial" charset="0"/>
                <a:cs typeface="Arial" charset="0"/>
              </a:rPr>
              <a:t>35%     </a:t>
            </a:r>
            <a:r>
              <a:rPr lang="en-US" dirty="0">
                <a:latin typeface="Arial" charset="0"/>
                <a:ea typeface="Arial" charset="0"/>
                <a:cs typeface="Arial" charset="0"/>
              </a:rPr>
              <a:t>d) </a:t>
            </a:r>
            <a:r>
              <a:rPr lang="en-US" dirty="0" smtClean="0">
                <a:latin typeface="Arial" charset="0"/>
                <a:ea typeface="Arial" charset="0"/>
                <a:cs typeface="Arial" charset="0"/>
              </a:rPr>
              <a:t>50%</a:t>
            </a:r>
            <a:endParaRPr lang="en-US" dirty="0">
              <a:latin typeface="Arial" charset="0"/>
              <a:ea typeface="Arial" charset="0"/>
              <a:cs typeface="Arial" charset="0"/>
            </a:endParaRPr>
          </a:p>
          <a:p>
            <a:pPr marL="0" indent="0">
              <a:buNone/>
            </a:pPr>
            <a:endParaRPr lang="en-US" sz="1600" dirty="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a:latin typeface="Arial" charset="0"/>
                <a:ea typeface="Arial" charset="0"/>
                <a:cs typeface="Arial" charset="0"/>
              </a:rPr>
              <a:t>Why Does This Matter?</a:t>
            </a:r>
            <a:br>
              <a:rPr lang="en-US" b="1" dirty="0">
                <a:latin typeface="Arial" charset="0"/>
                <a:ea typeface="Arial" charset="0"/>
                <a:cs typeface="Arial" charset="0"/>
              </a:rPr>
            </a:br>
            <a:endParaRPr lang="en-US" b="1" dirty="0">
              <a:latin typeface="Arial" charset="0"/>
              <a:ea typeface="Arial" charset="0"/>
              <a:cs typeface="Arial" charset="0"/>
            </a:endParaRPr>
          </a:p>
        </p:txBody>
      </p:sp>
      <p:sp>
        <p:nvSpPr>
          <p:cNvPr id="3" name="Rectangle 2"/>
          <p:cNvSpPr/>
          <p:nvPr/>
        </p:nvSpPr>
        <p:spPr>
          <a:xfrm>
            <a:off x="4492661" y="6348207"/>
            <a:ext cx="5029200" cy="400110"/>
          </a:xfrm>
          <a:prstGeom prst="rect">
            <a:avLst/>
          </a:prstGeom>
        </p:spPr>
        <p:txBody>
          <a:bodyPr>
            <a:spAutoFit/>
          </a:bodyPr>
          <a:lstStyle/>
          <a:p>
            <a:pPr algn="r"/>
            <a:r>
              <a:rPr lang="en-US" sz="2000" i="1" dirty="0" smtClean="0">
                <a:latin typeface="Arial" charset="0"/>
                <a:ea typeface="Arial" charset="0"/>
                <a:cs typeface="Arial" charset="0"/>
              </a:rPr>
              <a:t>(SAMHSA N-SSATS, 2016)</a:t>
            </a:r>
            <a:endParaRPr lang="en-US" sz="2000" i="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2043472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1616235" y="1927861"/>
            <a:ext cx="7680166" cy="2898140"/>
          </a:xfrm>
        </p:spPr>
        <p:txBody>
          <a:bodyPr/>
          <a:lstStyle/>
          <a:p>
            <a:r>
              <a:rPr lang="en-US" sz="3000" dirty="0" smtClean="0">
                <a:latin typeface="Arial" charset="0"/>
                <a:ea typeface="Arial" charset="0"/>
                <a:cs typeface="Arial" charset="0"/>
              </a:rPr>
              <a:t>____ </a:t>
            </a:r>
            <a:r>
              <a:rPr lang="en-US" sz="3000" dirty="0">
                <a:latin typeface="Arial" charset="0"/>
                <a:ea typeface="Arial" charset="0"/>
                <a:cs typeface="Arial" charset="0"/>
              </a:rPr>
              <a:t>% of </a:t>
            </a:r>
            <a:r>
              <a:rPr lang="en-US" sz="3000" dirty="0" smtClean="0">
                <a:latin typeface="Arial" charset="0"/>
                <a:ea typeface="Arial" charset="0"/>
                <a:cs typeface="Arial" charset="0"/>
              </a:rPr>
              <a:t>U.S. treatment facilities offer residential beds for clients’ children.</a:t>
            </a:r>
            <a:endParaRPr lang="en-US" sz="3000" dirty="0">
              <a:latin typeface="Arial" charset="0"/>
              <a:ea typeface="Arial" charset="0"/>
              <a:cs typeface="Arial" charset="0"/>
            </a:endParaRPr>
          </a:p>
          <a:p>
            <a:pPr>
              <a:buFont typeface="Arial" panose="020B0604020202020204" pitchFamily="34" charset="0"/>
              <a:buChar char="•"/>
            </a:pPr>
            <a:endParaRPr lang="en-US" sz="1600" dirty="0">
              <a:latin typeface="Arial" charset="0"/>
              <a:ea typeface="Arial" charset="0"/>
              <a:cs typeface="Arial" charset="0"/>
            </a:endParaRPr>
          </a:p>
          <a:p>
            <a:pPr marL="754380" lvl="2"/>
            <a:r>
              <a:rPr lang="en-US" dirty="0" smtClean="0">
                <a:latin typeface="Arial" charset="0"/>
                <a:ea typeface="Arial" charset="0"/>
                <a:cs typeface="Arial" charset="0"/>
              </a:rPr>
              <a:t>a ) 3%    </a:t>
            </a:r>
            <a:r>
              <a:rPr lang="en-US" dirty="0">
                <a:latin typeface="Arial" charset="0"/>
                <a:ea typeface="Arial" charset="0"/>
                <a:cs typeface="Arial" charset="0"/>
              </a:rPr>
              <a:t>b) </a:t>
            </a:r>
            <a:r>
              <a:rPr lang="en-US" dirty="0" smtClean="0">
                <a:latin typeface="Arial" charset="0"/>
                <a:ea typeface="Arial" charset="0"/>
                <a:cs typeface="Arial" charset="0"/>
              </a:rPr>
              <a:t>18%    </a:t>
            </a:r>
            <a:r>
              <a:rPr lang="en-US" dirty="0">
                <a:latin typeface="Arial" charset="0"/>
                <a:ea typeface="Arial" charset="0"/>
                <a:cs typeface="Arial" charset="0"/>
              </a:rPr>
              <a:t>c) </a:t>
            </a:r>
            <a:r>
              <a:rPr lang="en-US" dirty="0" smtClean="0">
                <a:latin typeface="Arial" charset="0"/>
                <a:ea typeface="Arial" charset="0"/>
                <a:cs typeface="Arial" charset="0"/>
              </a:rPr>
              <a:t>35%     </a:t>
            </a:r>
            <a:r>
              <a:rPr lang="en-US" dirty="0">
                <a:latin typeface="Arial" charset="0"/>
                <a:ea typeface="Arial" charset="0"/>
                <a:cs typeface="Arial" charset="0"/>
              </a:rPr>
              <a:t>d) </a:t>
            </a:r>
            <a:r>
              <a:rPr lang="en-US" dirty="0" smtClean="0">
                <a:latin typeface="Arial" charset="0"/>
                <a:ea typeface="Arial" charset="0"/>
                <a:cs typeface="Arial" charset="0"/>
              </a:rPr>
              <a:t>50%</a:t>
            </a:r>
            <a:endParaRPr lang="en-US" dirty="0">
              <a:latin typeface="Arial" charset="0"/>
              <a:ea typeface="Arial" charset="0"/>
              <a:cs typeface="Arial" charset="0"/>
            </a:endParaRPr>
          </a:p>
          <a:p>
            <a:pPr marL="0" indent="0">
              <a:buNone/>
            </a:pPr>
            <a:endParaRPr lang="en-US" sz="1600" dirty="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a:p>
            <a:pPr marL="0" indent="0">
              <a:buNone/>
            </a:pPr>
            <a:endParaRPr lang="en-US" sz="2000" dirty="0" smtClean="0">
              <a:latin typeface="Arial" charset="0"/>
              <a:ea typeface="Arial" charset="0"/>
              <a:cs typeface="Arial" charset="0"/>
            </a:endParaRPr>
          </a:p>
        </p:txBody>
      </p:sp>
      <p:sp>
        <p:nvSpPr>
          <p:cNvPr id="6" name="Title 5"/>
          <p:cNvSpPr>
            <a:spLocks noGrp="1"/>
          </p:cNvSpPr>
          <p:nvPr>
            <p:ph type="title"/>
          </p:nvPr>
        </p:nvSpPr>
        <p:spPr>
          <a:xfrm>
            <a:off x="1616234" y="776569"/>
            <a:ext cx="7905627" cy="670487"/>
          </a:xfrm>
        </p:spPr>
        <p:txBody>
          <a:bodyPr/>
          <a:lstStyle/>
          <a:p>
            <a:pPr algn="ctr"/>
            <a:r>
              <a:rPr lang="en-US" b="1" dirty="0">
                <a:latin typeface="Arial" charset="0"/>
                <a:ea typeface="Arial" charset="0"/>
                <a:cs typeface="Arial" charset="0"/>
              </a:rPr>
              <a:t>Why Does This Matter?</a:t>
            </a:r>
            <a:br>
              <a:rPr lang="en-US" b="1" dirty="0">
                <a:latin typeface="Arial" charset="0"/>
                <a:ea typeface="Arial" charset="0"/>
                <a:cs typeface="Arial" charset="0"/>
              </a:rPr>
            </a:br>
            <a:endParaRPr lang="en-US" b="1" dirty="0">
              <a:latin typeface="Arial" charset="0"/>
              <a:ea typeface="Arial" charset="0"/>
              <a:cs typeface="Arial" charset="0"/>
            </a:endParaRPr>
          </a:p>
        </p:txBody>
      </p:sp>
      <p:sp>
        <p:nvSpPr>
          <p:cNvPr id="3" name="Rectangle 2"/>
          <p:cNvSpPr/>
          <p:nvPr/>
        </p:nvSpPr>
        <p:spPr>
          <a:xfrm>
            <a:off x="4492661" y="6348207"/>
            <a:ext cx="5029200" cy="400110"/>
          </a:xfrm>
          <a:prstGeom prst="rect">
            <a:avLst/>
          </a:prstGeom>
        </p:spPr>
        <p:txBody>
          <a:bodyPr>
            <a:spAutoFit/>
          </a:bodyPr>
          <a:lstStyle/>
          <a:p>
            <a:pPr algn="r"/>
            <a:r>
              <a:rPr lang="en-US" sz="2000" i="1" dirty="0" smtClean="0">
                <a:latin typeface="Arial" charset="0"/>
                <a:ea typeface="Arial" charset="0"/>
                <a:cs typeface="Arial" charset="0"/>
              </a:rPr>
              <a:t>(SAMHSA N-SSATS, 2016)</a:t>
            </a:r>
            <a:endParaRPr lang="en-US" sz="2000" i="1" dirty="0">
              <a:latin typeface="Arial" charset="0"/>
              <a:ea typeface="Arial" charset="0"/>
              <a:cs typeface="Arial" charset="0"/>
            </a:endParaRPr>
          </a:p>
        </p:txBody>
      </p:sp>
    </p:spTree>
    <p:custDataLst>
      <p:tags r:id="rId1"/>
    </p:custDataLst>
    <p:extLst>
      <p:ext uri="{BB962C8B-B14F-4D97-AF65-F5344CB8AC3E}">
        <p14:creationId xmlns:p14="http://schemas.microsoft.com/office/powerpoint/2010/main" val="37864116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TTC-TfT">
      <a:dk1>
        <a:srgbClr val="3A3A39"/>
      </a:dk1>
      <a:lt1>
        <a:sysClr val="window" lastClr="FFFFFF"/>
      </a:lt1>
      <a:dk2>
        <a:srgbClr val="4D1439"/>
      </a:dk2>
      <a:lt2>
        <a:srgbClr val="83BC30"/>
      </a:lt2>
      <a:accent1>
        <a:srgbClr val="4D1439"/>
      </a:accent1>
      <a:accent2>
        <a:srgbClr val="974483"/>
      </a:accent2>
      <a:accent3>
        <a:srgbClr val="83BC30"/>
      </a:accent3>
      <a:accent4>
        <a:srgbClr val="C0C1BF"/>
      </a:accent4>
      <a:accent5>
        <a:srgbClr val="FFFFFE"/>
      </a:accent5>
      <a:accent6>
        <a:srgbClr val="FFFFFE"/>
      </a:accent6>
      <a:hlink>
        <a:srgbClr val="83BC30"/>
      </a:hlink>
      <a:folHlink>
        <a:srgbClr val="4D143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4377</TotalTime>
  <Words>3209</Words>
  <Application>Microsoft Office PowerPoint</Application>
  <PresentationFormat>Custom</PresentationFormat>
  <Paragraphs>276</Paragraphs>
  <Slides>29</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Verdana</vt:lpstr>
      <vt:lpstr>Office Theme</vt:lpstr>
      <vt:lpstr>PowerPoint Presentation</vt:lpstr>
      <vt:lpstr>Please Complete “Is It Family-Centered Care?” Checklist</vt:lpstr>
      <vt:lpstr>Overview of “Easier Together” Curriculum</vt:lpstr>
      <vt:lpstr>Visit www.attcppwtools.org for More Resources</vt:lpstr>
      <vt:lpstr>PowerPoint Presentation</vt:lpstr>
      <vt:lpstr>Key Question</vt:lpstr>
      <vt:lpstr>Why Does This Matter? </vt:lpstr>
      <vt:lpstr>Why Does This Matter? </vt:lpstr>
      <vt:lpstr>Why Does This Matter? </vt:lpstr>
      <vt:lpstr>Why Does This Matter? </vt:lpstr>
      <vt:lpstr>Why Does This Matter? </vt:lpstr>
      <vt:lpstr>What is Family-Centered Care for Pregnant/Postpartum Women with Substance Use Disorders?</vt:lpstr>
      <vt:lpstr>Definition</vt:lpstr>
      <vt:lpstr>Expanding Gender-Specific &amp; Responsive Approach to FAMILY-CENTERED CARE (2017)</vt:lpstr>
      <vt:lpstr>Family-Centered, Recovery &amp; Wellness Principles</vt:lpstr>
      <vt:lpstr>Core Principles</vt:lpstr>
      <vt:lpstr>Outcomes</vt:lpstr>
      <vt:lpstr>Outcomes</vt:lpstr>
      <vt:lpstr>What Do You Think?</vt:lpstr>
      <vt:lpstr>How is a Family-Centered Program Built? A Real Life Example</vt:lpstr>
      <vt:lpstr>www.BringThemAll.org</vt:lpstr>
      <vt:lpstr>Tying it all Together:  Family-Centered Care Principles at SHIELDS for Families and in Your Agency</vt:lpstr>
      <vt:lpstr>Discussion</vt:lpstr>
      <vt:lpstr>Discussion</vt:lpstr>
      <vt:lpstr>Activity</vt:lpstr>
      <vt:lpstr>Discussion</vt:lpstr>
      <vt:lpstr>Discussion</vt:lpstr>
      <vt:lpstr>Wrap-Up</vt:lpstr>
      <vt:lpstr>References  </vt:lpstr>
    </vt:vector>
  </TitlesOfParts>
  <Company>Reactor // 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Clifton Alexander - REACTOR</dc:creator>
  <cp:lastModifiedBy>Knopf-Amelung, Sarah M.</cp:lastModifiedBy>
  <cp:revision>328</cp:revision>
  <cp:lastPrinted>2017-09-05T19:55:26Z</cp:lastPrinted>
  <dcterms:created xsi:type="dcterms:W3CDTF">2015-11-12T15:32:57Z</dcterms:created>
  <dcterms:modified xsi:type="dcterms:W3CDTF">2018-04-06T20:55:35Z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B00AE45E-384B-4776-9A79-FF15AE9DC259</vt:lpwstr>
  </property>
  <property fmtid="{D5CDD505-2E9C-101B-9397-08002B2CF9AE}" pid="3" name="ArticulatePath">
    <vt:lpwstr>ECHO PPT-Family Centered Care FINAL 02.21.2017 V3 (1)</vt:lpwstr>
  </property>
</Properties>
</file>