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72" r:id="rId3"/>
    <p:sldId id="259" r:id="rId4"/>
    <p:sldId id="261" r:id="rId5"/>
    <p:sldId id="264" r:id="rId6"/>
    <p:sldId id="270" r:id="rId7"/>
    <p:sldId id="266" r:id="rId8"/>
    <p:sldId id="275" r:id="rId9"/>
    <p:sldId id="296" r:id="rId10"/>
    <p:sldId id="276" r:id="rId11"/>
    <p:sldId id="271" r:id="rId12"/>
    <p:sldId id="277" r:id="rId13"/>
    <p:sldId id="278" r:id="rId14"/>
    <p:sldId id="279" r:id="rId15"/>
    <p:sldId id="280" r:id="rId16"/>
    <p:sldId id="281" r:id="rId17"/>
    <p:sldId id="282" r:id="rId18"/>
    <p:sldId id="283" r:id="rId19"/>
    <p:sldId id="284" r:id="rId20"/>
    <p:sldId id="294" r:id="rId21"/>
    <p:sldId id="285" r:id="rId22"/>
    <p:sldId id="292" r:id="rId23"/>
    <p:sldId id="291" r:id="rId24"/>
    <p:sldId id="290" r:id="rId25"/>
    <p:sldId id="289" r:id="rId26"/>
    <p:sldId id="288" r:id="rId27"/>
    <p:sldId id="287" r:id="rId28"/>
    <p:sldId id="295" r:id="rId29"/>
    <p:sldId id="27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5" d="100"/>
          <a:sy n="65" d="100"/>
        </p:scale>
        <p:origin x="1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40C304-B28A-4E36-8AFF-DE84B25CB78E}" type="datetimeFigureOut">
              <a:rPr lang="en-US" smtClean="0"/>
              <a:t>4/19/2018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0AF13C-7505-4D09-94F7-92762F522566}" type="slidenum">
              <a:rPr lang="en-US" smtClean="0"/>
              <a:t>‹#›</a:t>
            </a:fld>
            <a:endParaRPr lang="en-US"/>
          </a:p>
        </p:txBody>
      </p:sp>
    </p:spTree>
    <p:extLst>
      <p:ext uri="{BB962C8B-B14F-4D97-AF65-F5344CB8AC3E}">
        <p14:creationId xmlns:p14="http://schemas.microsoft.com/office/powerpoint/2010/main" val="4178976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520,000,000 results  when I googled “wellness”  wellness is certainly a trendy topic, but it</a:t>
            </a:r>
            <a:r>
              <a:rPr lang="en-US" baseline="0" dirty="0" smtClean="0"/>
              <a:t> is a very important aspect of our work and personal lives</a:t>
            </a:r>
            <a:endParaRPr lang="en-US" dirty="0"/>
          </a:p>
        </p:txBody>
      </p:sp>
      <p:sp>
        <p:nvSpPr>
          <p:cNvPr id="4" name="Slide Number Placeholder 3"/>
          <p:cNvSpPr>
            <a:spLocks noGrp="1"/>
          </p:cNvSpPr>
          <p:nvPr>
            <p:ph type="sldNum" sz="quarter" idx="10"/>
          </p:nvPr>
        </p:nvSpPr>
        <p:spPr/>
        <p:txBody>
          <a:bodyPr/>
          <a:lstStyle/>
          <a:p>
            <a:fld id="{AF0AF13C-7505-4D09-94F7-92762F522566}" type="slidenum">
              <a:rPr lang="en-US" smtClean="0"/>
              <a:t>1</a:t>
            </a:fld>
            <a:endParaRPr lang="en-US"/>
          </a:p>
        </p:txBody>
      </p:sp>
    </p:spTree>
    <p:extLst>
      <p:ext uri="{BB962C8B-B14F-4D97-AF65-F5344CB8AC3E}">
        <p14:creationId xmlns:p14="http://schemas.microsoft.com/office/powerpoint/2010/main" val="296163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39.5 million results on google!  There are many wellness </a:t>
            </a:r>
            <a:r>
              <a:rPr lang="en-US" dirty="0" err="1" smtClean="0"/>
              <a:t>cmponents</a:t>
            </a:r>
            <a:r>
              <a:rPr lang="en-US" dirty="0" smtClean="0"/>
              <a:t> but we are focusing mainly on psychological wellness in our presentation today.</a:t>
            </a:r>
          </a:p>
          <a:p>
            <a:endParaRPr lang="en-US" dirty="0" smtClean="0"/>
          </a:p>
          <a:p>
            <a:r>
              <a:rPr lang="en-US" dirty="0" smtClean="0"/>
              <a:t>Our</a:t>
            </a:r>
            <a:r>
              <a:rPr lang="en-US" baseline="0" dirty="0" smtClean="0"/>
              <a:t> message today is that, for most of us, wellness doesn’t just happen. We have to practice wellness. We have to pursue wellness. We have to make choices to contribute to our own wellness. We have to understand how to achieve or increase wellness in our own lives. We believe, and research supports, that the pursuit of wellness will make us healthier in many aspects of our lives. </a:t>
            </a:r>
          </a:p>
          <a:p>
            <a:endParaRPr lang="en-US" baseline="0" dirty="0" smtClean="0"/>
          </a:p>
          <a:p>
            <a:r>
              <a:rPr lang="en-US" baseline="0" dirty="0" smtClean="0"/>
              <a:t>We believe that our code of ethics requires us to practice wellness.  Our goal today is show you some interesting ways to practice wellness and help you incorporate the practice o wellness into your lives. </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F0AF13C-7505-4D09-94F7-92762F522566}" type="slidenum">
              <a:rPr lang="en-US" smtClean="0"/>
              <a:t>2</a:t>
            </a:fld>
            <a:endParaRPr lang="en-US"/>
          </a:p>
        </p:txBody>
      </p:sp>
    </p:spTree>
    <p:extLst>
      <p:ext uri="{BB962C8B-B14F-4D97-AF65-F5344CB8AC3E}">
        <p14:creationId xmlns:p14="http://schemas.microsoft.com/office/powerpoint/2010/main" val="3454951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thing we forget sometimes is to care for ourselves. Caring for others is noble</a:t>
            </a:r>
            <a:r>
              <a:rPr lang="en-US" baseline="0" dirty="0" smtClean="0"/>
              <a:t> and it is what we do. Our jobs make us particularly susceptible to secondary traumatic stress, which means we really need to take care of ourselves. In our work with others, We can’t forget ourselves. </a:t>
            </a:r>
            <a:endParaRPr lang="en-US" dirty="0"/>
          </a:p>
        </p:txBody>
      </p:sp>
      <p:sp>
        <p:nvSpPr>
          <p:cNvPr id="4" name="Slide Number Placeholder 3"/>
          <p:cNvSpPr>
            <a:spLocks noGrp="1"/>
          </p:cNvSpPr>
          <p:nvPr>
            <p:ph type="sldNum" sz="quarter" idx="10"/>
          </p:nvPr>
        </p:nvSpPr>
        <p:spPr/>
        <p:txBody>
          <a:bodyPr/>
          <a:lstStyle/>
          <a:p>
            <a:fld id="{AF0AF13C-7505-4D09-94F7-92762F522566}" type="slidenum">
              <a:rPr lang="en-US" smtClean="0"/>
              <a:t>6</a:t>
            </a:fld>
            <a:endParaRPr lang="en-US"/>
          </a:p>
        </p:txBody>
      </p:sp>
    </p:spTree>
    <p:extLst>
      <p:ext uri="{BB962C8B-B14F-4D97-AF65-F5344CB8AC3E}">
        <p14:creationId xmlns:p14="http://schemas.microsoft.com/office/powerpoint/2010/main" val="822208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Lack of self care can lead to</a:t>
            </a:r>
          </a:p>
          <a:p>
            <a:pPr marL="0" indent="0">
              <a:buNone/>
            </a:pPr>
            <a:r>
              <a:rPr lang="en-US" dirty="0" smtClean="0"/>
              <a:t> </a:t>
            </a:r>
            <a:r>
              <a:rPr lang="en-US" b="1" i="1" dirty="0" smtClean="0"/>
              <a:t>impairment</a:t>
            </a:r>
            <a:r>
              <a:rPr lang="en-US" dirty="0" smtClean="0"/>
              <a:t>, leading to poor professional performance</a:t>
            </a:r>
          </a:p>
          <a:p>
            <a:endParaRPr lang="en-US" dirty="0"/>
          </a:p>
        </p:txBody>
      </p:sp>
      <p:sp>
        <p:nvSpPr>
          <p:cNvPr id="4" name="Slide Number Placeholder 3"/>
          <p:cNvSpPr>
            <a:spLocks noGrp="1"/>
          </p:cNvSpPr>
          <p:nvPr>
            <p:ph type="sldNum" sz="quarter" idx="10"/>
          </p:nvPr>
        </p:nvSpPr>
        <p:spPr/>
        <p:txBody>
          <a:bodyPr/>
          <a:lstStyle/>
          <a:p>
            <a:fld id="{AF0AF13C-7505-4D09-94F7-92762F522566}" type="slidenum">
              <a:rPr lang="en-US" smtClean="0"/>
              <a:t>7</a:t>
            </a:fld>
            <a:endParaRPr lang="en-US"/>
          </a:p>
        </p:txBody>
      </p:sp>
    </p:spTree>
    <p:extLst>
      <p:ext uri="{BB962C8B-B14F-4D97-AF65-F5344CB8AC3E}">
        <p14:creationId xmlns:p14="http://schemas.microsoft.com/office/powerpoint/2010/main" val="4162368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really important that we take care of ourselves so we can help prevent burnout, personal difficulties, and poor job performance.  That is why we are saying it is our ethical responsibility to practice</a:t>
            </a:r>
            <a:r>
              <a:rPr lang="en-US" baseline="0" dirty="0" smtClean="0"/>
              <a:t> wellness. </a:t>
            </a:r>
            <a:endParaRPr lang="en-US" dirty="0"/>
          </a:p>
        </p:txBody>
      </p:sp>
      <p:sp>
        <p:nvSpPr>
          <p:cNvPr id="4" name="Slide Number Placeholder 3"/>
          <p:cNvSpPr>
            <a:spLocks noGrp="1"/>
          </p:cNvSpPr>
          <p:nvPr>
            <p:ph type="sldNum" sz="quarter" idx="10"/>
          </p:nvPr>
        </p:nvSpPr>
        <p:spPr/>
        <p:txBody>
          <a:bodyPr/>
          <a:lstStyle/>
          <a:p>
            <a:fld id="{AF0AF13C-7505-4D09-94F7-92762F522566}" type="slidenum">
              <a:rPr lang="en-US" smtClean="0"/>
              <a:t>10</a:t>
            </a:fld>
            <a:endParaRPr lang="en-US"/>
          </a:p>
        </p:txBody>
      </p:sp>
    </p:spTree>
    <p:extLst>
      <p:ext uri="{BB962C8B-B14F-4D97-AF65-F5344CB8AC3E}">
        <p14:creationId xmlns:p14="http://schemas.microsoft.com/office/powerpoint/2010/main" val="2721852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Supervisor can help with caseload assignments, recognizing warning signs of</a:t>
            </a:r>
            <a:r>
              <a:rPr lang="en-US" baseline="0" dirty="0" smtClean="0"/>
              <a:t> secondary </a:t>
            </a:r>
            <a:r>
              <a:rPr lang="en-US" dirty="0" smtClean="0"/>
              <a:t>traumatic stress, comp time usage, discussion/support groups</a:t>
            </a:r>
            <a:endParaRPr lang="en-US" dirty="0"/>
          </a:p>
        </p:txBody>
      </p:sp>
      <p:sp>
        <p:nvSpPr>
          <p:cNvPr id="4" name="Slide Number Placeholder 3"/>
          <p:cNvSpPr>
            <a:spLocks noGrp="1"/>
          </p:cNvSpPr>
          <p:nvPr>
            <p:ph type="sldNum" sz="quarter" idx="10"/>
          </p:nvPr>
        </p:nvSpPr>
        <p:spPr/>
        <p:txBody>
          <a:bodyPr/>
          <a:lstStyle/>
          <a:p>
            <a:fld id="{AF0AF13C-7505-4D09-94F7-92762F522566}" type="slidenum">
              <a:rPr lang="en-US" smtClean="0"/>
              <a:t>11</a:t>
            </a:fld>
            <a:endParaRPr lang="en-US"/>
          </a:p>
        </p:txBody>
      </p:sp>
    </p:spTree>
    <p:extLst>
      <p:ext uri="{BB962C8B-B14F-4D97-AF65-F5344CB8AC3E}">
        <p14:creationId xmlns:p14="http://schemas.microsoft.com/office/powerpoint/2010/main" val="1353000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0AF13C-7505-4D09-94F7-92762F522566}" type="slidenum">
              <a:rPr lang="en-US" smtClean="0"/>
              <a:t>18</a:t>
            </a:fld>
            <a:endParaRPr lang="en-US"/>
          </a:p>
        </p:txBody>
      </p:sp>
    </p:spTree>
    <p:extLst>
      <p:ext uri="{BB962C8B-B14F-4D97-AF65-F5344CB8AC3E}">
        <p14:creationId xmlns:p14="http://schemas.microsoft.com/office/powerpoint/2010/main" val="1070652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96AAD8-2AF1-4F6E-BB20-4F1CC524229E}"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76374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96AAD8-2AF1-4F6E-BB20-4F1CC524229E}"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1118596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96AAD8-2AF1-4F6E-BB20-4F1CC524229E}"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449318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96AAD8-2AF1-4F6E-BB20-4F1CC524229E}"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36970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96AAD8-2AF1-4F6E-BB20-4F1CC524229E}"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549672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96AAD8-2AF1-4F6E-BB20-4F1CC524229E}"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151796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96AAD8-2AF1-4F6E-BB20-4F1CC524229E}" type="datetimeFigureOut">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159679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96AAD8-2AF1-4F6E-BB20-4F1CC524229E}" type="datetimeFigureOut">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4141008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AAD8-2AF1-4F6E-BB20-4F1CC524229E}" type="datetimeFigureOut">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6686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96AAD8-2AF1-4F6E-BB20-4F1CC524229E}"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3655412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96AAD8-2AF1-4F6E-BB20-4F1CC524229E}"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A3A5E-3B52-4AFF-A429-87FA816CE123}" type="slidenum">
              <a:rPr lang="en-US" smtClean="0"/>
              <a:t>‹#›</a:t>
            </a:fld>
            <a:endParaRPr lang="en-US"/>
          </a:p>
        </p:txBody>
      </p:sp>
    </p:spTree>
    <p:extLst>
      <p:ext uri="{BB962C8B-B14F-4D97-AF65-F5344CB8AC3E}">
        <p14:creationId xmlns:p14="http://schemas.microsoft.com/office/powerpoint/2010/main" val="2856604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6AAD8-2AF1-4F6E-BB20-4F1CC524229E}" type="datetimeFigureOut">
              <a:rPr lang="en-US" smtClean="0"/>
              <a:t>4/19/2018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2A3A5E-3B52-4AFF-A429-87FA816CE123}" type="slidenum">
              <a:rPr lang="en-US" smtClean="0"/>
              <a:t>‹#›</a:t>
            </a:fld>
            <a:endParaRPr lang="en-US"/>
          </a:p>
        </p:txBody>
      </p:sp>
    </p:spTree>
    <p:extLst>
      <p:ext uri="{BB962C8B-B14F-4D97-AF65-F5344CB8AC3E}">
        <p14:creationId xmlns:p14="http://schemas.microsoft.com/office/powerpoint/2010/main" val="3706802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palousemindfulnes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palousemindfulness.com/meditations/mountain.html" TargetMode="External"/><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www.mindfullivingprograms.com/whatMBSR.ph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timeanddate.com/countdown/retirement?iso=20230501T00&amp;p0=5687&amp;msg=retirement&amp;font=cursiv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palousemindfulness.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zoo.sandiegozoo.org/cams/panda-cam"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livepuppycam.com/cam-2/"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4000"/>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Wellness: Our Ethical Responsibility</a:t>
            </a:r>
            <a:endParaRPr lang="en-US" dirty="0"/>
          </a:p>
        </p:txBody>
      </p:sp>
      <p:sp>
        <p:nvSpPr>
          <p:cNvPr id="3" name="Subtitle 2"/>
          <p:cNvSpPr>
            <a:spLocks noGrp="1"/>
          </p:cNvSpPr>
          <p:nvPr>
            <p:ph type="subTitle" idx="1"/>
          </p:nvPr>
        </p:nvSpPr>
        <p:spPr/>
        <p:txBody>
          <a:bodyPr/>
          <a:lstStyle/>
          <a:p>
            <a:r>
              <a:rPr lang="en-US" dirty="0" smtClean="0"/>
              <a:t>Lia Willis Ph.D., MSW, LCSW</a:t>
            </a:r>
          </a:p>
          <a:p>
            <a:r>
              <a:rPr lang="en-US" dirty="0" smtClean="0"/>
              <a:t>Mike Perkins, MSW, LCSW</a:t>
            </a:r>
          </a:p>
          <a:p>
            <a:r>
              <a:rPr lang="en-US" dirty="0" smtClean="0"/>
              <a:t>Columbia College</a:t>
            </a:r>
            <a:endParaRPr lang="en-US" dirty="0"/>
          </a:p>
        </p:txBody>
      </p:sp>
    </p:spTree>
    <p:extLst>
      <p:ext uri="{BB962C8B-B14F-4D97-AF65-F5344CB8AC3E}">
        <p14:creationId xmlns:p14="http://schemas.microsoft.com/office/powerpoint/2010/main" val="512678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stretch>
            <a:fillRect/>
          </a:stretch>
        </p:blipFill>
        <p:spPr>
          <a:xfrm>
            <a:off x="3466821" y="2163097"/>
            <a:ext cx="6159641" cy="4306529"/>
          </a:xfrm>
          <a:prstGeom prst="rect">
            <a:avLst/>
          </a:prstGeom>
        </p:spPr>
      </p:pic>
    </p:spTree>
    <p:extLst>
      <p:ext uri="{BB962C8B-B14F-4D97-AF65-F5344CB8AC3E}">
        <p14:creationId xmlns:p14="http://schemas.microsoft.com/office/powerpoint/2010/main" val="98258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9000"/>
            <a:lum/>
          </a:blip>
          <a:srcRect/>
          <a:stretch>
            <a:fillRect l="-5000" r="-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wellness strategies</a:t>
            </a:r>
            <a:endParaRPr lang="en-US" dirty="0"/>
          </a:p>
        </p:txBody>
      </p:sp>
      <p:sp>
        <p:nvSpPr>
          <p:cNvPr id="3" name="Content Placeholder 2"/>
          <p:cNvSpPr>
            <a:spLocks noGrp="1"/>
          </p:cNvSpPr>
          <p:nvPr>
            <p:ph idx="1"/>
          </p:nvPr>
        </p:nvSpPr>
        <p:spPr/>
        <p:txBody>
          <a:bodyPr/>
          <a:lstStyle/>
          <a:p>
            <a:pPr marL="0" indent="0">
              <a:buNone/>
            </a:pPr>
            <a:r>
              <a:rPr lang="en-US" dirty="0" smtClean="0"/>
              <a:t>Mindfulness meditation</a:t>
            </a:r>
          </a:p>
          <a:p>
            <a:pPr marL="0" indent="0">
              <a:buNone/>
            </a:pPr>
            <a:r>
              <a:rPr lang="en-US" dirty="0" smtClean="0"/>
              <a:t>Exercise</a:t>
            </a:r>
          </a:p>
          <a:p>
            <a:pPr marL="0" indent="0">
              <a:buNone/>
            </a:pPr>
            <a:r>
              <a:rPr lang="en-US" dirty="0" smtClean="0"/>
              <a:t>Nutrition</a:t>
            </a:r>
          </a:p>
          <a:p>
            <a:pPr marL="0" indent="0">
              <a:buNone/>
            </a:pPr>
            <a:r>
              <a:rPr lang="en-US" dirty="0" smtClean="0"/>
              <a:t>Supervisor support</a:t>
            </a:r>
          </a:p>
          <a:p>
            <a:pPr marL="0" indent="0">
              <a:buNone/>
            </a:pPr>
            <a:r>
              <a:rPr lang="en-US" dirty="0" smtClean="0"/>
              <a:t>Social support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215504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9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Mindfulness is good for our bodies</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t>A </a:t>
            </a:r>
            <a:r>
              <a:rPr lang="en-US" sz="4000" dirty="0" smtClean="0"/>
              <a:t>seminal </a:t>
            </a:r>
            <a:r>
              <a:rPr lang="en-US" sz="4000" dirty="0" smtClean="0"/>
              <a:t>study found </a:t>
            </a:r>
            <a:r>
              <a:rPr lang="en-US" sz="4000" dirty="0"/>
              <a:t>that, </a:t>
            </a:r>
            <a:r>
              <a:rPr lang="en-US" sz="4000" dirty="0" smtClean="0"/>
              <a:t>after just </a:t>
            </a:r>
            <a:r>
              <a:rPr lang="en-US" sz="4000" dirty="0"/>
              <a:t>eight weeks of </a:t>
            </a:r>
            <a:r>
              <a:rPr lang="en-US" sz="4000" dirty="0" smtClean="0"/>
              <a:t>training</a:t>
            </a:r>
            <a:r>
              <a:rPr lang="en-US" sz="4000" dirty="0"/>
              <a:t>, </a:t>
            </a:r>
            <a:r>
              <a:rPr lang="en-US" sz="4000" dirty="0" smtClean="0"/>
              <a:t>practicing </a:t>
            </a:r>
            <a:r>
              <a:rPr lang="en-US" sz="4000" dirty="0"/>
              <a:t>mindfulness </a:t>
            </a:r>
            <a:r>
              <a:rPr lang="en-US" sz="4000" dirty="0" smtClean="0"/>
              <a:t>meditation boosted the </a:t>
            </a:r>
            <a:r>
              <a:rPr lang="en-US" sz="4000" dirty="0" smtClean="0"/>
              <a:t>immune system’s ability </a:t>
            </a:r>
            <a:r>
              <a:rPr lang="en-US" sz="4000" dirty="0"/>
              <a:t>to </a:t>
            </a:r>
            <a:r>
              <a:rPr lang="en-US" sz="4000" dirty="0" smtClean="0"/>
              <a:t>fight </a:t>
            </a:r>
            <a:r>
              <a:rPr lang="en-US" sz="4000" dirty="0"/>
              <a:t>off </a:t>
            </a:r>
            <a:r>
              <a:rPr lang="en-US" sz="4000" dirty="0" smtClean="0"/>
              <a:t>illness</a:t>
            </a:r>
            <a:r>
              <a:rPr lang="en-US" sz="4000" dirty="0"/>
              <a:t>.</a:t>
            </a:r>
          </a:p>
          <a:p>
            <a:endParaRPr lang="en-US" dirty="0"/>
          </a:p>
        </p:txBody>
      </p:sp>
    </p:spTree>
    <p:extLst>
      <p:ext uri="{BB962C8B-B14F-4D97-AF65-F5344CB8AC3E}">
        <p14:creationId xmlns:p14="http://schemas.microsoft.com/office/powerpoint/2010/main" val="3470458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9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Mindfulness is good for our minds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dirty="0"/>
              <a:t>Several </a:t>
            </a:r>
            <a:r>
              <a:rPr lang="en-US" dirty="0" smtClean="0"/>
              <a:t>studies </a:t>
            </a:r>
            <a:r>
              <a:rPr lang="en-US" dirty="0"/>
              <a:t>have found that mindfulness increases </a:t>
            </a:r>
          </a:p>
          <a:p>
            <a:pPr marL="0" indent="0">
              <a:buNone/>
            </a:pPr>
            <a:r>
              <a:rPr lang="en-US" dirty="0" smtClean="0"/>
              <a:t>positive emotions </a:t>
            </a:r>
            <a:r>
              <a:rPr lang="en-US" dirty="0"/>
              <a:t>while reducing </a:t>
            </a:r>
            <a:r>
              <a:rPr lang="en-US" dirty="0" smtClean="0"/>
              <a:t>negative emotions </a:t>
            </a:r>
            <a:r>
              <a:rPr lang="en-US" dirty="0"/>
              <a:t>and </a:t>
            </a:r>
            <a:r>
              <a:rPr lang="en-US" dirty="0" smtClean="0"/>
              <a:t>stress.</a:t>
            </a:r>
            <a:endParaRPr lang="en-US" dirty="0"/>
          </a:p>
          <a:p>
            <a:pPr marL="0" indent="0">
              <a:buNone/>
            </a:pPr>
            <a:endParaRPr lang="en-US" dirty="0"/>
          </a:p>
          <a:p>
            <a:pPr marL="0" indent="0">
              <a:buNone/>
            </a:pPr>
            <a:r>
              <a:rPr lang="en-US" dirty="0"/>
              <a:t>Indeed, at least one study suggests it may be </a:t>
            </a:r>
            <a:r>
              <a:rPr lang="en-US" dirty="0" smtClean="0"/>
              <a:t>as </a:t>
            </a:r>
            <a:r>
              <a:rPr lang="en-US" dirty="0"/>
              <a:t>good as </a:t>
            </a:r>
            <a:r>
              <a:rPr lang="en-US" dirty="0" smtClean="0"/>
              <a:t>antidepressants in fighting depression and preventing </a:t>
            </a:r>
            <a:r>
              <a:rPr lang="en-US" dirty="0"/>
              <a:t>relapse.</a:t>
            </a:r>
          </a:p>
          <a:p>
            <a:endParaRPr lang="en-US" dirty="0"/>
          </a:p>
        </p:txBody>
      </p:sp>
    </p:spTree>
    <p:extLst>
      <p:ext uri="{BB962C8B-B14F-4D97-AF65-F5344CB8AC3E}">
        <p14:creationId xmlns:p14="http://schemas.microsoft.com/office/powerpoint/2010/main" val="446292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Mindfulness changes our brains</a:t>
            </a:r>
            <a:endParaRPr lang="en-US" dirty="0"/>
          </a:p>
        </p:txBody>
      </p:sp>
      <p:sp>
        <p:nvSpPr>
          <p:cNvPr id="3" name="Content Placeholder 2"/>
          <p:cNvSpPr>
            <a:spLocks noGrp="1"/>
          </p:cNvSpPr>
          <p:nvPr>
            <p:ph idx="1"/>
          </p:nvPr>
        </p:nvSpPr>
        <p:spPr>
          <a:noFill/>
        </p:spPr>
        <p:txBody>
          <a:bodyPr>
            <a:normAutofit/>
          </a:bodyPr>
          <a:lstStyle/>
          <a:p>
            <a:pPr marL="0" indent="0">
              <a:buNone/>
            </a:pPr>
            <a:r>
              <a:rPr lang="en-US" dirty="0" smtClean="0"/>
              <a:t> </a:t>
            </a:r>
            <a:r>
              <a:rPr lang="en-US" dirty="0"/>
              <a:t>Research has </a:t>
            </a:r>
            <a:r>
              <a:rPr lang="en-US" dirty="0" smtClean="0"/>
              <a:t>found </a:t>
            </a:r>
            <a:r>
              <a:rPr lang="en-US" dirty="0"/>
              <a:t>that it increases density of gray </a:t>
            </a:r>
            <a:r>
              <a:rPr lang="en-US" dirty="0" smtClean="0"/>
              <a:t>matter in brain </a:t>
            </a:r>
            <a:r>
              <a:rPr lang="en-US" dirty="0"/>
              <a:t>regions linked to learning, memory, </a:t>
            </a:r>
            <a:r>
              <a:rPr lang="en-US" dirty="0" smtClean="0"/>
              <a:t>emotion regulation</a:t>
            </a:r>
            <a:r>
              <a:rPr lang="en-US" dirty="0"/>
              <a:t>, and empathy.</a:t>
            </a:r>
          </a:p>
          <a:p>
            <a:pPr marL="0" indent="0">
              <a:buNone/>
            </a:pPr>
            <a:endParaRPr lang="en-US" dirty="0"/>
          </a:p>
          <a:p>
            <a:pPr marL="0" indent="0">
              <a:buNone/>
            </a:pPr>
            <a:r>
              <a:rPr lang="en-US" dirty="0"/>
              <a:t>Mindfulness helps us focus: Studies suggest </a:t>
            </a:r>
            <a:r>
              <a:rPr lang="en-US" dirty="0" smtClean="0"/>
              <a:t>that </a:t>
            </a:r>
            <a:r>
              <a:rPr lang="en-US" dirty="0"/>
              <a:t>mindfulness helps us </a:t>
            </a:r>
          </a:p>
          <a:p>
            <a:pPr marL="0" indent="0">
              <a:buNone/>
            </a:pPr>
            <a:r>
              <a:rPr lang="en-US" dirty="0"/>
              <a:t>tune out </a:t>
            </a:r>
            <a:r>
              <a:rPr lang="en-US" dirty="0" smtClean="0"/>
              <a:t>distractions and </a:t>
            </a:r>
            <a:r>
              <a:rPr lang="en-US" dirty="0"/>
              <a:t>improves our </a:t>
            </a:r>
            <a:r>
              <a:rPr lang="en-US" dirty="0" smtClean="0"/>
              <a:t>memory and attention </a:t>
            </a:r>
            <a:r>
              <a:rPr lang="en-US" dirty="0"/>
              <a:t>skills</a:t>
            </a:r>
          </a:p>
          <a:p>
            <a:pPr marL="0" indent="0">
              <a:buNone/>
            </a:pPr>
            <a:endParaRPr lang="en-US" dirty="0"/>
          </a:p>
          <a:p>
            <a:endParaRPr lang="en-US" dirty="0"/>
          </a:p>
        </p:txBody>
      </p:sp>
      <p:pic>
        <p:nvPicPr>
          <p:cNvPr id="4" name="Picture 3"/>
          <p:cNvPicPr>
            <a:picLocks noChangeAspect="1"/>
          </p:cNvPicPr>
          <p:nvPr/>
        </p:nvPicPr>
        <p:blipFill>
          <a:blip r:embed="rId2"/>
          <a:stretch>
            <a:fillRect/>
          </a:stretch>
        </p:blipFill>
        <p:spPr>
          <a:xfrm>
            <a:off x="7448396" y="4329112"/>
            <a:ext cx="3172733" cy="2376487"/>
          </a:xfrm>
          <a:prstGeom prst="rect">
            <a:avLst/>
          </a:prstGeom>
        </p:spPr>
      </p:pic>
    </p:spTree>
    <p:extLst>
      <p:ext uri="{BB962C8B-B14F-4D97-AF65-F5344CB8AC3E}">
        <p14:creationId xmlns:p14="http://schemas.microsoft.com/office/powerpoint/2010/main" val="1639750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Mindfulness fosters compassion and altruism</a:t>
            </a:r>
            <a:endParaRPr lang="en-US" dirty="0"/>
          </a:p>
        </p:txBody>
      </p:sp>
      <p:sp>
        <p:nvSpPr>
          <p:cNvPr id="3" name="Content Placeholder 2"/>
          <p:cNvSpPr>
            <a:spLocks noGrp="1"/>
          </p:cNvSpPr>
          <p:nvPr>
            <p:ph idx="1"/>
          </p:nvPr>
        </p:nvSpPr>
        <p:spPr>
          <a:blipFill dpi="0" rotWithShape="1">
            <a:blip r:embed="rId2">
              <a:alphaModFix amt="19000"/>
            </a:blip>
            <a:srcRect/>
            <a:stretch>
              <a:fillRect l="42000"/>
            </a:stretch>
          </a:blipFill>
        </p:spPr>
        <p:txBody>
          <a:bodyPr>
            <a:normAutofit/>
          </a:bodyPr>
          <a:lstStyle/>
          <a:p>
            <a:pPr marL="0" indent="0">
              <a:buNone/>
            </a:pPr>
            <a:r>
              <a:rPr lang="en-US" dirty="0" smtClean="0"/>
              <a:t>Practicing Mindfulness makes us </a:t>
            </a:r>
            <a:r>
              <a:rPr lang="en-US" dirty="0" smtClean="0"/>
              <a:t>more </a:t>
            </a:r>
            <a:r>
              <a:rPr lang="en-US" dirty="0"/>
              <a:t>likely to help someone in </a:t>
            </a:r>
            <a:r>
              <a:rPr lang="en-US" dirty="0" smtClean="0"/>
              <a:t>need and increases activity </a:t>
            </a:r>
            <a:r>
              <a:rPr lang="en-US" dirty="0"/>
              <a:t>in neural networks involved </a:t>
            </a:r>
            <a:r>
              <a:rPr lang="en-US" dirty="0" smtClean="0"/>
              <a:t>in understanding </a:t>
            </a:r>
            <a:r>
              <a:rPr lang="en-US" dirty="0"/>
              <a:t>the suffering of </a:t>
            </a:r>
            <a:r>
              <a:rPr lang="en-US" dirty="0" smtClean="0"/>
              <a:t>others and regulating emotions</a:t>
            </a:r>
            <a:r>
              <a:rPr lang="en-US" dirty="0"/>
              <a:t>. </a:t>
            </a: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32259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Mindfulness enhances relationships</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dirty="0"/>
              <a:t>Research </a:t>
            </a:r>
            <a:r>
              <a:rPr lang="en-US" dirty="0" smtClean="0"/>
              <a:t>suggests </a:t>
            </a:r>
            <a:r>
              <a:rPr lang="en-US" dirty="0"/>
              <a:t>mindfulness training makes couples </a:t>
            </a:r>
            <a:r>
              <a:rPr lang="en-US" dirty="0" smtClean="0"/>
              <a:t>more satisfied </a:t>
            </a:r>
            <a:r>
              <a:rPr lang="en-US" dirty="0"/>
              <a:t>with their </a:t>
            </a:r>
            <a:r>
              <a:rPr lang="en-US" dirty="0" smtClean="0"/>
              <a:t>relationship</a:t>
            </a:r>
            <a:r>
              <a:rPr lang="en-US" dirty="0"/>
              <a:t>, makes </a:t>
            </a:r>
            <a:r>
              <a:rPr lang="en-US" dirty="0" smtClean="0"/>
              <a:t>each </a:t>
            </a:r>
            <a:r>
              <a:rPr lang="en-US" dirty="0"/>
              <a:t>partner feel more </a:t>
            </a:r>
            <a:r>
              <a:rPr lang="en-US" dirty="0" smtClean="0"/>
              <a:t>optimistic </a:t>
            </a:r>
            <a:r>
              <a:rPr lang="en-US" dirty="0"/>
              <a:t>and relaxed, </a:t>
            </a:r>
            <a:r>
              <a:rPr lang="en-US" dirty="0" smtClean="0"/>
              <a:t>and </a:t>
            </a:r>
            <a:r>
              <a:rPr lang="en-US" dirty="0"/>
              <a:t>makes them feel </a:t>
            </a:r>
            <a:r>
              <a:rPr lang="en-US" dirty="0" smtClean="0"/>
              <a:t>closer </a:t>
            </a:r>
            <a:r>
              <a:rPr lang="en-US" dirty="0"/>
              <a:t>to one another.</a:t>
            </a:r>
          </a:p>
        </p:txBody>
      </p:sp>
      <p:pic>
        <p:nvPicPr>
          <p:cNvPr id="4" name="Picture 3"/>
          <p:cNvPicPr>
            <a:picLocks noChangeAspect="1"/>
          </p:cNvPicPr>
          <p:nvPr/>
        </p:nvPicPr>
        <p:blipFill>
          <a:blip r:embed="rId2"/>
          <a:stretch>
            <a:fillRect/>
          </a:stretch>
        </p:blipFill>
        <p:spPr>
          <a:xfrm>
            <a:off x="951732" y="3405341"/>
            <a:ext cx="4165006" cy="2771622"/>
          </a:xfrm>
          <a:prstGeom prst="rect">
            <a:avLst/>
          </a:prstGeom>
        </p:spPr>
      </p:pic>
    </p:spTree>
    <p:extLst>
      <p:ext uri="{BB962C8B-B14F-4D97-AF65-F5344CB8AC3E}">
        <p14:creationId xmlns:p14="http://schemas.microsoft.com/office/powerpoint/2010/main" val="3976803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Mindfulness is good for parents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dirty="0"/>
              <a:t>Studies suggest it may </a:t>
            </a:r>
            <a:r>
              <a:rPr lang="en-US" dirty="0" smtClean="0"/>
              <a:t>reduce pregnancy-related </a:t>
            </a:r>
            <a:r>
              <a:rPr lang="en-US" dirty="0"/>
              <a:t>anxiety, stress, and </a:t>
            </a:r>
            <a:r>
              <a:rPr lang="en-US" dirty="0" smtClean="0"/>
              <a:t>depression </a:t>
            </a:r>
            <a:r>
              <a:rPr lang="en-US" dirty="0"/>
              <a:t>in expectant parents. </a:t>
            </a:r>
            <a:endParaRPr lang="en-US" dirty="0" smtClean="0"/>
          </a:p>
          <a:p>
            <a:pPr marL="0" indent="0">
              <a:buNone/>
            </a:pPr>
            <a:endParaRPr lang="en-US" dirty="0"/>
          </a:p>
          <a:p>
            <a:pPr marL="0" indent="0">
              <a:buNone/>
            </a:pPr>
            <a:endParaRPr lang="en-US" dirty="0"/>
          </a:p>
          <a:p>
            <a:pPr marL="0" indent="0">
              <a:buNone/>
            </a:pPr>
            <a:r>
              <a:rPr lang="en-US" dirty="0"/>
              <a:t>Parents who </a:t>
            </a:r>
            <a:r>
              <a:rPr lang="en-US" dirty="0" smtClean="0"/>
              <a:t>practice mindfulness </a:t>
            </a:r>
            <a:r>
              <a:rPr lang="en-US" dirty="0"/>
              <a:t>report being happier </a:t>
            </a:r>
            <a:r>
              <a:rPr lang="en-US" dirty="0" smtClean="0"/>
              <a:t>with their parenting </a:t>
            </a:r>
            <a:r>
              <a:rPr lang="en-US" dirty="0"/>
              <a:t>skills and their </a:t>
            </a:r>
            <a:r>
              <a:rPr lang="en-US" dirty="0" smtClean="0"/>
              <a:t>relationship with </a:t>
            </a:r>
            <a:r>
              <a:rPr lang="en-US" dirty="0"/>
              <a:t>their kids, and their kids were found to </a:t>
            </a:r>
            <a:r>
              <a:rPr lang="en-US" dirty="0" smtClean="0"/>
              <a:t>have better </a:t>
            </a:r>
            <a:r>
              <a:rPr lang="en-US" dirty="0"/>
              <a:t>social skills.</a:t>
            </a:r>
          </a:p>
        </p:txBody>
      </p:sp>
    </p:spTree>
    <p:extLst>
      <p:ext uri="{BB962C8B-B14F-4D97-AF65-F5344CB8AC3E}">
        <p14:creationId xmlns:p14="http://schemas.microsoft.com/office/powerpoint/2010/main" val="2379298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Mindfulness helps healthcare professionals</a:t>
            </a:r>
            <a:endParaRPr lang="en-US" dirty="0"/>
          </a:p>
        </p:txBody>
      </p:sp>
      <p:sp>
        <p:nvSpPr>
          <p:cNvPr id="3" name="Content Placeholder 2"/>
          <p:cNvSpPr>
            <a:spLocks noGrp="1"/>
          </p:cNvSpPr>
          <p:nvPr>
            <p:ph idx="1"/>
          </p:nvPr>
        </p:nvSpPr>
        <p:spPr/>
        <p:txBody>
          <a:bodyPr>
            <a:normAutofit/>
          </a:bodyPr>
          <a:lstStyle/>
          <a:p>
            <a:r>
              <a:rPr lang="en-US" dirty="0" smtClean="0"/>
              <a:t>cope </a:t>
            </a:r>
            <a:r>
              <a:rPr lang="en-US" dirty="0"/>
              <a:t>with </a:t>
            </a:r>
            <a:r>
              <a:rPr lang="en-US" dirty="0" smtClean="0"/>
              <a:t>stress</a:t>
            </a:r>
            <a:endParaRPr lang="en-US" dirty="0"/>
          </a:p>
          <a:p>
            <a:r>
              <a:rPr lang="en-US" dirty="0"/>
              <a:t>connect with their </a:t>
            </a:r>
            <a:r>
              <a:rPr lang="en-US" dirty="0" smtClean="0"/>
              <a:t>patents</a:t>
            </a:r>
          </a:p>
          <a:p>
            <a:r>
              <a:rPr lang="en-US" dirty="0" smtClean="0"/>
              <a:t>improve </a:t>
            </a:r>
            <a:r>
              <a:rPr lang="en-US" dirty="0"/>
              <a:t>their general quality of </a:t>
            </a:r>
            <a:r>
              <a:rPr lang="en-US" dirty="0" smtClean="0"/>
              <a:t>life</a:t>
            </a:r>
            <a:endParaRPr lang="en-US" dirty="0"/>
          </a:p>
          <a:p>
            <a:pPr marL="0" indent="0">
              <a:buNone/>
            </a:pPr>
            <a:r>
              <a:rPr lang="en-US" dirty="0"/>
              <a:t>by reducing </a:t>
            </a:r>
            <a:r>
              <a:rPr lang="en-US" dirty="0" smtClean="0"/>
              <a:t>negative emotions </a:t>
            </a:r>
            <a:r>
              <a:rPr lang="en-US" dirty="0"/>
              <a:t>and anxiety, and increasing </a:t>
            </a:r>
          </a:p>
          <a:p>
            <a:pPr marL="0" indent="0">
              <a:buNone/>
            </a:pPr>
            <a:r>
              <a:rPr lang="en-US" dirty="0"/>
              <a:t>their </a:t>
            </a:r>
            <a:r>
              <a:rPr lang="en-US" dirty="0" smtClean="0"/>
              <a:t>positive emotions </a:t>
            </a:r>
            <a:r>
              <a:rPr lang="en-US" dirty="0"/>
              <a:t>and feelings of </a:t>
            </a:r>
            <a:r>
              <a:rPr lang="en-US" dirty="0" smtClean="0"/>
              <a:t>self-compassion</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707627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Mindfulness-Based </a:t>
            </a:r>
            <a:r>
              <a:rPr lang="en-US" dirty="0"/>
              <a:t>Stress </a:t>
            </a:r>
            <a:r>
              <a:rPr lang="en-US" dirty="0" smtClean="0"/>
              <a:t>Reduction (MBSR)</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a:t>The gold standard of clinical mindfulness </a:t>
            </a:r>
            <a:r>
              <a:rPr lang="en-US" dirty="0" smtClean="0"/>
              <a:t>practice </a:t>
            </a:r>
            <a:endParaRPr lang="en-US" dirty="0"/>
          </a:p>
          <a:p>
            <a:r>
              <a:rPr lang="en-US" dirty="0"/>
              <a:t>developed by Dr. Jon </a:t>
            </a:r>
            <a:r>
              <a:rPr lang="en-US" dirty="0" err="1"/>
              <a:t>Kabat</a:t>
            </a:r>
            <a:r>
              <a:rPr lang="en-US" dirty="0"/>
              <a:t>-Zinn </a:t>
            </a:r>
            <a:r>
              <a:rPr lang="en-US" dirty="0" smtClean="0"/>
              <a:t>(1979) at </a:t>
            </a:r>
            <a:r>
              <a:rPr lang="en-US" dirty="0"/>
              <a:t>the University of </a:t>
            </a:r>
          </a:p>
          <a:p>
            <a:pPr marL="0" indent="0">
              <a:buNone/>
            </a:pPr>
            <a:r>
              <a:rPr lang="en-US" dirty="0" smtClean="0"/>
              <a:t>   </a:t>
            </a:r>
            <a:r>
              <a:rPr lang="en-US" dirty="0" err="1" smtClean="0"/>
              <a:t>Massachusets</a:t>
            </a:r>
            <a:r>
              <a:rPr lang="en-US" dirty="0" smtClean="0"/>
              <a:t> </a:t>
            </a:r>
            <a:r>
              <a:rPr lang="en-US" dirty="0"/>
              <a:t>Medical </a:t>
            </a:r>
            <a:r>
              <a:rPr lang="en-US" dirty="0" smtClean="0"/>
              <a:t>Center.</a:t>
            </a:r>
          </a:p>
          <a:p>
            <a:pPr marL="0" indent="0">
              <a:buNone/>
            </a:pPr>
            <a:endParaRPr lang="en-US" dirty="0"/>
          </a:p>
          <a:p>
            <a:pPr marL="0" indent="0">
              <a:buNone/>
            </a:pPr>
            <a:r>
              <a:rPr lang="en-US" dirty="0">
                <a:hlinkClick r:id="rId2"/>
              </a:rPr>
              <a:t>https://palousemindfulness.com/</a:t>
            </a:r>
            <a:r>
              <a:rPr lang="en-US" dirty="0"/>
              <a:t>  </a:t>
            </a:r>
            <a:endParaRPr lang="en-US" dirty="0"/>
          </a:p>
        </p:txBody>
      </p:sp>
    </p:spTree>
    <p:extLst>
      <p:ext uri="{BB962C8B-B14F-4D97-AF65-F5344CB8AC3E}">
        <p14:creationId xmlns:p14="http://schemas.microsoft.com/office/powerpoint/2010/main" val="578924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2000"/>
            <a:lum/>
          </a:blip>
          <a:srcRect/>
          <a:stretch>
            <a:fillRect t="5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Wellness defined</a:t>
            </a:r>
            <a:endParaRPr lang="en-US" dirty="0"/>
          </a:p>
        </p:txBody>
      </p:sp>
      <p:sp>
        <p:nvSpPr>
          <p:cNvPr id="3" name="Content Placeholder 2"/>
          <p:cNvSpPr>
            <a:spLocks noGrp="1"/>
          </p:cNvSpPr>
          <p:nvPr>
            <p:ph idx="1"/>
          </p:nvPr>
        </p:nvSpPr>
        <p:spPr/>
        <p:txBody>
          <a:bodyPr/>
          <a:lstStyle/>
          <a:p>
            <a:pPr marL="0" indent="0">
              <a:buNone/>
            </a:pPr>
            <a:r>
              <a:rPr lang="en-US" dirty="0"/>
              <a:t>"...a state of complete physical, mental, and social well-being, and not merely the absence of disease or infirmity."</a:t>
            </a:r>
            <a:br>
              <a:rPr lang="en-US" dirty="0"/>
            </a:br>
            <a:r>
              <a:rPr lang="en-US" dirty="0" smtClean="0"/>
              <a:t>       </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 </a:t>
            </a:r>
            <a:r>
              <a:rPr lang="en-US" dirty="0" smtClean="0"/>
              <a:t>                                         The </a:t>
            </a:r>
            <a:r>
              <a:rPr lang="en-US" dirty="0"/>
              <a:t>World Health Organization</a:t>
            </a:r>
          </a:p>
        </p:txBody>
      </p:sp>
    </p:spTree>
    <p:extLst>
      <p:ext uri="{BB962C8B-B14F-4D97-AF65-F5344CB8AC3E}">
        <p14:creationId xmlns:p14="http://schemas.microsoft.com/office/powerpoint/2010/main" val="10803091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6000"/>
            <a:lum/>
          </a:blip>
          <a:srcRect/>
          <a:stretch>
            <a:fillRect t="-5000" b="-5000"/>
          </a:stretch>
        </a:blipFill>
        <a:effectLst/>
      </p:bgPr>
    </p:bg>
    <p:spTree>
      <p:nvGrpSpPr>
        <p:cNvPr id="1" name=""/>
        <p:cNvGrpSpPr/>
        <p:nvPr/>
      </p:nvGrpSpPr>
      <p:grpSpPr>
        <a:xfrm>
          <a:off x="0" y="0"/>
          <a:ext cx="0" cy="0"/>
          <a:chOff x="0" y="0"/>
          <a:chExt cx="0" cy="0"/>
        </a:xfrm>
      </p:grpSpPr>
      <p:sp>
        <p:nvSpPr>
          <p:cNvPr id="4" name="Rectangle 3"/>
          <p:cNvSpPr/>
          <p:nvPr/>
        </p:nvSpPr>
        <p:spPr>
          <a:xfrm>
            <a:off x="3124481" y="3244334"/>
            <a:ext cx="5943037" cy="369332"/>
          </a:xfrm>
          <a:prstGeom prst="rect">
            <a:avLst/>
          </a:prstGeom>
        </p:spPr>
        <p:txBody>
          <a:bodyPr wrap="none">
            <a:spAutoFit/>
          </a:bodyPr>
          <a:lstStyle/>
          <a:p>
            <a:r>
              <a:rPr lang="en-US" dirty="0">
                <a:hlinkClick r:id="rId3"/>
              </a:rPr>
              <a:t>https://</a:t>
            </a:r>
            <a:r>
              <a:rPr lang="en-US" dirty="0" smtClean="0">
                <a:hlinkClick r:id="rId3"/>
              </a:rPr>
              <a:t>palousemindfulness.com/meditations/mountain.html</a:t>
            </a:r>
            <a:r>
              <a:rPr lang="en-US" dirty="0" smtClean="0"/>
              <a:t> </a:t>
            </a:r>
            <a:endParaRPr lang="en-US" dirty="0"/>
          </a:p>
        </p:txBody>
      </p:sp>
    </p:spTree>
    <p:extLst>
      <p:ext uri="{BB962C8B-B14F-4D97-AF65-F5344CB8AC3E}">
        <p14:creationId xmlns:p14="http://schemas.microsoft.com/office/powerpoint/2010/main" val="1448739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Mindfulness-Based Cognitive Therapy (MBCT) is a form of MBSR</a:t>
            </a:r>
          </a:p>
          <a:p>
            <a:r>
              <a:rPr lang="en-US" dirty="0"/>
              <a:t>that includes information about depression as well as cognitive </a:t>
            </a:r>
          </a:p>
          <a:p>
            <a:r>
              <a:rPr lang="en-US" dirty="0"/>
              <a:t>therapy-based exercises linking thinking and its resulting impact</a:t>
            </a:r>
          </a:p>
          <a:p>
            <a:r>
              <a:rPr lang="en-US" dirty="0"/>
              <a:t>on feeling.” </a:t>
            </a:r>
          </a:p>
          <a:p>
            <a:pPr marL="0" indent="0">
              <a:buNone/>
            </a:pPr>
            <a:r>
              <a:rPr lang="en-US" dirty="0" smtClean="0">
                <a:hlinkClick r:id="rId2"/>
              </a:rPr>
              <a:t>http</a:t>
            </a:r>
            <a:r>
              <a:rPr lang="en-US" dirty="0">
                <a:hlinkClick r:id="rId2"/>
              </a:rPr>
              <a:t>://</a:t>
            </a:r>
            <a:r>
              <a:rPr lang="en-US" dirty="0" smtClean="0">
                <a:hlinkClick r:id="rId2"/>
              </a:rPr>
              <a:t>www.mindfullivingprograms.com/whatMBSR.php</a:t>
            </a:r>
            <a:r>
              <a:rPr lang="en-US" dirty="0" smtClean="0"/>
              <a:t> </a:t>
            </a:r>
            <a:endParaRPr lang="en-US" dirty="0"/>
          </a:p>
        </p:txBody>
      </p:sp>
    </p:spTree>
    <p:extLst>
      <p:ext uri="{BB962C8B-B14F-4D97-AF65-F5344CB8AC3E}">
        <p14:creationId xmlns:p14="http://schemas.microsoft.com/office/powerpoint/2010/main" val="891051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Pareto Principle</a:t>
            </a:r>
            <a:endParaRPr lang="en-US" dirty="0"/>
          </a:p>
        </p:txBody>
      </p:sp>
      <p:sp>
        <p:nvSpPr>
          <p:cNvPr id="3" name="Content Placeholder 2"/>
          <p:cNvSpPr>
            <a:spLocks noGrp="1"/>
          </p:cNvSpPr>
          <p:nvPr>
            <p:ph idx="1"/>
          </p:nvPr>
        </p:nvSpPr>
        <p:spPr/>
        <p:txBody>
          <a:bodyPr/>
          <a:lstStyle/>
          <a:p>
            <a:r>
              <a:rPr lang="en-US" dirty="0" smtClean="0"/>
              <a:t>It </a:t>
            </a:r>
            <a:r>
              <a:rPr lang="en-US" dirty="0"/>
              <a:t>commonly takes 20% of the </a:t>
            </a:r>
            <a:r>
              <a:rPr lang="en-US" dirty="0" smtClean="0"/>
              <a:t>time allotted </a:t>
            </a:r>
            <a:r>
              <a:rPr lang="en-US" dirty="0"/>
              <a:t>to complete 80% of </a:t>
            </a:r>
          </a:p>
          <a:p>
            <a:pPr marL="0" indent="0">
              <a:buNone/>
            </a:pPr>
            <a:r>
              <a:rPr lang="en-US" dirty="0" smtClean="0"/>
              <a:t>   a </a:t>
            </a:r>
            <a:r>
              <a:rPr lang="en-US" dirty="0"/>
              <a:t>task. </a:t>
            </a:r>
          </a:p>
          <a:p>
            <a:r>
              <a:rPr lang="en-US" dirty="0"/>
              <a:t>To complete the last 20% of a task takes 80% of the effort. </a:t>
            </a:r>
          </a:p>
          <a:p>
            <a:r>
              <a:rPr lang="en-US" dirty="0"/>
              <a:t>Achieving </a:t>
            </a:r>
            <a:r>
              <a:rPr lang="en-US" dirty="0" smtClean="0"/>
              <a:t>perfection </a:t>
            </a:r>
            <a:r>
              <a:rPr lang="en-US" dirty="0"/>
              <a:t>is impossible. </a:t>
            </a:r>
          </a:p>
          <a:p>
            <a:r>
              <a:rPr lang="en-US" dirty="0"/>
              <a:t>Increasing effort results in diminishing returns as further </a:t>
            </a:r>
          </a:p>
          <a:p>
            <a:pPr marL="0" indent="0">
              <a:buNone/>
            </a:pPr>
            <a:r>
              <a:rPr lang="en-US" dirty="0" smtClean="0"/>
              <a:t>   activity </a:t>
            </a:r>
            <a:r>
              <a:rPr lang="en-US" dirty="0"/>
              <a:t>becomes increasingly </a:t>
            </a:r>
            <a:r>
              <a:rPr lang="en-US" dirty="0" smtClean="0"/>
              <a:t>inefficient</a:t>
            </a:r>
            <a:r>
              <a:rPr lang="en-US" dirty="0"/>
              <a:t>.</a:t>
            </a:r>
          </a:p>
        </p:txBody>
      </p:sp>
    </p:spTree>
    <p:extLst>
      <p:ext uri="{BB962C8B-B14F-4D97-AF65-F5344CB8AC3E}">
        <p14:creationId xmlns:p14="http://schemas.microsoft.com/office/powerpoint/2010/main" val="24355177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“Good Enough” </a:t>
            </a:r>
            <a:r>
              <a:rPr lang="en-US" dirty="0"/>
              <a:t>Mindfulness</a:t>
            </a:r>
            <a:br>
              <a:rPr lang="en-US" dirty="0"/>
            </a:br>
            <a:endParaRPr lang="en-US" dirty="0"/>
          </a:p>
        </p:txBody>
      </p:sp>
      <p:sp>
        <p:nvSpPr>
          <p:cNvPr id="3" name="Content Placeholder 2"/>
          <p:cNvSpPr>
            <a:spLocks noGrp="1"/>
          </p:cNvSpPr>
          <p:nvPr>
            <p:ph idx="1"/>
          </p:nvPr>
        </p:nvSpPr>
        <p:spPr/>
        <p:txBody>
          <a:bodyPr>
            <a:normAutofit fontScale="92500"/>
          </a:bodyPr>
          <a:lstStyle/>
          <a:p>
            <a:pPr marL="0" indent="0">
              <a:buNone/>
            </a:pPr>
            <a:endParaRPr lang="en-US" dirty="0"/>
          </a:p>
          <a:p>
            <a:pPr marL="0" indent="0">
              <a:buNone/>
            </a:pPr>
            <a:endParaRPr lang="en-US" dirty="0"/>
          </a:p>
          <a:p>
            <a:r>
              <a:rPr lang="en-US" dirty="0" smtClean="0"/>
              <a:t>Don’t </a:t>
            </a:r>
            <a:r>
              <a:rPr lang="en-US" dirty="0"/>
              <a:t>aim for perfect.  Aim for sustainable.  Ruthlessly forgive </a:t>
            </a:r>
            <a:r>
              <a:rPr lang="en-US" dirty="0" smtClean="0"/>
              <a:t>relapses</a:t>
            </a:r>
            <a:r>
              <a:rPr lang="en-US" dirty="0"/>
              <a:t>.</a:t>
            </a:r>
          </a:p>
          <a:p>
            <a:r>
              <a:rPr lang="en-US" dirty="0" smtClean="0"/>
              <a:t>Get </a:t>
            </a:r>
            <a:r>
              <a:rPr lang="en-US" dirty="0"/>
              <a:t>a schedule and a </a:t>
            </a:r>
            <a:r>
              <a:rPr lang="en-US" dirty="0" smtClean="0"/>
              <a:t>routine</a:t>
            </a:r>
            <a:r>
              <a:rPr lang="en-US" dirty="0"/>
              <a:t>.  </a:t>
            </a:r>
          </a:p>
          <a:p>
            <a:r>
              <a:rPr lang="en-US" dirty="0" smtClean="0"/>
              <a:t>Have </a:t>
            </a:r>
            <a:r>
              <a:rPr lang="en-US" dirty="0"/>
              <a:t>things you can do, and some things you might do, and </a:t>
            </a:r>
          </a:p>
          <a:p>
            <a:pPr marL="0" indent="0">
              <a:buNone/>
            </a:pPr>
            <a:r>
              <a:rPr lang="en-US" dirty="0" smtClean="0"/>
              <a:t>    know </a:t>
            </a:r>
            <a:r>
              <a:rPr lang="en-US" dirty="0"/>
              <a:t>the difference.</a:t>
            </a:r>
          </a:p>
          <a:p>
            <a:r>
              <a:rPr lang="en-US" dirty="0" smtClean="0"/>
              <a:t>Utilize </a:t>
            </a:r>
            <a:r>
              <a:rPr lang="en-US" dirty="0"/>
              <a:t>the myriad </a:t>
            </a:r>
            <a:r>
              <a:rPr lang="en-US" dirty="0" smtClean="0"/>
              <a:t>resources </a:t>
            </a:r>
            <a:r>
              <a:rPr lang="en-US" dirty="0"/>
              <a:t>that are available at </a:t>
            </a:r>
            <a:r>
              <a:rPr lang="en-US" dirty="0" smtClean="0"/>
              <a:t>little</a:t>
            </a:r>
            <a:r>
              <a:rPr lang="en-US" dirty="0"/>
              <a:t>, or no,</a:t>
            </a:r>
          </a:p>
          <a:p>
            <a:pPr marL="0" indent="0">
              <a:buNone/>
            </a:pPr>
            <a:r>
              <a:rPr lang="en-US" dirty="0" smtClean="0"/>
              <a:t>   cost</a:t>
            </a:r>
            <a:r>
              <a:rPr lang="en-US" dirty="0"/>
              <a:t>. </a:t>
            </a:r>
            <a:r>
              <a:rPr lang="en-US" dirty="0" smtClean="0"/>
              <a:t>You </a:t>
            </a:r>
            <a:r>
              <a:rPr lang="en-US" dirty="0"/>
              <a:t>will learn 80% of what there is to know from those </a:t>
            </a:r>
          </a:p>
          <a:p>
            <a:pPr marL="0" indent="0">
              <a:buNone/>
            </a:pPr>
            <a:r>
              <a:rPr lang="en-US" dirty="0" smtClean="0"/>
              <a:t>   sources</a:t>
            </a:r>
            <a:r>
              <a:rPr lang="en-US" dirty="0"/>
              <a:t>.</a:t>
            </a:r>
          </a:p>
        </p:txBody>
      </p:sp>
    </p:spTree>
    <p:extLst>
      <p:ext uri="{BB962C8B-B14F-4D97-AF65-F5344CB8AC3E}">
        <p14:creationId xmlns:p14="http://schemas.microsoft.com/office/powerpoint/2010/main" val="24102304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More ideas for wellness</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r>
              <a:rPr lang="en-US" dirty="0" smtClean="0"/>
              <a:t>Gratitude journal</a:t>
            </a:r>
          </a:p>
          <a:p>
            <a:r>
              <a:rPr lang="en-US" dirty="0" smtClean="0"/>
              <a:t>Doing </a:t>
            </a:r>
            <a:r>
              <a:rPr lang="en-US" dirty="0"/>
              <a:t>new things </a:t>
            </a:r>
          </a:p>
          <a:p>
            <a:r>
              <a:rPr lang="en-US" dirty="0"/>
              <a:t>Do nice things for people for no </a:t>
            </a:r>
            <a:r>
              <a:rPr lang="en-US" dirty="0" smtClean="0"/>
              <a:t>reason</a:t>
            </a:r>
          </a:p>
          <a:p>
            <a:r>
              <a:rPr lang="en-US" dirty="0" smtClean="0"/>
              <a:t>stop </a:t>
            </a:r>
            <a:r>
              <a:rPr lang="en-US" dirty="0" err="1"/>
              <a:t>multtasking</a:t>
            </a:r>
            <a:r>
              <a:rPr lang="en-US" dirty="0"/>
              <a:t>.  Turn off the </a:t>
            </a:r>
          </a:p>
          <a:p>
            <a:pPr marL="0" indent="0">
              <a:buNone/>
            </a:pPr>
            <a:r>
              <a:rPr lang="en-US" dirty="0" smtClean="0"/>
              <a:t>   radio</a:t>
            </a:r>
            <a:r>
              <a:rPr lang="en-US" dirty="0"/>
              <a:t>, turn off your phone, and absolutely no headphones</a:t>
            </a:r>
            <a:r>
              <a:rPr lang="en-US" dirty="0" smtClean="0"/>
              <a:t>.</a:t>
            </a:r>
            <a:endParaRPr lang="en-US" dirty="0"/>
          </a:p>
          <a:p>
            <a:r>
              <a:rPr lang="en-US" dirty="0"/>
              <a:t>Exercise – whatever it is you like to do:  walk, bike, run, </a:t>
            </a:r>
          </a:p>
          <a:p>
            <a:r>
              <a:rPr lang="en-US" dirty="0"/>
              <a:t>swim, dance</a:t>
            </a:r>
            <a:r>
              <a:rPr lang="en-US" dirty="0" smtClean="0"/>
              <a:t>,....</a:t>
            </a:r>
            <a:endParaRPr lang="en-US" dirty="0"/>
          </a:p>
          <a:p>
            <a:r>
              <a:rPr lang="en-US" dirty="0"/>
              <a:t>“Be here now</a:t>
            </a:r>
            <a:r>
              <a:rPr lang="en-US" dirty="0" smtClean="0"/>
              <a:t>.”</a:t>
            </a:r>
            <a:endParaRPr lang="en-US" dirty="0"/>
          </a:p>
        </p:txBody>
      </p:sp>
    </p:spTree>
    <p:extLst>
      <p:ext uri="{BB962C8B-B14F-4D97-AF65-F5344CB8AC3E}">
        <p14:creationId xmlns:p14="http://schemas.microsoft.com/office/powerpoint/2010/main" val="1472519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Putting it all together</a:t>
            </a:r>
            <a:endParaRPr lang="en-US" dirty="0"/>
          </a:p>
        </p:txBody>
      </p:sp>
      <p:sp>
        <p:nvSpPr>
          <p:cNvPr id="3" name="Content Placeholder 2"/>
          <p:cNvSpPr>
            <a:spLocks noGrp="1"/>
          </p:cNvSpPr>
          <p:nvPr>
            <p:ph idx="1"/>
          </p:nvPr>
        </p:nvSpPr>
        <p:spPr/>
        <p:txBody>
          <a:bodyPr/>
          <a:lstStyle/>
          <a:p>
            <a:r>
              <a:rPr lang="en-US" dirty="0" smtClean="0"/>
              <a:t>Meditation </a:t>
            </a:r>
            <a:r>
              <a:rPr lang="en-US" dirty="0"/>
              <a:t>and an exercise regime including yoga, </a:t>
            </a:r>
          </a:p>
          <a:p>
            <a:pPr marL="0" indent="0">
              <a:buNone/>
            </a:pPr>
            <a:r>
              <a:rPr lang="en-US" dirty="0" smtClean="0"/>
              <a:t>  along </a:t>
            </a:r>
            <a:r>
              <a:rPr lang="en-US" dirty="0"/>
              <a:t>with a healthy diet is a powerful </a:t>
            </a:r>
            <a:r>
              <a:rPr lang="en-US" dirty="0" smtClean="0"/>
              <a:t>combination </a:t>
            </a:r>
            <a:endParaRPr lang="en-US" dirty="0"/>
          </a:p>
          <a:p>
            <a:pPr marL="0" indent="0">
              <a:buNone/>
            </a:pPr>
            <a:r>
              <a:rPr lang="en-US" dirty="0"/>
              <a:t>for improving physiological and psychological health. </a:t>
            </a:r>
          </a:p>
          <a:p>
            <a:r>
              <a:rPr lang="en-US" dirty="0"/>
              <a:t>It is all connected. </a:t>
            </a:r>
          </a:p>
        </p:txBody>
      </p:sp>
    </p:spTree>
    <p:extLst>
      <p:ext uri="{BB962C8B-B14F-4D97-AF65-F5344CB8AC3E}">
        <p14:creationId xmlns:p14="http://schemas.microsoft.com/office/powerpoint/2010/main" val="3107958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t="-16000" b="-1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Phone apps</a:t>
            </a:r>
            <a:endParaRPr lang="en-US" dirty="0"/>
          </a:p>
        </p:txBody>
      </p:sp>
      <p:sp>
        <p:nvSpPr>
          <p:cNvPr id="3" name="Content Placeholder 2"/>
          <p:cNvSpPr>
            <a:spLocks noGrp="1"/>
          </p:cNvSpPr>
          <p:nvPr>
            <p:ph idx="1"/>
          </p:nvPr>
        </p:nvSpPr>
        <p:spPr/>
        <p:txBody>
          <a:bodyPr/>
          <a:lstStyle/>
          <a:p>
            <a:pPr marL="0" indent="0">
              <a:buNone/>
            </a:pPr>
            <a:r>
              <a:rPr lang="en-US" dirty="0" smtClean="0"/>
              <a:t>Yoga</a:t>
            </a:r>
          </a:p>
          <a:p>
            <a:pPr marL="0" indent="0">
              <a:buNone/>
            </a:pPr>
            <a:r>
              <a:rPr lang="en-US" dirty="0" smtClean="0"/>
              <a:t>Mindfulness</a:t>
            </a:r>
          </a:p>
          <a:p>
            <a:pPr marL="0" indent="0">
              <a:buNone/>
            </a:pPr>
            <a:r>
              <a:rPr lang="en-US" dirty="0" smtClean="0"/>
              <a:t>Relaxation </a:t>
            </a:r>
          </a:p>
          <a:p>
            <a:pPr marL="0" indent="0">
              <a:buNone/>
            </a:pPr>
            <a:r>
              <a:rPr lang="en-US" dirty="0" smtClean="0"/>
              <a:t>Meditation</a:t>
            </a:r>
          </a:p>
          <a:p>
            <a:pPr marL="0" indent="0">
              <a:buNone/>
            </a:pPr>
            <a:r>
              <a:rPr lang="en-US" dirty="0" smtClean="0"/>
              <a:t>Metronomes counting breaths</a:t>
            </a:r>
            <a:endParaRPr lang="en-US" dirty="0"/>
          </a:p>
        </p:txBody>
      </p:sp>
    </p:spTree>
    <p:extLst>
      <p:ext uri="{BB962C8B-B14F-4D97-AF65-F5344CB8AC3E}">
        <p14:creationId xmlns:p14="http://schemas.microsoft.com/office/powerpoint/2010/main" val="42780674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Read</a:t>
            </a:r>
            <a:endParaRPr lang="en-US" dirty="0"/>
          </a:p>
        </p:txBody>
      </p:sp>
      <p:sp>
        <p:nvSpPr>
          <p:cNvPr id="3" name="Content Placeholder 2"/>
          <p:cNvSpPr>
            <a:spLocks noGrp="1"/>
          </p:cNvSpPr>
          <p:nvPr>
            <p:ph idx="1"/>
          </p:nvPr>
        </p:nvSpPr>
        <p:spPr>
          <a:blipFill dpi="0" rotWithShape="1">
            <a:blip r:embed="rId2">
              <a:alphaModFix amt="19000"/>
            </a:blip>
            <a:srcRect/>
            <a:stretch>
              <a:fillRect l="42000"/>
            </a:stretch>
          </a:blipFill>
        </p:spPr>
        <p:txBody>
          <a:bodyPr>
            <a:normAutofit/>
          </a:bodyPr>
          <a:lstStyle/>
          <a:p>
            <a:pPr marL="0" indent="0">
              <a:buNone/>
            </a:pPr>
            <a:r>
              <a:rPr lang="en-US" dirty="0" smtClean="0"/>
              <a:t>1.</a:t>
            </a:r>
            <a:r>
              <a:rPr lang="en-US" dirty="0" smtClean="0"/>
              <a:t> </a:t>
            </a:r>
            <a:r>
              <a:rPr lang="en-US" dirty="0" smtClean="0"/>
              <a:t>Hardwiring Happiness  </a:t>
            </a:r>
            <a:r>
              <a:rPr lang="en-US" dirty="0"/>
              <a:t>by Rick Hanson</a:t>
            </a:r>
          </a:p>
          <a:p>
            <a:pPr marL="0" indent="0">
              <a:buNone/>
            </a:pPr>
            <a:r>
              <a:rPr lang="en-US" dirty="0" smtClean="0"/>
              <a:t>2.Meditaton </a:t>
            </a:r>
            <a:r>
              <a:rPr lang="en-US" dirty="0"/>
              <a:t>for </a:t>
            </a:r>
            <a:r>
              <a:rPr lang="en-US" dirty="0" smtClean="0"/>
              <a:t>Beginners  </a:t>
            </a:r>
            <a:r>
              <a:rPr lang="en-US" dirty="0"/>
              <a:t>by Jack </a:t>
            </a:r>
            <a:r>
              <a:rPr lang="en-US" dirty="0" err="1"/>
              <a:t>Kornield</a:t>
            </a:r>
            <a:endParaRPr lang="en-US" dirty="0"/>
          </a:p>
          <a:p>
            <a:pPr marL="0" indent="0">
              <a:buNone/>
            </a:pPr>
            <a:r>
              <a:rPr lang="en-US" dirty="0"/>
              <a:t>3</a:t>
            </a:r>
            <a:r>
              <a:rPr lang="en-US" dirty="0" smtClean="0"/>
              <a:t>. The </a:t>
            </a:r>
            <a:r>
              <a:rPr lang="en-US" dirty="0"/>
              <a:t>Myths of Happiness: What Should Make You Happy, </a:t>
            </a:r>
            <a:r>
              <a:rPr lang="en-US" dirty="0" smtClean="0"/>
              <a:t>But </a:t>
            </a:r>
            <a:r>
              <a:rPr lang="en-US" dirty="0"/>
              <a:t>Doesn’t What Shouldn’t Make You Happy, but </a:t>
            </a:r>
            <a:r>
              <a:rPr lang="en-US" dirty="0" smtClean="0"/>
              <a:t>Doesn’t by Sonja </a:t>
            </a:r>
            <a:r>
              <a:rPr lang="en-US" dirty="0" err="1"/>
              <a:t>Lyubomirsky</a:t>
            </a:r>
            <a:endParaRPr lang="en-US" dirty="0"/>
          </a:p>
          <a:p>
            <a:pPr marL="0" indent="0">
              <a:buNone/>
            </a:pPr>
            <a:r>
              <a:rPr lang="en-US" dirty="0" smtClean="0"/>
              <a:t>4.The </a:t>
            </a:r>
            <a:r>
              <a:rPr lang="en-US" dirty="0"/>
              <a:t>Science of Yoga:  The Risks and the </a:t>
            </a:r>
            <a:r>
              <a:rPr lang="en-US" dirty="0" smtClean="0"/>
              <a:t>Rewards  </a:t>
            </a:r>
            <a:r>
              <a:rPr lang="en-US" dirty="0"/>
              <a:t>by </a:t>
            </a:r>
            <a:r>
              <a:rPr lang="en-US" dirty="0" smtClean="0"/>
              <a:t>William J</a:t>
            </a:r>
            <a:r>
              <a:rPr lang="en-US" dirty="0"/>
              <a:t>. Broad</a:t>
            </a:r>
          </a:p>
          <a:p>
            <a:pPr marL="0" indent="0">
              <a:buNone/>
            </a:pPr>
            <a:r>
              <a:rPr lang="en-US" dirty="0"/>
              <a:t>5</a:t>
            </a:r>
            <a:r>
              <a:rPr lang="en-US" dirty="0" smtClean="0"/>
              <a:t>. The </a:t>
            </a:r>
            <a:r>
              <a:rPr lang="en-US" dirty="0"/>
              <a:t>Minimalists:  </a:t>
            </a:r>
            <a:r>
              <a:rPr lang="en-US" dirty="0" err="1"/>
              <a:t>Essental</a:t>
            </a:r>
            <a:r>
              <a:rPr lang="en-US" dirty="0"/>
              <a:t> </a:t>
            </a:r>
            <a:r>
              <a:rPr lang="en-US" dirty="0" smtClean="0"/>
              <a:t>Essays by </a:t>
            </a:r>
            <a:r>
              <a:rPr lang="en-US" dirty="0"/>
              <a:t>Joshua Millburn and </a:t>
            </a:r>
            <a:r>
              <a:rPr lang="en-US" dirty="0" smtClean="0"/>
              <a:t>Ryan  Nicodemus</a:t>
            </a:r>
            <a:endParaRPr lang="en-US" dirty="0"/>
          </a:p>
        </p:txBody>
      </p:sp>
    </p:spTree>
    <p:extLst>
      <p:ext uri="{BB962C8B-B14F-4D97-AF65-F5344CB8AC3E}">
        <p14:creationId xmlns:p14="http://schemas.microsoft.com/office/powerpoint/2010/main" val="39458509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hlinkClick r:id="rId2"/>
              </a:rPr>
              <a:t>https://</a:t>
            </a:r>
            <a:r>
              <a:rPr lang="en-US" dirty="0" smtClean="0">
                <a:hlinkClick r:id="rId2"/>
              </a:rPr>
              <a:t>www.timeanddate.com/countdown/retirement?iso=20230501T00&amp;p0=5687&amp;msg=retirement&amp;font=cursive</a:t>
            </a:r>
            <a:r>
              <a:rPr lang="en-US" dirty="0" smtClean="0"/>
              <a:t>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227523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a:t>
            </a:r>
            <a:r>
              <a:rPr lang="en-US" dirty="0" smtClean="0"/>
              <a:t>eferences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err="1"/>
              <a:t>Aronsson</a:t>
            </a:r>
            <a:r>
              <a:rPr lang="en-US" dirty="0"/>
              <a:t>, </a:t>
            </a:r>
            <a:r>
              <a:rPr lang="en-US" dirty="0" err="1"/>
              <a:t>Astvik</a:t>
            </a:r>
            <a:r>
              <a:rPr lang="en-US" dirty="0"/>
              <a:t> &amp; </a:t>
            </a:r>
            <a:r>
              <a:rPr lang="en-US" dirty="0" err="1"/>
              <a:t>Gustafsson</a:t>
            </a:r>
            <a:r>
              <a:rPr lang="en-US" dirty="0"/>
              <a:t>. (2014). Work Conditions, Recovery and Health: A Study among Workers within Pre-School, Home Care and Social Work. British Journal of Social Work 44(6): 1654-1672</a:t>
            </a:r>
            <a:r>
              <a:rPr lang="en-US" dirty="0" smtClean="0"/>
              <a:t>.</a:t>
            </a:r>
            <a:endParaRPr lang="en-US" dirty="0" smtClean="0"/>
          </a:p>
          <a:p>
            <a:pPr marL="0" indent="0">
              <a:buNone/>
            </a:pPr>
            <a:r>
              <a:rPr lang="en-US" dirty="0" smtClean="0"/>
              <a:t>Butler</a:t>
            </a:r>
            <a:r>
              <a:rPr lang="en-US" dirty="0"/>
              <a:t>, </a:t>
            </a:r>
            <a:r>
              <a:rPr lang="en-US" dirty="0" err="1"/>
              <a:t>Carello</a:t>
            </a:r>
            <a:r>
              <a:rPr lang="en-US" dirty="0"/>
              <a:t>, &amp; </a:t>
            </a:r>
            <a:r>
              <a:rPr lang="en-US" dirty="0" err="1" smtClean="0"/>
              <a:t>Maguin</a:t>
            </a:r>
            <a:r>
              <a:rPr lang="en-US" dirty="0" smtClean="0"/>
              <a:t>. </a:t>
            </a:r>
            <a:r>
              <a:rPr lang="en-US" dirty="0"/>
              <a:t>(</a:t>
            </a:r>
            <a:r>
              <a:rPr lang="en-US" dirty="0" smtClean="0"/>
              <a:t>2017).  </a:t>
            </a:r>
            <a:r>
              <a:rPr lang="en-US" dirty="0"/>
              <a:t>Trauma, Stress, and Self-Care in Clinical Training: Predictors of Burnout</a:t>
            </a:r>
            <a:r>
              <a:rPr lang="en-US" dirty="0" smtClean="0"/>
              <a:t>, Decline </a:t>
            </a:r>
            <a:r>
              <a:rPr lang="en-US" dirty="0"/>
              <a:t>in Health Status, Secondary Traumatic Stress Symptoms, and Compassion </a:t>
            </a:r>
            <a:r>
              <a:rPr lang="en-US" dirty="0" smtClean="0"/>
              <a:t>Satisfaction.</a:t>
            </a:r>
          </a:p>
          <a:p>
            <a:pPr marL="0" indent="0">
              <a:buNone/>
            </a:pPr>
            <a:r>
              <a:rPr lang="en-US" dirty="0" err="1" smtClean="0"/>
              <a:t>Kabat</a:t>
            </a:r>
            <a:r>
              <a:rPr lang="en-US" dirty="0" smtClean="0"/>
              <a:t>-Zinn. www.</a:t>
            </a:r>
            <a:r>
              <a:rPr lang="en-US" dirty="0" smtClean="0">
                <a:hlinkClick r:id="rId2"/>
              </a:rPr>
              <a:t>palousemindfulness.com</a:t>
            </a:r>
            <a:endParaRPr lang="en-US" dirty="0"/>
          </a:p>
          <a:p>
            <a:pPr marL="0" indent="0">
              <a:buNone/>
            </a:pPr>
            <a:r>
              <a:rPr lang="en-US" i="1" dirty="0"/>
              <a:t>Psychological Trauma: Theory, Research, Practice, and </a:t>
            </a:r>
            <a:r>
              <a:rPr lang="en-US" i="1" dirty="0" smtClean="0"/>
              <a:t>Policy </a:t>
            </a:r>
            <a:r>
              <a:rPr lang="en-US" dirty="0" smtClean="0"/>
              <a:t> </a:t>
            </a:r>
            <a:r>
              <a:rPr lang="en-US" dirty="0"/>
              <a:t>Vol. 9, No. 4, </a:t>
            </a:r>
            <a:r>
              <a:rPr lang="en-US" dirty="0" smtClean="0"/>
              <a:t>416–424.</a:t>
            </a:r>
            <a:endParaRPr lang="en-US" dirty="0" smtClean="0"/>
          </a:p>
          <a:p>
            <a:pPr marL="0" indent="0">
              <a:buNone/>
            </a:pPr>
            <a:r>
              <a:rPr lang="en-US" dirty="0" smtClean="0"/>
              <a:t>Ting</a:t>
            </a:r>
            <a:r>
              <a:rPr lang="en-US" dirty="0"/>
              <a:t>, </a:t>
            </a:r>
            <a:r>
              <a:rPr lang="en-US" dirty="0" smtClean="0"/>
              <a:t>Jacobson</a:t>
            </a:r>
            <a:r>
              <a:rPr lang="en-US" dirty="0"/>
              <a:t> </a:t>
            </a:r>
            <a:r>
              <a:rPr lang="en-US" dirty="0" smtClean="0"/>
              <a:t>&amp;</a:t>
            </a:r>
            <a:r>
              <a:rPr lang="en-US" dirty="0"/>
              <a:t> Sanders, </a:t>
            </a:r>
            <a:r>
              <a:rPr lang="en-US" dirty="0" smtClean="0"/>
              <a:t>Sara. (2011). Current levels of perceived stress among mental health social workers who work with suicidal clients </a:t>
            </a:r>
            <a:r>
              <a:rPr lang="en-US" dirty="0"/>
              <a:t>Social Work</a:t>
            </a:r>
            <a:r>
              <a:rPr lang="en-US" dirty="0" smtClean="0"/>
              <a:t>, </a:t>
            </a:r>
            <a:r>
              <a:rPr lang="en-US" dirty="0"/>
              <a:t>56(4): 327-336</a:t>
            </a:r>
            <a:r>
              <a:rPr lang="en-US" dirty="0" smtClean="0"/>
              <a:t>.</a:t>
            </a:r>
          </a:p>
          <a:p>
            <a:pPr marL="0" indent="0">
              <a:buNone/>
            </a:pPr>
            <a:endParaRPr lang="en-US" dirty="0"/>
          </a:p>
        </p:txBody>
      </p:sp>
    </p:spTree>
    <p:extLst>
      <p:ext uri="{BB962C8B-B14F-4D97-AF65-F5344CB8AC3E}">
        <p14:creationId xmlns:p14="http://schemas.microsoft.com/office/powerpoint/2010/main" val="3278350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9000"/>
            <a:lum/>
          </a:blip>
          <a:srcRect/>
          <a:stretch>
            <a:fillRect l="-10000" r="-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workers’ ethical responsibilities as professionals: </a:t>
            </a:r>
            <a:r>
              <a:rPr lang="en-US" i="1" dirty="0" smtClean="0"/>
              <a:t>standard 4.5 “impairment</a:t>
            </a:r>
            <a:r>
              <a:rPr lang="en-US"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t>Social workers should not allow their own personal problems, psychosocial distress, legal issues, substance abuse or mental health difficulties to interfere with their personal judgment and performance or to jeopardize the best interests of people for whom they have a professional responsibility.</a:t>
            </a:r>
            <a:endParaRPr lang="en-US" sz="4000" dirty="0"/>
          </a:p>
        </p:txBody>
      </p:sp>
    </p:spTree>
    <p:extLst>
      <p:ext uri="{BB962C8B-B14F-4D97-AF65-F5344CB8AC3E}">
        <p14:creationId xmlns:p14="http://schemas.microsoft.com/office/powerpoint/2010/main" val="3130945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National Board for Certified Counselors</a:t>
            </a:r>
            <a:br>
              <a:rPr lang="en-US" dirty="0" smtClean="0"/>
            </a:br>
            <a:r>
              <a:rPr lang="en-US" dirty="0"/>
              <a:t> </a:t>
            </a:r>
            <a:r>
              <a:rPr lang="en-US" dirty="0" smtClean="0"/>
              <a:t>                     </a:t>
            </a:r>
            <a:r>
              <a:rPr lang="en-US" i="1" dirty="0" smtClean="0"/>
              <a:t>Ethical policy #23</a:t>
            </a:r>
            <a:endParaRPr lang="en-US" i="1" dirty="0"/>
          </a:p>
        </p:txBody>
      </p:sp>
      <p:sp>
        <p:nvSpPr>
          <p:cNvPr id="3" name="Content Placeholder 2"/>
          <p:cNvSpPr>
            <a:spLocks noGrp="1"/>
          </p:cNvSpPr>
          <p:nvPr>
            <p:ph idx="1"/>
          </p:nvPr>
        </p:nvSpPr>
        <p:spPr>
          <a:blipFill dpi="0" rotWithShape="1">
            <a:blip r:embed="rId2">
              <a:alphaModFix amt="19000"/>
            </a:blip>
            <a:srcRect/>
            <a:stretch>
              <a:fillRect l="19000" r="21000"/>
            </a:stretch>
          </a:blipFill>
        </p:spPr>
        <p:txBody>
          <a:bodyPr>
            <a:normAutofit/>
          </a:bodyPr>
          <a:lstStyle/>
          <a:p>
            <a:pPr marL="0" indent="0">
              <a:buNone/>
            </a:pPr>
            <a:r>
              <a:rPr lang="en-US" sz="4400" dirty="0" smtClean="0"/>
              <a:t> </a:t>
            </a:r>
            <a:r>
              <a:rPr lang="en-US" sz="4000" dirty="0" smtClean="0"/>
              <a:t>“NCCs shall seek professional assistance or withdraw from the practice of counseling if their mental or physical condition makes it unlikely that the counselor will be able to provide appropriate services.”</a:t>
            </a:r>
            <a:endParaRPr lang="en-US" sz="4000" dirty="0"/>
          </a:p>
          <a:p>
            <a:endParaRPr lang="en-US" sz="4400" dirty="0"/>
          </a:p>
        </p:txBody>
      </p:sp>
    </p:spTree>
    <p:extLst>
      <p:ext uri="{BB962C8B-B14F-4D97-AF65-F5344CB8AC3E}">
        <p14:creationId xmlns:p14="http://schemas.microsoft.com/office/powerpoint/2010/main" val="1453707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MCB</a:t>
            </a:r>
            <a:r>
              <a:rPr lang="en-US" dirty="0"/>
              <a:t> Professional competence </a:t>
            </a:r>
            <a:r>
              <a:rPr lang="en-US"/>
              <a:t>and </a:t>
            </a:r>
            <a:r>
              <a:rPr lang="en-US" smtClean="0"/>
              <a:t>integrity:</a:t>
            </a:r>
            <a:r>
              <a:rPr lang="en-US" dirty="0"/>
              <a:t/>
            </a:r>
            <a:br>
              <a:rPr lang="en-US" dirty="0"/>
            </a:br>
            <a:r>
              <a:rPr lang="en-US" dirty="0"/>
              <a:t>          </a:t>
            </a:r>
            <a:r>
              <a:rPr lang="en-US" i="1" dirty="0"/>
              <a:t>competence and self knowledge</a:t>
            </a:r>
            <a:endParaRPr lang="en-US" dirty="0"/>
          </a:p>
        </p:txBody>
      </p:sp>
      <p:sp>
        <p:nvSpPr>
          <p:cNvPr id="3" name="Content Placeholder 2"/>
          <p:cNvSpPr>
            <a:spLocks noGrp="1"/>
          </p:cNvSpPr>
          <p:nvPr>
            <p:ph idx="1"/>
          </p:nvPr>
        </p:nvSpPr>
        <p:spPr/>
        <p:txBody>
          <a:bodyPr/>
          <a:lstStyle/>
          <a:p>
            <a:pPr marL="0" indent="0">
              <a:buNone/>
            </a:pPr>
            <a:r>
              <a:rPr lang="en-US" sz="4000" dirty="0"/>
              <a:t>“The professional shall seek appropriate professional assistance for their personal problems or conflicts that may impair work performance or clinical judgment”</a:t>
            </a:r>
          </a:p>
          <a:p>
            <a:pPr marL="0" indent="0">
              <a:buNone/>
            </a:pPr>
            <a:endParaRPr lang="en-US" dirty="0" smtClean="0"/>
          </a:p>
          <a:p>
            <a:pPr marL="0" indent="0">
              <a:buNone/>
            </a:pPr>
            <a:endParaRPr lang="en-US" dirty="0"/>
          </a:p>
          <a:p>
            <a:pPr marL="0" indent="0">
              <a:buNone/>
            </a:pPr>
            <a:r>
              <a:rPr lang="en-US" dirty="0" smtClean="0"/>
              <a:t>                                                                                           MCB Code of Ethics</a:t>
            </a:r>
          </a:p>
          <a:p>
            <a:pPr marL="0" indent="0">
              <a:buNone/>
            </a:pPr>
            <a:endParaRPr lang="en-US" dirty="0"/>
          </a:p>
        </p:txBody>
      </p:sp>
    </p:spTree>
    <p:extLst>
      <p:ext uri="{BB962C8B-B14F-4D97-AF65-F5344CB8AC3E}">
        <p14:creationId xmlns:p14="http://schemas.microsoft.com/office/powerpoint/2010/main" val="3284174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Helper’s role</a:t>
            </a:r>
            <a:endParaRPr lang="en-US" dirty="0"/>
          </a:p>
        </p:txBody>
      </p:sp>
      <p:sp>
        <p:nvSpPr>
          <p:cNvPr id="3" name="Content Placeholder 2"/>
          <p:cNvSpPr>
            <a:spLocks noGrp="1"/>
          </p:cNvSpPr>
          <p:nvPr>
            <p:ph idx="1"/>
          </p:nvPr>
        </p:nvSpPr>
        <p:spPr/>
        <p:txBody>
          <a:bodyPr/>
          <a:lstStyle/>
          <a:p>
            <a:pPr marL="0" indent="0">
              <a:buNone/>
            </a:pPr>
            <a:r>
              <a:rPr lang="en-US" dirty="0" smtClean="0"/>
              <a:t>To assist people who are vulnerable.</a:t>
            </a:r>
          </a:p>
          <a:p>
            <a:pPr marL="0" indent="0">
              <a:buNone/>
            </a:pPr>
            <a:endParaRPr lang="en-US" dirty="0"/>
          </a:p>
        </p:txBody>
      </p:sp>
      <p:pic>
        <p:nvPicPr>
          <p:cNvPr id="4" name="Picture 3"/>
          <p:cNvPicPr>
            <a:picLocks noChangeAspect="1"/>
          </p:cNvPicPr>
          <p:nvPr/>
        </p:nvPicPr>
        <p:blipFill>
          <a:blip r:embed="rId3"/>
          <a:stretch>
            <a:fillRect/>
          </a:stretch>
        </p:blipFill>
        <p:spPr>
          <a:xfrm>
            <a:off x="7831394" y="1690688"/>
            <a:ext cx="3352800" cy="1362075"/>
          </a:xfrm>
          <a:prstGeom prst="rect">
            <a:avLst/>
          </a:prstGeom>
        </p:spPr>
      </p:pic>
      <p:pic>
        <p:nvPicPr>
          <p:cNvPr id="5" name="Picture 4"/>
          <p:cNvPicPr>
            <a:picLocks noChangeAspect="1"/>
          </p:cNvPicPr>
          <p:nvPr/>
        </p:nvPicPr>
        <p:blipFill>
          <a:blip r:embed="rId4"/>
          <a:stretch>
            <a:fillRect/>
          </a:stretch>
        </p:blipFill>
        <p:spPr>
          <a:xfrm>
            <a:off x="838200" y="4452323"/>
            <a:ext cx="2905125" cy="1571625"/>
          </a:xfrm>
          <a:prstGeom prst="rect">
            <a:avLst/>
          </a:prstGeom>
        </p:spPr>
      </p:pic>
      <p:pic>
        <p:nvPicPr>
          <p:cNvPr id="6" name="Picture 5"/>
          <p:cNvPicPr>
            <a:picLocks noChangeAspect="1"/>
          </p:cNvPicPr>
          <p:nvPr/>
        </p:nvPicPr>
        <p:blipFill>
          <a:blip r:embed="rId5"/>
          <a:stretch>
            <a:fillRect/>
          </a:stretch>
        </p:blipFill>
        <p:spPr>
          <a:xfrm>
            <a:off x="1667797" y="2371725"/>
            <a:ext cx="2667000" cy="1714500"/>
          </a:xfrm>
          <a:prstGeom prst="rect">
            <a:avLst/>
          </a:prstGeom>
        </p:spPr>
      </p:pic>
      <p:pic>
        <p:nvPicPr>
          <p:cNvPr id="7" name="Picture 6"/>
          <p:cNvPicPr>
            <a:picLocks noChangeAspect="1"/>
          </p:cNvPicPr>
          <p:nvPr/>
        </p:nvPicPr>
        <p:blipFill>
          <a:blip r:embed="rId6"/>
          <a:stretch>
            <a:fillRect/>
          </a:stretch>
        </p:blipFill>
        <p:spPr>
          <a:xfrm>
            <a:off x="7126851" y="4333260"/>
            <a:ext cx="2533650" cy="1809750"/>
          </a:xfrm>
          <a:prstGeom prst="rect">
            <a:avLst/>
          </a:prstGeom>
        </p:spPr>
      </p:pic>
      <p:pic>
        <p:nvPicPr>
          <p:cNvPr id="8" name="Picture 7"/>
          <p:cNvPicPr>
            <a:picLocks noChangeAspect="1"/>
          </p:cNvPicPr>
          <p:nvPr/>
        </p:nvPicPr>
        <p:blipFill>
          <a:blip r:embed="rId7"/>
          <a:stretch>
            <a:fillRect/>
          </a:stretch>
        </p:blipFill>
        <p:spPr>
          <a:xfrm>
            <a:off x="9803376" y="3220679"/>
            <a:ext cx="2028825" cy="2257425"/>
          </a:xfrm>
          <a:prstGeom prst="rect">
            <a:avLst/>
          </a:prstGeom>
        </p:spPr>
      </p:pic>
      <p:pic>
        <p:nvPicPr>
          <p:cNvPr id="9" name="Picture 8"/>
          <p:cNvPicPr>
            <a:picLocks noChangeAspect="1"/>
          </p:cNvPicPr>
          <p:nvPr/>
        </p:nvPicPr>
        <p:blipFill>
          <a:blip r:embed="rId8"/>
          <a:stretch>
            <a:fillRect/>
          </a:stretch>
        </p:blipFill>
        <p:spPr>
          <a:xfrm>
            <a:off x="4735769" y="3095010"/>
            <a:ext cx="2143125" cy="2143125"/>
          </a:xfrm>
          <a:prstGeom prst="rect">
            <a:avLst/>
          </a:prstGeom>
        </p:spPr>
      </p:pic>
    </p:spTree>
    <p:extLst>
      <p:ext uri="{BB962C8B-B14F-4D97-AF65-F5344CB8AC3E}">
        <p14:creationId xmlns:p14="http://schemas.microsoft.com/office/powerpoint/2010/main" val="662987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impairment</a:t>
            </a:r>
            <a:endParaRPr lang="en-US" dirty="0"/>
          </a:p>
        </p:txBody>
      </p:sp>
      <p:sp>
        <p:nvSpPr>
          <p:cNvPr id="3" name="Content Placeholder 2"/>
          <p:cNvSpPr>
            <a:spLocks noGrp="1"/>
          </p:cNvSpPr>
          <p:nvPr>
            <p:ph idx="1"/>
          </p:nvPr>
        </p:nvSpPr>
        <p:spPr/>
        <p:txBody>
          <a:bodyPr/>
          <a:lstStyle/>
          <a:p>
            <a:r>
              <a:rPr lang="en-US" dirty="0" smtClean="0"/>
              <a:t>Depression</a:t>
            </a:r>
          </a:p>
          <a:p>
            <a:r>
              <a:rPr lang="en-US" dirty="0" smtClean="0"/>
              <a:t>Anxiety</a:t>
            </a:r>
          </a:p>
          <a:p>
            <a:r>
              <a:rPr lang="en-US" dirty="0" smtClean="0"/>
              <a:t>Use of substances</a:t>
            </a:r>
          </a:p>
          <a:p>
            <a:r>
              <a:rPr lang="en-US" dirty="0" smtClean="0"/>
              <a:t>Other mental health issues</a:t>
            </a:r>
          </a:p>
          <a:p>
            <a:r>
              <a:rPr lang="en-US" dirty="0" smtClean="0"/>
              <a:t>Problems with physical health</a:t>
            </a:r>
          </a:p>
          <a:p>
            <a:r>
              <a:rPr lang="en-US" dirty="0" smtClean="0"/>
              <a:t>Poor job performance</a:t>
            </a:r>
          </a:p>
          <a:p>
            <a:endParaRPr lang="en-US" dirty="0"/>
          </a:p>
        </p:txBody>
      </p:sp>
    </p:spTree>
    <p:extLst>
      <p:ext uri="{BB962C8B-B14F-4D97-AF65-F5344CB8AC3E}">
        <p14:creationId xmlns:p14="http://schemas.microsoft.com/office/powerpoint/2010/main" val="425511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busters for the workplace</a:t>
            </a:r>
            <a:endParaRPr lang="en-US" dirty="0"/>
          </a:p>
        </p:txBody>
      </p:sp>
      <p:pic>
        <p:nvPicPr>
          <p:cNvPr id="4" name="Content Placeholder 3"/>
          <p:cNvPicPr>
            <a:picLocks noGrp="1" noChangeAspect="1"/>
          </p:cNvPicPr>
          <p:nvPr>
            <p:ph idx="1"/>
          </p:nvPr>
        </p:nvPicPr>
        <p:blipFill>
          <a:blip r:embed="rId2"/>
          <a:stretch>
            <a:fillRect/>
          </a:stretch>
        </p:blipFill>
        <p:spPr>
          <a:xfrm>
            <a:off x="8662219" y="1562857"/>
            <a:ext cx="3392129" cy="2540822"/>
          </a:xfrm>
          <a:prstGeom prst="rect">
            <a:avLst/>
          </a:prstGeom>
        </p:spPr>
      </p:pic>
      <p:sp>
        <p:nvSpPr>
          <p:cNvPr id="3" name="Rectangle 2"/>
          <p:cNvSpPr/>
          <p:nvPr/>
        </p:nvSpPr>
        <p:spPr>
          <a:xfrm>
            <a:off x="3869589" y="3244334"/>
            <a:ext cx="4505721" cy="369332"/>
          </a:xfrm>
          <a:prstGeom prst="rect">
            <a:avLst/>
          </a:prstGeom>
        </p:spPr>
        <p:txBody>
          <a:bodyPr wrap="none">
            <a:spAutoFit/>
          </a:bodyPr>
          <a:lstStyle/>
          <a:p>
            <a:r>
              <a:rPr lang="en-US" dirty="0">
                <a:hlinkClick r:id="rId3"/>
              </a:rPr>
              <a:t>http://</a:t>
            </a:r>
            <a:r>
              <a:rPr lang="en-US" dirty="0" smtClean="0">
                <a:hlinkClick r:id="rId3"/>
              </a:rPr>
              <a:t>zoo.sandiegozoo.org/cams/panda-cam</a:t>
            </a:r>
            <a:r>
              <a:rPr lang="en-US" dirty="0" smtClean="0"/>
              <a:t> </a:t>
            </a:r>
            <a:endParaRPr lang="en-US" dirty="0"/>
          </a:p>
        </p:txBody>
      </p:sp>
    </p:spTree>
    <p:extLst>
      <p:ext uri="{BB962C8B-B14F-4D97-AF65-F5344CB8AC3E}">
        <p14:creationId xmlns:p14="http://schemas.microsoft.com/office/powerpoint/2010/main" val="2168833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busters at work</a:t>
            </a:r>
            <a:endParaRPr lang="en-US" dirty="0"/>
          </a:p>
        </p:txBody>
      </p:sp>
      <p:sp>
        <p:nvSpPr>
          <p:cNvPr id="3" name="Content Placeholder 2"/>
          <p:cNvSpPr>
            <a:spLocks noGrp="1"/>
          </p:cNvSpPr>
          <p:nvPr>
            <p:ph idx="1"/>
          </p:nvPr>
        </p:nvSpPr>
        <p:spPr/>
        <p:txBody>
          <a:bodyPr/>
          <a:lstStyle/>
          <a:p>
            <a:r>
              <a:rPr lang="en-US" dirty="0" smtClean="0">
                <a:hlinkClick r:id="rId2"/>
              </a:rPr>
              <a:t>http</a:t>
            </a:r>
            <a:r>
              <a:rPr lang="en-US" dirty="0">
                <a:hlinkClick r:id="rId2"/>
              </a:rPr>
              <a:t>://livepuppycam.com/cam-2</a:t>
            </a:r>
            <a:r>
              <a:rPr lang="en-US" dirty="0" smtClean="0">
                <a:hlinkClick r:id="rId2"/>
              </a:rPr>
              <a:t>/</a:t>
            </a:r>
            <a:r>
              <a:rPr lang="en-US" dirty="0" smtClean="0"/>
              <a:t> </a:t>
            </a:r>
          </a:p>
          <a:p>
            <a:r>
              <a:rPr lang="en-US" dirty="0" smtClean="0"/>
              <a:t>Mantras </a:t>
            </a:r>
          </a:p>
          <a:p>
            <a:r>
              <a:rPr lang="en-US" dirty="0" smtClean="0"/>
              <a:t>Stretching at your desk </a:t>
            </a:r>
          </a:p>
          <a:p>
            <a:r>
              <a:rPr lang="en-US" dirty="0" smtClean="0"/>
              <a:t>Talking with a coworker</a:t>
            </a:r>
          </a:p>
          <a:p>
            <a:endParaRPr lang="en-US" dirty="0" smtClean="0"/>
          </a:p>
          <a:p>
            <a:pPr marL="0" indent="0">
              <a:buNone/>
            </a:pPr>
            <a:endParaRPr lang="en-US" dirty="0"/>
          </a:p>
        </p:txBody>
      </p:sp>
      <p:pic>
        <p:nvPicPr>
          <p:cNvPr id="4" name="Picture 3"/>
          <p:cNvPicPr>
            <a:picLocks noChangeAspect="1"/>
          </p:cNvPicPr>
          <p:nvPr/>
        </p:nvPicPr>
        <p:blipFill>
          <a:blip r:embed="rId3"/>
          <a:stretch>
            <a:fillRect/>
          </a:stretch>
        </p:blipFill>
        <p:spPr>
          <a:xfrm>
            <a:off x="7137324" y="1674276"/>
            <a:ext cx="4116924" cy="4116924"/>
          </a:xfrm>
          <a:prstGeom prst="rect">
            <a:avLst/>
          </a:prstGeom>
        </p:spPr>
      </p:pic>
      <p:pic>
        <p:nvPicPr>
          <p:cNvPr id="5" name="Picture 4"/>
          <p:cNvPicPr>
            <a:picLocks noChangeAspect="1"/>
          </p:cNvPicPr>
          <p:nvPr/>
        </p:nvPicPr>
        <p:blipFill>
          <a:blip r:embed="rId4"/>
          <a:stretch>
            <a:fillRect/>
          </a:stretch>
        </p:blipFill>
        <p:spPr>
          <a:xfrm>
            <a:off x="1476528" y="4497029"/>
            <a:ext cx="2847975" cy="1600200"/>
          </a:xfrm>
          <a:prstGeom prst="rect">
            <a:avLst/>
          </a:prstGeom>
        </p:spPr>
      </p:pic>
    </p:spTree>
    <p:extLst>
      <p:ext uri="{BB962C8B-B14F-4D97-AF65-F5344CB8AC3E}">
        <p14:creationId xmlns:p14="http://schemas.microsoft.com/office/powerpoint/2010/main" val="3679767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22269</TotalTime>
  <Words>1308</Words>
  <Application>Microsoft Office PowerPoint</Application>
  <PresentationFormat>Widescreen</PresentationFormat>
  <Paragraphs>164</Paragraphs>
  <Slides>29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Wellness: Our Ethical Responsibility</vt:lpstr>
      <vt:lpstr>Wellness defined</vt:lpstr>
      <vt:lpstr>Social workers’ ethical responsibilities as professionals: standard 4.5 “impairment”</vt:lpstr>
      <vt:lpstr>National Board for Certified Counselors                       Ethical policy #23</vt:lpstr>
      <vt:lpstr>MCB Professional competence and integrity:           competence and self knowledge</vt:lpstr>
      <vt:lpstr>Helper’s role</vt:lpstr>
      <vt:lpstr>Evidence of impairment</vt:lpstr>
      <vt:lpstr>Stress busters for the workplace</vt:lpstr>
      <vt:lpstr>Stress busters at work</vt:lpstr>
      <vt:lpstr>PowerPoint Presentation</vt:lpstr>
      <vt:lpstr>wellness strategies</vt:lpstr>
      <vt:lpstr>Mindfulness is good for our bodies</vt:lpstr>
      <vt:lpstr>Mindfulness is good for our minds</vt:lpstr>
      <vt:lpstr>Mindfulness changes our brains</vt:lpstr>
      <vt:lpstr>Mindfulness fosters compassion and altruism</vt:lpstr>
      <vt:lpstr>Mindfulness enhances relationships</vt:lpstr>
      <vt:lpstr>Mindfulness is good for parents</vt:lpstr>
      <vt:lpstr>Mindfulness helps healthcare professionals</vt:lpstr>
      <vt:lpstr>Mindfulness-Based Stress Reduction (MBSR) </vt:lpstr>
      <vt:lpstr>PowerPoint Presentation</vt:lpstr>
      <vt:lpstr>PowerPoint Presentation</vt:lpstr>
      <vt:lpstr>The Pareto Principle</vt:lpstr>
      <vt:lpstr>“Good Enough” Mindfulness </vt:lpstr>
      <vt:lpstr>More ideas for wellness</vt:lpstr>
      <vt:lpstr>Putting it all together</vt:lpstr>
      <vt:lpstr>Phone apps</vt:lpstr>
      <vt:lpstr>To Read</vt:lpstr>
      <vt:lpstr>https://www.timeanddate.com/countdown/retirement?iso=20230501T00&amp;p0=5687&amp;msg=retirement&amp;font=cursive </vt:lpstr>
      <vt:lpstr>References</vt:lpstr>
    </vt:vector>
  </TitlesOfParts>
  <Company>Columbia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Wellness</dc:title>
  <dc:creator>Willis, Lia</dc:creator>
  <cp:lastModifiedBy>Willis, Lia</cp:lastModifiedBy>
  <cp:revision>42</cp:revision>
  <dcterms:created xsi:type="dcterms:W3CDTF">2018-01-23T14:26:14Z</dcterms:created>
  <dcterms:modified xsi:type="dcterms:W3CDTF">2018-04-19T15:07:49Z</dcterms:modified>
</cp:coreProperties>
</file>