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60" r:id="rId4"/>
    <p:sldId id="259" r:id="rId5"/>
    <p:sldId id="261" r:id="rId6"/>
    <p:sldId id="262" r:id="rId7"/>
    <p:sldId id="263" r:id="rId8"/>
    <p:sldId id="264" r:id="rId9"/>
    <p:sldId id="265" r:id="rId10"/>
    <p:sldId id="269"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80" r:id="rId24"/>
    <p:sldId id="283"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17" d="100"/>
          <a:sy n="117" d="100"/>
        </p:scale>
        <p:origin x="-108" y="-4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EA6254-C60F-4590-BAEC-EF1FB998827C}"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1115272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A6254-C60F-4590-BAEC-EF1FB998827C}"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723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A6254-C60F-4590-BAEC-EF1FB998827C}"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211926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A6254-C60F-4590-BAEC-EF1FB998827C}"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51053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A6254-C60F-4590-BAEC-EF1FB998827C}"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347164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EA6254-C60F-4590-BAEC-EF1FB998827C}"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424697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EA6254-C60F-4590-BAEC-EF1FB998827C}" type="datetimeFigureOut">
              <a:rPr lang="en-US" smtClean="0"/>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241208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EA6254-C60F-4590-BAEC-EF1FB998827C}"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557447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A6254-C60F-4590-BAEC-EF1FB998827C}" type="datetimeFigureOut">
              <a:rPr lang="en-US" smtClean="0"/>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53776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A6254-C60F-4590-BAEC-EF1FB998827C}"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147268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A6254-C60F-4590-BAEC-EF1FB998827C}"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F1CD0-9628-4366-8177-7236E359E06B}" type="slidenum">
              <a:rPr lang="en-US" smtClean="0"/>
              <a:t>‹#›</a:t>
            </a:fld>
            <a:endParaRPr lang="en-US"/>
          </a:p>
        </p:txBody>
      </p:sp>
    </p:spTree>
    <p:extLst>
      <p:ext uri="{BB962C8B-B14F-4D97-AF65-F5344CB8AC3E}">
        <p14:creationId xmlns:p14="http://schemas.microsoft.com/office/powerpoint/2010/main" val="3332526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A6254-C60F-4590-BAEC-EF1FB998827C}" type="datetimeFigureOut">
              <a:rPr lang="en-US" smtClean="0"/>
              <a:t>4/23/2018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F1CD0-9628-4366-8177-7236E359E06B}" type="slidenum">
              <a:rPr lang="en-US" smtClean="0"/>
              <a:t>‹#›</a:t>
            </a:fld>
            <a:endParaRPr lang="en-US"/>
          </a:p>
        </p:txBody>
      </p:sp>
    </p:spTree>
    <p:extLst>
      <p:ext uri="{BB962C8B-B14F-4D97-AF65-F5344CB8AC3E}">
        <p14:creationId xmlns:p14="http://schemas.microsoft.com/office/powerpoint/2010/main" val="2400932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militaryonesource.mi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ubmed/?term=Miller%20ML%5bAuthor%5d&amp;cauthor=true&amp;cauthor_uid=27272476" TargetMode="External"/><Relationship Id="rId2" Type="http://schemas.openxmlformats.org/officeDocument/2006/relationships/hyperlink" Target="https://www.ncbi.nlm.nih.gov/pubmed/?term=Anglemyer%20A%5bAuthor%5d&amp;cauthor=true&amp;cauthor_uid=27272476" TargetMode="External"/><Relationship Id="rId1" Type="http://schemas.openxmlformats.org/officeDocument/2006/relationships/slideLayout" Target="../slideLayouts/slideLayout2.xml"/><Relationship Id="rId6" Type="http://schemas.openxmlformats.org/officeDocument/2006/relationships/hyperlink" Target="https://www.ncbi.nlm.nih.gov/pubmed/27272476" TargetMode="External"/><Relationship Id="rId5" Type="http://schemas.openxmlformats.org/officeDocument/2006/relationships/hyperlink" Target="https://www.ncbi.nlm.nih.gov/pubmed/?term=Whitaker%20L%5bAuthor%5d&amp;cauthor=true&amp;cauthor_uid=27272476" TargetMode="External"/><Relationship Id="rId4" Type="http://schemas.openxmlformats.org/officeDocument/2006/relationships/hyperlink" Target="https://www.ncbi.nlm.nih.gov/pubmed/?term=Buttrey%20S%5bAuthor%5d&amp;cauthor=true&amp;cauthor_uid=2727247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prc.org/comprehensive-approach/social-connectedness" TargetMode="External"/><Relationship Id="rId2" Type="http://schemas.openxmlformats.org/officeDocument/2006/relationships/hyperlink" Target="https://www.sprc.org/comprehensive-approach/effective-care" TargetMode="External"/><Relationship Id="rId1" Type="http://schemas.openxmlformats.org/officeDocument/2006/relationships/slideLayout" Target="../slideLayouts/slideLayout2.xml"/><Relationship Id="rId4" Type="http://schemas.openxmlformats.org/officeDocument/2006/relationships/hyperlink" Target="https://www.sprc.org/comprehensive-approach%20/life-skil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dirty="0" smtClean="0"/>
              <a:t>Serving Those Who Serve</a:t>
            </a:r>
          </a:p>
          <a:p>
            <a:endParaRPr lang="en-US" dirty="0"/>
          </a:p>
          <a:p>
            <a:r>
              <a:rPr lang="en-US" dirty="0" smtClean="0"/>
              <a:t>Rachael Fields, MSW, LCSW</a:t>
            </a:r>
            <a:endParaRPr lang="en-US" dirty="0"/>
          </a:p>
        </p:txBody>
      </p:sp>
      <p:pic>
        <p:nvPicPr>
          <p:cNvPr id="4" name="Picture 3" descr="File:British Army Soldier Saluting MOD 4515489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8199" y="80963"/>
            <a:ext cx="5275601" cy="3429000"/>
          </a:xfrm>
          <a:prstGeom prst="rect">
            <a:avLst/>
          </a:prstGeom>
        </p:spPr>
      </p:pic>
    </p:spTree>
    <p:extLst>
      <p:ext uri="{BB962C8B-B14F-4D97-AF65-F5344CB8AC3E}">
        <p14:creationId xmlns:p14="http://schemas.microsoft.com/office/powerpoint/2010/main" val="2578184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Jeromy Kelsey's Personal Story</a:t>
            </a:r>
            <a:endParaRPr lang="en-US" dirty="0"/>
          </a:p>
        </p:txBody>
      </p:sp>
      <p:sp>
        <p:nvSpPr>
          <p:cNvPr id="3" name="Content Placeholder 2"/>
          <p:cNvSpPr>
            <a:spLocks noGrp="1"/>
          </p:cNvSpPr>
          <p:nvPr>
            <p:ph idx="1"/>
          </p:nvPr>
        </p:nvSpPr>
        <p:spPr/>
        <p:txBody>
          <a:bodyPr/>
          <a:lstStyle/>
          <a:p>
            <a:r>
              <a:rPr lang="en-US" dirty="0" smtClean="0"/>
              <a:t>https://www.youtube.com/watch?v=wn3XtRMhXEI</a:t>
            </a:r>
            <a:endParaRPr lang="en-US" dirty="0"/>
          </a:p>
        </p:txBody>
      </p:sp>
    </p:spTree>
    <p:extLst>
      <p:ext uri="{BB962C8B-B14F-4D97-AF65-F5344CB8AC3E}">
        <p14:creationId xmlns:p14="http://schemas.microsoft.com/office/powerpoint/2010/main" val="480947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Navy- Every Sailor, Every Day</a:t>
            </a:r>
            <a:endParaRPr lang="en-US" dirty="0"/>
          </a:p>
        </p:txBody>
      </p:sp>
      <p:sp>
        <p:nvSpPr>
          <p:cNvPr id="3" name="Content Placeholder 2"/>
          <p:cNvSpPr>
            <a:spLocks noGrp="1"/>
          </p:cNvSpPr>
          <p:nvPr>
            <p:ph idx="1"/>
          </p:nvPr>
        </p:nvSpPr>
        <p:spPr/>
        <p:txBody>
          <a:bodyPr/>
          <a:lstStyle/>
          <a:p>
            <a:r>
              <a:rPr lang="en-US" dirty="0" smtClean="0"/>
              <a:t>Launched in 2014</a:t>
            </a:r>
          </a:p>
          <a:p>
            <a:r>
              <a:rPr lang="en-US" dirty="0" smtClean="0"/>
              <a:t>Seeks to empower behavior change by providing sailors &amp; their families with tips to support themselves and each other.</a:t>
            </a:r>
          </a:p>
          <a:p>
            <a:r>
              <a:rPr lang="en-US" dirty="0" smtClean="0"/>
              <a:t>Promotes on-going and active engagement to enable early recognition of risk and proactive intervention</a:t>
            </a:r>
            <a:endParaRPr lang="en-US" dirty="0"/>
          </a:p>
        </p:txBody>
      </p:sp>
    </p:spTree>
    <p:extLst>
      <p:ext uri="{BB962C8B-B14F-4D97-AF65-F5344CB8AC3E}">
        <p14:creationId xmlns:p14="http://schemas.microsoft.com/office/powerpoint/2010/main" val="987309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Navy Operational Stress Control (OSC)</a:t>
            </a:r>
            <a:endParaRPr lang="en-US" dirty="0"/>
          </a:p>
        </p:txBody>
      </p:sp>
      <p:sp>
        <p:nvSpPr>
          <p:cNvPr id="3" name="Content Placeholder 2"/>
          <p:cNvSpPr>
            <a:spLocks noGrp="1"/>
          </p:cNvSpPr>
          <p:nvPr>
            <p:ph idx="1"/>
          </p:nvPr>
        </p:nvSpPr>
        <p:spPr/>
        <p:txBody>
          <a:bodyPr/>
          <a:lstStyle/>
          <a:p>
            <a:r>
              <a:rPr lang="en-US" dirty="0" smtClean="0"/>
              <a:t>Promotes an understanding of stress, awareness of support resources, and practical stress navigation tools to help build resilience of Sailors, families, and commands</a:t>
            </a:r>
          </a:p>
          <a:p>
            <a:r>
              <a:rPr lang="en-US" dirty="0" smtClean="0"/>
              <a:t>Components of program:  Training, intervention, response, reporting</a:t>
            </a:r>
            <a:endParaRPr lang="en-US" dirty="0"/>
          </a:p>
        </p:txBody>
      </p:sp>
    </p:spTree>
    <p:extLst>
      <p:ext uri="{BB962C8B-B14F-4D97-AF65-F5344CB8AC3E}">
        <p14:creationId xmlns:p14="http://schemas.microsoft.com/office/powerpoint/2010/main" val="1832981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a:t>
            </a:r>
            <a:endParaRPr lang="en-US" dirty="0"/>
          </a:p>
        </p:txBody>
      </p:sp>
      <p:sp>
        <p:nvSpPr>
          <p:cNvPr id="3" name="Content Placeholder 2"/>
          <p:cNvSpPr>
            <a:spLocks noGrp="1"/>
          </p:cNvSpPr>
          <p:nvPr>
            <p:ph idx="1"/>
          </p:nvPr>
        </p:nvSpPr>
        <p:spPr/>
        <p:txBody>
          <a:bodyPr/>
          <a:lstStyle/>
          <a:p>
            <a:r>
              <a:rPr lang="en-US" dirty="0" smtClean="0"/>
              <a:t>Ask</a:t>
            </a:r>
          </a:p>
          <a:p>
            <a:r>
              <a:rPr lang="en-US" dirty="0" smtClean="0"/>
              <a:t>Care</a:t>
            </a:r>
          </a:p>
          <a:p>
            <a:r>
              <a:rPr lang="en-US" dirty="0" smtClean="0"/>
              <a:t>Treat</a:t>
            </a:r>
            <a:endParaRPr lang="en-US" dirty="0"/>
          </a:p>
        </p:txBody>
      </p:sp>
    </p:spTree>
    <p:extLst>
      <p:ext uri="{BB962C8B-B14F-4D97-AF65-F5344CB8AC3E}">
        <p14:creationId xmlns:p14="http://schemas.microsoft.com/office/powerpoint/2010/main" val="6810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Patrick Murphy, former Under Secretary U.S. Army </a:t>
            </a:r>
            <a:endParaRPr lang="en-US" dirty="0"/>
          </a:p>
        </p:txBody>
      </p:sp>
      <p:sp>
        <p:nvSpPr>
          <p:cNvPr id="3" name="Content Placeholder 2"/>
          <p:cNvSpPr>
            <a:spLocks noGrp="1"/>
          </p:cNvSpPr>
          <p:nvPr>
            <p:ph idx="1"/>
          </p:nvPr>
        </p:nvSpPr>
        <p:spPr/>
        <p:txBody>
          <a:bodyPr/>
          <a:lstStyle/>
          <a:p>
            <a:r>
              <a:rPr lang="en-US" dirty="0" smtClean="0"/>
              <a:t>https://www.youtube.com/watch?v=CwvYwTChnSA&amp;app=desktop</a:t>
            </a:r>
            <a:endParaRPr lang="en-US" dirty="0"/>
          </a:p>
        </p:txBody>
      </p:sp>
    </p:spTree>
    <p:extLst>
      <p:ext uri="{BB962C8B-B14F-4D97-AF65-F5344CB8AC3E}">
        <p14:creationId xmlns:p14="http://schemas.microsoft.com/office/powerpoint/2010/main" val="3958077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Army- ACE</a:t>
            </a:r>
            <a:endParaRPr lang="en-US" dirty="0"/>
          </a:p>
        </p:txBody>
      </p:sp>
      <p:sp>
        <p:nvSpPr>
          <p:cNvPr id="3" name="Content Placeholder 2"/>
          <p:cNvSpPr>
            <a:spLocks noGrp="1"/>
          </p:cNvSpPr>
          <p:nvPr>
            <p:ph idx="1"/>
          </p:nvPr>
        </p:nvSpPr>
        <p:spPr/>
        <p:txBody>
          <a:bodyPr/>
          <a:lstStyle/>
          <a:p>
            <a:r>
              <a:rPr lang="en-US" dirty="0" smtClean="0"/>
              <a:t>Ask</a:t>
            </a:r>
          </a:p>
          <a:p>
            <a:r>
              <a:rPr lang="en-US" dirty="0" smtClean="0"/>
              <a:t>Care </a:t>
            </a:r>
          </a:p>
          <a:p>
            <a:r>
              <a:rPr lang="en-US" dirty="0" smtClean="0"/>
              <a:t>Escort</a:t>
            </a:r>
            <a:endParaRPr lang="en-US" dirty="0"/>
          </a:p>
        </p:txBody>
      </p:sp>
    </p:spTree>
    <p:extLst>
      <p:ext uri="{BB962C8B-B14F-4D97-AF65-F5344CB8AC3E}">
        <p14:creationId xmlns:p14="http://schemas.microsoft.com/office/powerpoint/2010/main" val="3273872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Army- ASIST</a:t>
            </a:r>
            <a:endParaRPr lang="en-US" dirty="0"/>
          </a:p>
        </p:txBody>
      </p:sp>
      <p:sp>
        <p:nvSpPr>
          <p:cNvPr id="3" name="Content Placeholder 2"/>
          <p:cNvSpPr>
            <a:spLocks noGrp="1"/>
          </p:cNvSpPr>
          <p:nvPr>
            <p:ph idx="1"/>
          </p:nvPr>
        </p:nvSpPr>
        <p:spPr/>
        <p:txBody>
          <a:bodyPr/>
          <a:lstStyle/>
          <a:p>
            <a:r>
              <a:rPr lang="en-US" dirty="0" smtClean="0"/>
              <a:t>2 day workshop</a:t>
            </a:r>
          </a:p>
          <a:p>
            <a:r>
              <a:rPr lang="en-US" dirty="0" smtClean="0"/>
              <a:t>Suicide First Aid</a:t>
            </a:r>
          </a:p>
          <a:p>
            <a:r>
              <a:rPr lang="en-US" dirty="0" smtClean="0"/>
              <a:t>Gatekeeper Philosophy</a:t>
            </a:r>
            <a:endParaRPr lang="en-US" dirty="0"/>
          </a:p>
        </p:txBody>
      </p:sp>
    </p:spTree>
    <p:extLst>
      <p:ext uri="{BB962C8B-B14F-4D97-AF65-F5344CB8AC3E}">
        <p14:creationId xmlns:p14="http://schemas.microsoft.com/office/powerpoint/2010/main" val="37467929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Marines- RACE</a:t>
            </a:r>
            <a:endParaRPr lang="en-US" dirty="0"/>
          </a:p>
        </p:txBody>
      </p:sp>
      <p:sp>
        <p:nvSpPr>
          <p:cNvPr id="3" name="Content Placeholder 2"/>
          <p:cNvSpPr>
            <a:spLocks noGrp="1"/>
          </p:cNvSpPr>
          <p:nvPr>
            <p:ph idx="1"/>
          </p:nvPr>
        </p:nvSpPr>
        <p:spPr/>
        <p:txBody>
          <a:bodyPr/>
          <a:lstStyle/>
          <a:p>
            <a:r>
              <a:rPr lang="en-US" dirty="0" smtClean="0"/>
              <a:t>Recognize</a:t>
            </a:r>
          </a:p>
          <a:p>
            <a:r>
              <a:rPr lang="en-US" dirty="0" smtClean="0"/>
              <a:t>Ask</a:t>
            </a:r>
          </a:p>
          <a:p>
            <a:r>
              <a:rPr lang="en-US" dirty="0" smtClean="0"/>
              <a:t>Care </a:t>
            </a:r>
          </a:p>
          <a:p>
            <a:r>
              <a:rPr lang="en-US" dirty="0" smtClean="0"/>
              <a:t>Escort </a:t>
            </a:r>
          </a:p>
          <a:p>
            <a:r>
              <a:rPr lang="en-US" dirty="0" smtClean="0"/>
              <a:t>Social Media Campaign #</a:t>
            </a:r>
            <a:r>
              <a:rPr lang="en-US" dirty="0" err="1" smtClean="0"/>
              <a:t>BeThere_Marine</a:t>
            </a:r>
            <a:endParaRPr lang="en-US" dirty="0"/>
          </a:p>
        </p:txBody>
      </p:sp>
    </p:spTree>
    <p:extLst>
      <p:ext uri="{BB962C8B-B14F-4D97-AF65-F5344CB8AC3E}">
        <p14:creationId xmlns:p14="http://schemas.microsoft.com/office/powerpoint/2010/main" val="3422357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Force- Green Dot</a:t>
            </a:r>
            <a:endParaRPr lang="en-US" dirty="0"/>
          </a:p>
        </p:txBody>
      </p:sp>
      <p:sp>
        <p:nvSpPr>
          <p:cNvPr id="3" name="Content Placeholder 2"/>
          <p:cNvSpPr>
            <a:spLocks noGrp="1"/>
          </p:cNvSpPr>
          <p:nvPr>
            <p:ph idx="1"/>
          </p:nvPr>
        </p:nvSpPr>
        <p:spPr/>
        <p:txBody>
          <a:bodyPr/>
          <a:lstStyle/>
          <a:p>
            <a:r>
              <a:rPr lang="en-US" dirty="0" smtClean="0"/>
              <a:t>https://vimeo.com/168118402</a:t>
            </a:r>
            <a:endParaRPr lang="en-US" dirty="0"/>
          </a:p>
        </p:txBody>
      </p:sp>
    </p:spTree>
    <p:extLst>
      <p:ext uri="{BB962C8B-B14F-4D97-AF65-F5344CB8AC3E}">
        <p14:creationId xmlns:p14="http://schemas.microsoft.com/office/powerpoint/2010/main" val="4153028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Things to Know about Green Dot:</a:t>
            </a:r>
            <a:endParaRPr lang="en-US" dirty="0"/>
          </a:p>
        </p:txBody>
      </p:sp>
      <p:sp>
        <p:nvSpPr>
          <p:cNvPr id="3" name="Content Placeholder 2"/>
          <p:cNvSpPr>
            <a:spLocks noGrp="1"/>
          </p:cNvSpPr>
          <p:nvPr>
            <p:ph idx="1"/>
          </p:nvPr>
        </p:nvSpPr>
        <p:spPr/>
        <p:txBody>
          <a:bodyPr>
            <a:normAutofit lnSpcReduction="10000"/>
          </a:bodyPr>
          <a:lstStyle/>
          <a:p>
            <a:r>
              <a:rPr lang="en-US" dirty="0" smtClean="0"/>
              <a:t>1. Green Dot is an Air Force strategy to decrease interpersonal violence across the service: It is an interactive training program designed to help Airmen, which includes military and civilians, intervene in and prevent violence.</a:t>
            </a:r>
          </a:p>
          <a:p>
            <a:r>
              <a:rPr lang="en-US" dirty="0" smtClean="0"/>
              <a:t>2. More than sexual assault: Green Dot training aims to prevent suicide, sexual assault, family violence, abuse, stalking and other forms of violence.</a:t>
            </a:r>
          </a:p>
          <a:p>
            <a:r>
              <a:rPr lang="en-US" dirty="0" smtClean="0"/>
              <a:t>3. Green Dot addresses multiple forms of violence simultaneously: Green Dot is designed to help Airmen develop key skills that address the underlying common risks and protective factors for multiple forms of violence.</a:t>
            </a:r>
          </a:p>
          <a:p>
            <a:endParaRPr lang="en-US" dirty="0"/>
          </a:p>
        </p:txBody>
      </p:sp>
    </p:spTree>
    <p:extLst>
      <p:ext uri="{BB962C8B-B14F-4D97-AF65-F5344CB8AC3E}">
        <p14:creationId xmlns:p14="http://schemas.microsoft.com/office/powerpoint/2010/main" val="1555475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Serving Those Who Serve</a:t>
            </a:r>
            <a:endParaRPr lang="en-US" dirty="0"/>
          </a:p>
        </p:txBody>
      </p:sp>
      <p:sp>
        <p:nvSpPr>
          <p:cNvPr id="3" name="Content Placeholder 2"/>
          <p:cNvSpPr>
            <a:spLocks noGrp="1"/>
          </p:cNvSpPr>
          <p:nvPr>
            <p:ph idx="1"/>
          </p:nvPr>
        </p:nvSpPr>
        <p:spPr/>
        <p:txBody>
          <a:bodyPr/>
          <a:lstStyle/>
          <a:p>
            <a:r>
              <a:rPr lang="en-US" dirty="0" smtClean="0"/>
              <a:t>Become familiar with current statistics regarding suicide in the military</a:t>
            </a:r>
          </a:p>
          <a:p>
            <a:r>
              <a:rPr lang="en-US" dirty="0" smtClean="0"/>
              <a:t>Review risk factors and warning signs of suicide</a:t>
            </a:r>
          </a:p>
          <a:p>
            <a:r>
              <a:rPr lang="en-US" dirty="0" smtClean="0"/>
              <a:t>Review protective factors that foster resiliency among service members</a:t>
            </a:r>
          </a:p>
          <a:p>
            <a:r>
              <a:rPr lang="en-US" dirty="0" smtClean="0"/>
              <a:t>Overview of current methods employed by the Army, Air Force, Navy, and Marines to reduce suicide among members</a:t>
            </a:r>
          </a:p>
          <a:p>
            <a:r>
              <a:rPr lang="en-US" dirty="0" smtClean="0"/>
              <a:t>Resources for military members</a:t>
            </a:r>
          </a:p>
          <a:p>
            <a:endParaRPr lang="en-US" dirty="0" smtClean="0"/>
          </a:p>
          <a:p>
            <a:endParaRPr lang="en-US" dirty="0" smtClean="0"/>
          </a:p>
          <a:p>
            <a:endParaRPr lang="en-US" dirty="0"/>
          </a:p>
        </p:txBody>
      </p:sp>
    </p:spTree>
    <p:extLst>
      <p:ext uri="{BB962C8B-B14F-4D97-AF65-F5344CB8AC3E}">
        <p14:creationId xmlns:p14="http://schemas.microsoft.com/office/powerpoint/2010/main" val="13919139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Things Cont.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4. It is mandatory for Airmen, both military and civilians: Green Dot consolidated some of the required and annual briefings for Airmen and shortened the amount of time they spend doing it. Though it is mandatory, only Airmen can choose to internalize what they learn and put it into practice.</a:t>
            </a:r>
          </a:p>
          <a:p>
            <a:r>
              <a:rPr lang="en-US" dirty="0" smtClean="0"/>
              <a:t>5. Obviously, the name came from seeing green and red dots on a map: Red dots represent an incident involving violence, while green dots represent counteractions against or to prevent them.</a:t>
            </a:r>
          </a:p>
          <a:p>
            <a:r>
              <a:rPr lang="en-US" dirty="0" smtClean="0"/>
              <a:t>6. There are two types of classes: Individuals who have not taken Green Dot training before must take the initial class; the refresher class is for Airmen who have completed the training before.</a:t>
            </a:r>
          </a:p>
          <a:p>
            <a:r>
              <a:rPr lang="en-US" dirty="0" smtClean="0"/>
              <a:t>7. Prevention starts with us: Through Green Dot training, everyone is empowered to actively intervene when an issue arises–recognize the warning signs; understand the barriers to intervening; intervene by directing, delegating or distracting; and strengthen the protective factors</a:t>
            </a:r>
          </a:p>
          <a:p>
            <a:r>
              <a:rPr lang="en-US" i="1" dirty="0" smtClean="0"/>
              <a:t>Information courtesy of Secretary of the Air Force Public Affairs and 86th Airlift Wing Public Affairs</a:t>
            </a:r>
            <a:endParaRPr lang="en-US" dirty="0" smtClean="0"/>
          </a:p>
          <a:p>
            <a:endParaRPr lang="en-US" dirty="0"/>
          </a:p>
        </p:txBody>
      </p:sp>
    </p:spTree>
    <p:extLst>
      <p:ext uri="{BB962C8B-B14F-4D97-AF65-F5344CB8AC3E}">
        <p14:creationId xmlns:p14="http://schemas.microsoft.com/office/powerpoint/2010/main" val="3983051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Force </a:t>
            </a:r>
            <a:endParaRPr lang="en-US" dirty="0"/>
          </a:p>
        </p:txBody>
      </p:sp>
      <p:sp>
        <p:nvSpPr>
          <p:cNvPr id="3" name="Content Placeholder 2"/>
          <p:cNvSpPr>
            <a:spLocks noGrp="1"/>
          </p:cNvSpPr>
          <p:nvPr>
            <p:ph idx="1"/>
          </p:nvPr>
        </p:nvSpPr>
        <p:spPr/>
        <p:txBody>
          <a:bodyPr/>
          <a:lstStyle/>
          <a:p>
            <a:r>
              <a:rPr lang="en-US" dirty="0" smtClean="0"/>
              <a:t>Ask</a:t>
            </a:r>
          </a:p>
          <a:p>
            <a:r>
              <a:rPr lang="en-US" dirty="0" smtClean="0"/>
              <a:t>Call</a:t>
            </a:r>
          </a:p>
          <a:p>
            <a:r>
              <a:rPr lang="en-US" dirty="0" smtClean="0"/>
              <a:t>Escort </a:t>
            </a:r>
          </a:p>
          <a:p>
            <a:r>
              <a:rPr lang="en-US" dirty="0" smtClean="0"/>
              <a:t>Incorporated in Green Dot Training</a:t>
            </a:r>
          </a:p>
          <a:p>
            <a:endParaRPr lang="en-US" dirty="0"/>
          </a:p>
        </p:txBody>
      </p:sp>
    </p:spTree>
    <p:extLst>
      <p:ext uri="{BB962C8B-B14F-4D97-AF65-F5344CB8AC3E}">
        <p14:creationId xmlns:p14="http://schemas.microsoft.com/office/powerpoint/2010/main" val="3505226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My Green Dot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0656" y="1825625"/>
            <a:ext cx="6530688" cy="4351338"/>
          </a:xfrm>
        </p:spPr>
      </p:pic>
    </p:spTree>
    <p:extLst>
      <p:ext uri="{BB962C8B-B14F-4D97-AF65-F5344CB8AC3E}">
        <p14:creationId xmlns:p14="http://schemas.microsoft.com/office/powerpoint/2010/main" val="630556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Your Green Dot?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5700" y="3091656"/>
            <a:ext cx="4800600" cy="1819275"/>
          </a:xfrm>
        </p:spPr>
      </p:pic>
    </p:spTree>
    <p:extLst>
      <p:ext uri="{BB962C8B-B14F-4D97-AF65-F5344CB8AC3E}">
        <p14:creationId xmlns:p14="http://schemas.microsoft.com/office/powerpoint/2010/main" val="8126479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on base:</a:t>
            </a:r>
            <a:endParaRPr lang="en-US" dirty="0"/>
          </a:p>
        </p:txBody>
      </p:sp>
      <p:sp>
        <p:nvSpPr>
          <p:cNvPr id="3" name="Content Placeholder 2"/>
          <p:cNvSpPr>
            <a:spLocks noGrp="1"/>
          </p:cNvSpPr>
          <p:nvPr>
            <p:ph idx="1"/>
          </p:nvPr>
        </p:nvSpPr>
        <p:spPr/>
        <p:txBody>
          <a:bodyPr/>
          <a:lstStyle/>
          <a:p>
            <a:r>
              <a:rPr lang="en-US" dirty="0" smtClean="0"/>
              <a:t>Clinic/hospital</a:t>
            </a:r>
          </a:p>
          <a:p>
            <a:r>
              <a:rPr lang="en-US" dirty="0" smtClean="0"/>
              <a:t>Director of Psychological Health</a:t>
            </a:r>
          </a:p>
          <a:p>
            <a:r>
              <a:rPr lang="en-US" dirty="0" smtClean="0"/>
              <a:t>Chaplain</a:t>
            </a:r>
          </a:p>
          <a:p>
            <a:r>
              <a:rPr lang="en-US" dirty="0" smtClean="0"/>
              <a:t>Commander </a:t>
            </a:r>
            <a:endParaRPr lang="en-US" dirty="0"/>
          </a:p>
        </p:txBody>
      </p:sp>
    </p:spTree>
    <p:extLst>
      <p:ext uri="{BB962C8B-B14F-4D97-AF65-F5344CB8AC3E}">
        <p14:creationId xmlns:p14="http://schemas.microsoft.com/office/powerpoint/2010/main" val="27917177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Military One Source </a:t>
            </a:r>
            <a:r>
              <a:rPr lang="en-US" dirty="0" smtClean="0">
                <a:hlinkClick r:id="rId2"/>
              </a:rPr>
              <a:t>http://www.militaryonesource.mil/</a:t>
            </a:r>
            <a:endParaRPr lang="en-US" dirty="0" smtClean="0"/>
          </a:p>
          <a:p>
            <a:endParaRPr lang="en-US" dirty="0" smtClean="0"/>
          </a:p>
          <a:p>
            <a:r>
              <a:rPr lang="en-US" dirty="0" smtClean="0"/>
              <a:t>National Suicide Prevention Lifeline (800)273-8255</a:t>
            </a:r>
          </a:p>
          <a:p>
            <a:endParaRPr lang="en-US" dirty="0"/>
          </a:p>
          <a:p>
            <a:r>
              <a:rPr lang="en-US" dirty="0" smtClean="0"/>
              <a:t>https://www.vets.gov/health-care/health-conditions/mental-health/suicide-prevention/</a:t>
            </a:r>
            <a:endParaRPr lang="en-US" dirty="0"/>
          </a:p>
        </p:txBody>
      </p:sp>
    </p:spTree>
    <p:extLst>
      <p:ext uri="{BB962C8B-B14F-4D97-AF65-F5344CB8AC3E}">
        <p14:creationId xmlns:p14="http://schemas.microsoft.com/office/powerpoint/2010/main" val="1275691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Focus on psychoeducation throughout the branches:  Identification of risk factors, warning signs, and building protective factors and resilience.</a:t>
            </a:r>
          </a:p>
          <a:p>
            <a:r>
              <a:rPr lang="en-US" dirty="0" smtClean="0"/>
              <a:t>ACE concept adopted throughout</a:t>
            </a:r>
          </a:p>
          <a:p>
            <a:r>
              <a:rPr lang="en-US" dirty="0" smtClean="0"/>
              <a:t> Focus on Wingman concept </a:t>
            </a:r>
          </a:p>
          <a:p>
            <a:r>
              <a:rPr lang="en-US" dirty="0" smtClean="0"/>
              <a:t>Focus on reduction of stigma in seeking mental health services</a:t>
            </a:r>
          </a:p>
          <a:p>
            <a:endParaRPr lang="en-US" dirty="0"/>
          </a:p>
        </p:txBody>
      </p:sp>
    </p:spTree>
    <p:extLst>
      <p:ext uri="{BB962C8B-B14F-4D97-AF65-F5344CB8AC3E}">
        <p14:creationId xmlns:p14="http://schemas.microsoft.com/office/powerpoint/2010/main" val="3053928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 Push-Up Challenge</a:t>
            </a:r>
            <a:endParaRPr lang="en-US" dirty="0"/>
          </a:p>
        </p:txBody>
      </p:sp>
      <p:sp>
        <p:nvSpPr>
          <p:cNvPr id="3" name="Content Placeholder 2"/>
          <p:cNvSpPr>
            <a:spLocks noGrp="1"/>
          </p:cNvSpPr>
          <p:nvPr>
            <p:ph idx="1"/>
          </p:nvPr>
        </p:nvSpPr>
        <p:spPr/>
        <p:txBody>
          <a:bodyPr/>
          <a:lstStyle/>
          <a:p>
            <a:r>
              <a:rPr lang="en-US" dirty="0" smtClean="0"/>
              <a:t>http://mynews4.com/news/local/22-pushup-challenge-raising-awareness-about-veteran-suicide-rates</a:t>
            </a:r>
            <a:endParaRPr lang="en-US" dirty="0"/>
          </a:p>
        </p:txBody>
      </p:sp>
    </p:spTree>
    <p:extLst>
      <p:ext uri="{BB962C8B-B14F-4D97-AF65-F5344CB8AC3E}">
        <p14:creationId xmlns:p14="http://schemas.microsoft.com/office/powerpoint/2010/main" val="60632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Content Placeholder 2"/>
          <p:cNvSpPr>
            <a:spLocks noGrp="1"/>
          </p:cNvSpPr>
          <p:nvPr>
            <p:ph idx="1"/>
          </p:nvPr>
        </p:nvSpPr>
        <p:spPr/>
        <p:txBody>
          <a:bodyPr>
            <a:normAutofit/>
          </a:bodyPr>
          <a:lstStyle/>
          <a:p>
            <a:r>
              <a:rPr lang="en-US" dirty="0" smtClean="0"/>
              <a:t>1455 military personnel committed suicide from 2005 to 2011. From 2006 to 2011, the rates were highest among army personnel (19.13 to 29.44 cases per 100 000). Among suicides with a known cause of death, 62% were attributed to firearms. Among army personnel or marines who committed suicide, those with infantry or special operations job classifications were more likely than those in non-infantry positions to use a firearm.</a:t>
            </a:r>
          </a:p>
          <a:p>
            <a:endParaRPr lang="en-US" dirty="0"/>
          </a:p>
          <a:p>
            <a:r>
              <a:rPr lang="en-US" sz="1300" b="1" dirty="0" smtClean="0"/>
              <a:t>Suicide Rates and Methods in Active Duty Military Personnel, 2005 to 2011: A Cohort Study.</a:t>
            </a:r>
          </a:p>
          <a:p>
            <a:r>
              <a:rPr lang="en-US" sz="1300" dirty="0" err="1" smtClean="0">
                <a:hlinkClick r:id="rId2"/>
              </a:rPr>
              <a:t>Anglemyer</a:t>
            </a:r>
            <a:r>
              <a:rPr lang="en-US" sz="1300" dirty="0" smtClean="0">
                <a:hlinkClick r:id="rId2"/>
              </a:rPr>
              <a:t> A</a:t>
            </a:r>
            <a:r>
              <a:rPr lang="en-US" sz="1300" dirty="0" smtClean="0"/>
              <a:t>, </a:t>
            </a:r>
            <a:r>
              <a:rPr lang="en-US" sz="1300" dirty="0" smtClean="0">
                <a:hlinkClick r:id="rId3"/>
              </a:rPr>
              <a:t>Miller ML</a:t>
            </a:r>
            <a:r>
              <a:rPr lang="en-US" sz="1300" dirty="0" smtClean="0"/>
              <a:t>, </a:t>
            </a:r>
            <a:r>
              <a:rPr lang="en-US" sz="1300" dirty="0" err="1" smtClean="0">
                <a:hlinkClick r:id="rId4"/>
              </a:rPr>
              <a:t>Buttrey</a:t>
            </a:r>
            <a:r>
              <a:rPr lang="en-US" sz="1300" dirty="0" smtClean="0">
                <a:hlinkClick r:id="rId4"/>
              </a:rPr>
              <a:t> S</a:t>
            </a:r>
            <a:r>
              <a:rPr lang="en-US" sz="1300" dirty="0" smtClean="0"/>
              <a:t>, </a:t>
            </a:r>
            <a:r>
              <a:rPr lang="en-US" sz="1300" dirty="0" smtClean="0">
                <a:hlinkClick r:id="rId5"/>
              </a:rPr>
              <a:t>Whitaker L</a:t>
            </a:r>
            <a:r>
              <a:rPr lang="en-US" sz="1300" dirty="0" smtClean="0"/>
              <a:t>. </a:t>
            </a:r>
          </a:p>
          <a:p>
            <a:r>
              <a:rPr lang="en-US" sz="1300" dirty="0" smtClean="0">
                <a:hlinkClick r:id="rId6" tooltip="Annals of internal medicine."/>
              </a:rPr>
              <a:t>Ann Intern Med.</a:t>
            </a:r>
            <a:r>
              <a:rPr lang="en-US" sz="1300" dirty="0" smtClean="0"/>
              <a:t> 2016 Aug 2;165(3):167-74. </a:t>
            </a:r>
            <a:r>
              <a:rPr lang="en-US" sz="1300" dirty="0" err="1" smtClean="0"/>
              <a:t>doi</a:t>
            </a:r>
            <a:r>
              <a:rPr lang="en-US" sz="1300" dirty="0" smtClean="0"/>
              <a:t>: 10.7326/M15-2785. </a:t>
            </a:r>
            <a:r>
              <a:rPr lang="en-US" sz="1300" dirty="0" err="1" smtClean="0"/>
              <a:t>Epub</a:t>
            </a:r>
            <a:r>
              <a:rPr lang="en-US" sz="1300" dirty="0" smtClean="0"/>
              <a:t> 2016 Jun 7.</a:t>
            </a:r>
          </a:p>
          <a:p>
            <a:endParaRPr lang="en-US" dirty="0"/>
          </a:p>
        </p:txBody>
      </p:sp>
    </p:spTree>
    <p:extLst>
      <p:ext uri="{BB962C8B-B14F-4D97-AF65-F5344CB8AC3E}">
        <p14:creationId xmlns:p14="http://schemas.microsoft.com/office/powerpoint/2010/main" val="285324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2012, there were 319 suicides among active duty service members and 203 among reserve service members, compared with 237 combat-related deaths of active duty service members in Afghanistan, according to the Department of Defense.</a:t>
            </a:r>
          </a:p>
          <a:p>
            <a:r>
              <a:rPr lang="en-US" dirty="0" smtClean="0"/>
              <a:t>Service members and veterans who attempted suicide before joining the military were six times more likely to attempt suicide after joining the military than those who had never attempted suicide</a:t>
            </a:r>
          </a:p>
          <a:p>
            <a:r>
              <a:rPr lang="en-US" dirty="0" smtClean="0"/>
              <a:t>Among service members and veterans who attempted suicide, approximately 50% had thought about committing suicide and 25% had attempted suicide before joining the military. </a:t>
            </a:r>
          </a:p>
          <a:p>
            <a:endParaRPr lang="en-US" dirty="0"/>
          </a:p>
          <a:p>
            <a:r>
              <a:rPr lang="en-US" sz="1400" dirty="0" smtClean="0"/>
              <a:t>http://www.socialworktoday.com/news/dn_081314.shtml</a:t>
            </a:r>
            <a:endParaRPr lang="en-US" sz="1400" dirty="0"/>
          </a:p>
        </p:txBody>
      </p:sp>
    </p:spTree>
    <p:extLst>
      <p:ext uri="{BB962C8B-B14F-4D97-AF65-F5344CB8AC3E}">
        <p14:creationId xmlns:p14="http://schemas.microsoft.com/office/powerpoint/2010/main" val="10263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lnSpcReduction="10000"/>
          </a:bodyPr>
          <a:lstStyle/>
          <a:p>
            <a:r>
              <a:rPr lang="en-US" dirty="0" smtClean="0"/>
              <a:t>MOS (Military Occupational Specialty)</a:t>
            </a:r>
          </a:p>
          <a:p>
            <a:r>
              <a:rPr lang="en-US" dirty="0" smtClean="0"/>
              <a:t>Relationship difficulty</a:t>
            </a:r>
          </a:p>
          <a:p>
            <a:r>
              <a:rPr lang="en-US" dirty="0" smtClean="0"/>
              <a:t>Financial Difficulty</a:t>
            </a:r>
          </a:p>
          <a:p>
            <a:r>
              <a:rPr lang="en-US" dirty="0" smtClean="0">
                <a:effectLst/>
              </a:rPr>
              <a:t>Family history of suicide</a:t>
            </a:r>
          </a:p>
          <a:p>
            <a:r>
              <a:rPr lang="en-US" dirty="0" smtClean="0">
                <a:effectLst/>
              </a:rPr>
              <a:t>Family history of child maltreatment</a:t>
            </a:r>
          </a:p>
          <a:p>
            <a:r>
              <a:rPr lang="en-US" dirty="0" smtClean="0">
                <a:effectLst/>
              </a:rPr>
              <a:t>Previous suicide attempt(s)</a:t>
            </a:r>
          </a:p>
          <a:p>
            <a:r>
              <a:rPr lang="en-US" dirty="0" smtClean="0">
                <a:effectLst/>
              </a:rPr>
              <a:t>History of mental disorders, particularly clinical depression</a:t>
            </a:r>
          </a:p>
          <a:p>
            <a:r>
              <a:rPr lang="en-US" dirty="0" smtClean="0">
                <a:effectLst/>
              </a:rPr>
              <a:t>History of alcohol and substance abuse or increase in current use</a:t>
            </a:r>
          </a:p>
          <a:p>
            <a:r>
              <a:rPr lang="en-US" dirty="0" smtClean="0">
                <a:effectLst/>
              </a:rPr>
              <a:t>Feelings of hopelessness</a:t>
            </a:r>
          </a:p>
          <a:p>
            <a:endParaRPr lang="en-US" dirty="0"/>
          </a:p>
        </p:txBody>
      </p:sp>
    </p:spTree>
    <p:extLst>
      <p:ext uri="{BB962C8B-B14F-4D97-AF65-F5344CB8AC3E}">
        <p14:creationId xmlns:p14="http://schemas.microsoft.com/office/powerpoint/2010/main" val="2046521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effectLst/>
              </a:rPr>
              <a:t>Impulsive or aggressive tendencies</a:t>
            </a:r>
          </a:p>
          <a:p>
            <a:r>
              <a:rPr lang="en-US" dirty="0" smtClean="0">
                <a:effectLst/>
              </a:rPr>
              <a:t>Cultural and religious beliefs (e.g., belief that suicide is noble resolution of a personal dilemma)</a:t>
            </a:r>
          </a:p>
          <a:p>
            <a:r>
              <a:rPr lang="en-US" dirty="0" smtClean="0">
                <a:effectLst/>
              </a:rPr>
              <a:t>Isolation, a feeling of being cut off from other people</a:t>
            </a:r>
          </a:p>
          <a:p>
            <a:r>
              <a:rPr lang="en-US" dirty="0" smtClean="0">
                <a:effectLst/>
              </a:rPr>
              <a:t>Barriers to accessing mental health treatment</a:t>
            </a:r>
          </a:p>
          <a:p>
            <a:r>
              <a:rPr lang="en-US" dirty="0" smtClean="0">
                <a:effectLst/>
              </a:rPr>
              <a:t>Loss </a:t>
            </a:r>
          </a:p>
          <a:p>
            <a:r>
              <a:rPr lang="en-US" dirty="0" smtClean="0">
                <a:effectLst/>
              </a:rPr>
              <a:t>Physical illness</a:t>
            </a:r>
          </a:p>
          <a:p>
            <a:r>
              <a:rPr lang="en-US" dirty="0" smtClean="0">
                <a:effectLst/>
              </a:rPr>
              <a:t>Easy access to lethal methods</a:t>
            </a:r>
          </a:p>
          <a:p>
            <a:r>
              <a:rPr lang="en-US" dirty="0" smtClean="0">
                <a:effectLst/>
              </a:rPr>
              <a:t>Unwillingness to seek help because of the stigma attached to mental health and substance abuse disorders or to suicidal thoughts</a:t>
            </a:r>
          </a:p>
          <a:p>
            <a:endParaRPr lang="en-US" dirty="0"/>
          </a:p>
        </p:txBody>
      </p:sp>
    </p:spTree>
    <p:extLst>
      <p:ext uri="{BB962C8B-B14F-4D97-AF65-F5344CB8AC3E}">
        <p14:creationId xmlns:p14="http://schemas.microsoft.com/office/powerpoint/2010/main" val="347455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Signs of Suicide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Talking about wanting to die or to kill themselves</a:t>
            </a:r>
          </a:p>
          <a:p>
            <a:r>
              <a:rPr lang="en-US" dirty="0" smtClean="0"/>
              <a:t>Looking for a way to kill themselves, like searching online or buying a gun</a:t>
            </a:r>
          </a:p>
          <a:p>
            <a:r>
              <a:rPr lang="en-US" dirty="0" smtClean="0"/>
              <a:t>Talking about feeling hopeless or having no reason to live</a:t>
            </a:r>
          </a:p>
          <a:p>
            <a:r>
              <a:rPr lang="en-US" dirty="0" smtClean="0"/>
              <a:t>Talking about feeling trapped or in unbearable pain</a:t>
            </a:r>
          </a:p>
          <a:p>
            <a:r>
              <a:rPr lang="en-US" dirty="0" smtClean="0"/>
              <a:t>Talking about being a burden to others</a:t>
            </a:r>
          </a:p>
          <a:p>
            <a:r>
              <a:rPr lang="en-US" dirty="0" smtClean="0"/>
              <a:t>Increasing the use of alcohol or drugs</a:t>
            </a:r>
          </a:p>
          <a:p>
            <a:r>
              <a:rPr lang="en-US" dirty="0" smtClean="0"/>
              <a:t>Acting anxious or agitated; behaving recklessly</a:t>
            </a:r>
          </a:p>
          <a:p>
            <a:r>
              <a:rPr lang="en-US" dirty="0" smtClean="0"/>
              <a:t>Sleeping too little or too much</a:t>
            </a:r>
          </a:p>
          <a:p>
            <a:r>
              <a:rPr lang="en-US" dirty="0" smtClean="0"/>
              <a:t>Withdrawing or isolating themselves</a:t>
            </a:r>
          </a:p>
          <a:p>
            <a:r>
              <a:rPr lang="en-US" dirty="0" smtClean="0"/>
              <a:t>Showing rage or talking about seeking revenge</a:t>
            </a:r>
          </a:p>
          <a:p>
            <a:r>
              <a:rPr lang="en-US" dirty="0" smtClean="0"/>
              <a:t>Extreme mood swings</a:t>
            </a:r>
          </a:p>
          <a:p>
            <a:endParaRPr lang="en-US" dirty="0"/>
          </a:p>
        </p:txBody>
      </p:sp>
    </p:spTree>
    <p:extLst>
      <p:ext uri="{BB962C8B-B14F-4D97-AF65-F5344CB8AC3E}">
        <p14:creationId xmlns:p14="http://schemas.microsoft.com/office/powerpoint/2010/main" val="1062488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Factors</a:t>
            </a:r>
            <a:endParaRPr lang="en-US" dirty="0"/>
          </a:p>
        </p:txBody>
      </p:sp>
      <p:sp>
        <p:nvSpPr>
          <p:cNvPr id="3" name="Content Placeholder 2"/>
          <p:cNvSpPr>
            <a:spLocks noGrp="1"/>
          </p:cNvSpPr>
          <p:nvPr>
            <p:ph idx="1"/>
          </p:nvPr>
        </p:nvSpPr>
        <p:spPr/>
        <p:txBody>
          <a:bodyPr/>
          <a:lstStyle/>
          <a:p>
            <a:r>
              <a:rPr lang="en-US" u="sng" strike="noStrike" dirty="0" smtClean="0">
                <a:effectLst/>
                <a:hlinkClick r:id="rId2"/>
              </a:rPr>
              <a:t>Effective behavioral health care</a:t>
            </a:r>
            <a:endParaRPr lang="en-US" u="sng" dirty="0" smtClean="0">
              <a:effectLst/>
            </a:endParaRPr>
          </a:p>
          <a:p>
            <a:r>
              <a:rPr lang="en-US" u="none" strike="noStrike" dirty="0" smtClean="0">
                <a:effectLst/>
                <a:hlinkClick r:id="rId3"/>
              </a:rPr>
              <a:t>Connectedness</a:t>
            </a:r>
            <a:r>
              <a:rPr lang="en-US" dirty="0" smtClean="0">
                <a:effectLst/>
              </a:rPr>
              <a:t> to individuals, family, community, and social institutions</a:t>
            </a:r>
          </a:p>
          <a:p>
            <a:r>
              <a:rPr lang="en-US" u="none" strike="noStrike" dirty="0" smtClean="0">
                <a:effectLst/>
                <a:hlinkClick r:id="rId4"/>
              </a:rPr>
              <a:t>Life skills</a:t>
            </a:r>
            <a:r>
              <a:rPr lang="en-US" dirty="0" smtClean="0">
                <a:effectLst/>
              </a:rPr>
              <a:t> (including problem solving skills and coping skills, ability to adapt to change)</a:t>
            </a:r>
          </a:p>
          <a:p>
            <a:r>
              <a:rPr lang="en-US" dirty="0" smtClean="0">
                <a:effectLst/>
              </a:rPr>
              <a:t>Self-esteem and a sense of purpose or meaning in life</a:t>
            </a:r>
          </a:p>
          <a:p>
            <a:r>
              <a:rPr lang="en-US" dirty="0" smtClean="0">
                <a:effectLst/>
              </a:rPr>
              <a:t>Cultural, religious, or personal beliefs that discourage suicide</a:t>
            </a:r>
          </a:p>
          <a:p>
            <a:endParaRPr lang="en-US" dirty="0"/>
          </a:p>
        </p:txBody>
      </p:sp>
    </p:spTree>
    <p:extLst>
      <p:ext uri="{BB962C8B-B14F-4D97-AF65-F5344CB8AC3E}">
        <p14:creationId xmlns:p14="http://schemas.microsoft.com/office/powerpoint/2010/main" val="2793794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1006</Words>
  <Application>Microsoft Office PowerPoint</Application>
  <PresentationFormat>Custom</PresentationFormat>
  <Paragraphs>125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Serving Those Who Serve</vt:lpstr>
      <vt:lpstr>22 Push-Up Challenge</vt:lpstr>
      <vt:lpstr>Statistics</vt:lpstr>
      <vt:lpstr>Statistics Cont.</vt:lpstr>
      <vt:lpstr>Risk Factors</vt:lpstr>
      <vt:lpstr>Risk Factors Cont.</vt:lpstr>
      <vt:lpstr>Warning Signs of Suicide </vt:lpstr>
      <vt:lpstr>Protective Factors</vt:lpstr>
      <vt:lpstr>Jeromy Kelsey's Personal Story</vt:lpstr>
      <vt:lpstr>Navy- Every Sailor, Every Day</vt:lpstr>
      <vt:lpstr>Navy Operational Stress Control (OSC)</vt:lpstr>
      <vt:lpstr>ACT</vt:lpstr>
      <vt:lpstr>Patrick Murphy, former Under Secretary U.S. Army </vt:lpstr>
      <vt:lpstr>Army- ACE</vt:lpstr>
      <vt:lpstr>Army- ASIST</vt:lpstr>
      <vt:lpstr>Marines- RACE</vt:lpstr>
      <vt:lpstr>Air Force- Green Dot</vt:lpstr>
      <vt:lpstr>7 Things to Know about Green Dot:</vt:lpstr>
      <vt:lpstr>7 Things Cont. </vt:lpstr>
      <vt:lpstr>Air Force </vt:lpstr>
      <vt:lpstr>Here’s My Green Dot</vt:lpstr>
      <vt:lpstr>What’s Your Green Dot? </vt:lpstr>
      <vt:lpstr>Resources on base:</vt:lpstr>
      <vt:lpstr>Resources</vt:lpstr>
      <vt:lpstr>Summary</vt:lpstr>
    </vt:vector>
  </TitlesOfParts>
  <Company>State of Missouri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Dompke, Rachael</dc:creator>
  <cp:lastModifiedBy>Finnegan, Megan C</cp:lastModifiedBy>
  <cp:revision>13</cp:revision>
  <dcterms:created xsi:type="dcterms:W3CDTF">2018-04-23T15:59:54Z</dcterms:created>
  <dcterms:modified xsi:type="dcterms:W3CDTF">2018-04-23T19:54:20Z</dcterms:modified>
</cp:coreProperties>
</file>