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4"/>
  </p:notesMasterIdLst>
  <p:handoutMasterIdLst>
    <p:handoutMasterId r:id="rId45"/>
  </p:handoutMasterIdLst>
  <p:sldIdLst>
    <p:sldId id="279" r:id="rId2"/>
    <p:sldId id="280" r:id="rId3"/>
    <p:sldId id="319" r:id="rId4"/>
    <p:sldId id="321" r:id="rId5"/>
    <p:sldId id="330" r:id="rId6"/>
    <p:sldId id="288" r:id="rId7"/>
    <p:sldId id="289" r:id="rId8"/>
    <p:sldId id="290" r:id="rId9"/>
    <p:sldId id="323" r:id="rId10"/>
    <p:sldId id="331" r:id="rId11"/>
    <p:sldId id="291" r:id="rId12"/>
    <p:sldId id="293" r:id="rId13"/>
    <p:sldId id="294" r:id="rId14"/>
    <p:sldId id="295" r:id="rId15"/>
    <p:sldId id="329" r:id="rId16"/>
    <p:sldId id="350" r:id="rId17"/>
    <p:sldId id="326" r:id="rId18"/>
    <p:sldId id="344" r:id="rId19"/>
    <p:sldId id="351" r:id="rId20"/>
    <p:sldId id="345" r:id="rId21"/>
    <p:sldId id="349" r:id="rId22"/>
    <p:sldId id="348" r:id="rId23"/>
    <p:sldId id="347" r:id="rId24"/>
    <p:sldId id="346" r:id="rId25"/>
    <p:sldId id="352" r:id="rId26"/>
    <p:sldId id="337" r:id="rId27"/>
    <p:sldId id="340" r:id="rId28"/>
    <p:sldId id="343" r:id="rId29"/>
    <p:sldId id="339" r:id="rId30"/>
    <p:sldId id="333" r:id="rId31"/>
    <p:sldId id="307" r:id="rId32"/>
    <p:sldId id="308" r:id="rId33"/>
    <p:sldId id="309" r:id="rId34"/>
    <p:sldId id="310" r:id="rId35"/>
    <p:sldId id="341" r:id="rId36"/>
    <p:sldId id="357" r:id="rId37"/>
    <p:sldId id="353" r:id="rId38"/>
    <p:sldId id="354" r:id="rId39"/>
    <p:sldId id="356" r:id="rId40"/>
    <p:sldId id="320" r:id="rId41"/>
    <p:sldId id="358" r:id="rId42"/>
    <p:sldId id="318" r:id="rId43"/>
  </p:sldIdLst>
  <p:sldSz cx="9144000" cy="6858000" type="screen4x3"/>
  <p:notesSz cx="7315200" cy="9601200"/>
  <p:embeddedFontLst>
    <p:embeddedFont>
      <p:font typeface="Calibri" panose="020F0502020204030204" pitchFamily="34" charset="0"/>
      <p:regular r:id="rId46"/>
      <p:bold r:id="rId47"/>
      <p:italic r:id="rId48"/>
      <p:boldItalic r:id="rId49"/>
    </p:embeddedFont>
    <p:embeddedFont>
      <p:font typeface="Century Gothic" panose="020B0502020202020204" pitchFamily="34" charset="0"/>
      <p:regular r:id="rId50"/>
      <p:bold r:id="rId51"/>
      <p:italic r:id="rId52"/>
      <p:boldItalic r:id="rId53"/>
    </p:embeddedFont>
    <p:embeddedFont>
      <p:font typeface="Garamond" panose="02020404030301010803" pitchFamily="18" charset="0"/>
      <p:regular r:id="rId54"/>
      <p:bold r:id="rId55"/>
      <p: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E445"/>
    <a:srgbClr val="E82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39" autoAdjust="0"/>
  </p:normalViewPr>
  <p:slideViewPr>
    <p:cSldViewPr>
      <p:cViewPr>
        <p:scale>
          <a:sx n="72" d="100"/>
          <a:sy n="72" d="100"/>
        </p:scale>
        <p:origin x="-1326"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0" d="100"/>
          <a:sy n="80" d="100"/>
        </p:scale>
        <p:origin x="-186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56D614C3-3E8E-4F57-A259-E8D66A6BD731}" type="slidenum">
              <a:rPr lang="en-US" smtClean="0"/>
              <a:pPr/>
              <a:t>‹#›</a:t>
            </a:fld>
            <a:endParaRPr lang="en-US"/>
          </a:p>
        </p:txBody>
      </p:sp>
    </p:spTree>
    <p:extLst>
      <p:ext uri="{BB962C8B-B14F-4D97-AF65-F5344CB8AC3E}">
        <p14:creationId xmlns:p14="http://schemas.microsoft.com/office/powerpoint/2010/main" val="1181308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3169919" cy="480060"/>
          </a:xfrm>
          <a:prstGeom prst="rect">
            <a:avLst/>
          </a:prstGeom>
          <a:noFill/>
          <a:ln>
            <a:noFill/>
          </a:ln>
        </p:spPr>
        <p:txBody>
          <a:bodyPr lIns="96639" tIns="96639" rIns="96639" bIns="96639"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83276" marR="0" lvl="1" indent="0" algn="l" rtl="0">
              <a:spcBef>
                <a:spcPts val="0"/>
              </a:spcBef>
              <a:buNone/>
              <a:defRPr sz="1900" b="0" i="0" u="none" strike="noStrike" cap="none">
                <a:solidFill>
                  <a:schemeClr val="dk1"/>
                </a:solidFill>
                <a:latin typeface="Calibri"/>
                <a:ea typeface="Calibri"/>
                <a:cs typeface="Calibri"/>
                <a:sym typeface="Calibri"/>
              </a:defRPr>
            </a:lvl2pPr>
            <a:lvl3pPr marL="966554" marR="0" lvl="2" indent="0" algn="l" rtl="0">
              <a:spcBef>
                <a:spcPts val="0"/>
              </a:spcBef>
              <a:buNone/>
              <a:defRPr sz="1900" b="0" i="0" u="none" strike="noStrike" cap="none">
                <a:solidFill>
                  <a:schemeClr val="dk1"/>
                </a:solidFill>
                <a:latin typeface="Calibri"/>
                <a:ea typeface="Calibri"/>
                <a:cs typeface="Calibri"/>
                <a:sym typeface="Calibri"/>
              </a:defRPr>
            </a:lvl3pPr>
            <a:lvl4pPr marL="1449830" marR="0" lvl="3" indent="0" algn="l" rtl="0">
              <a:spcBef>
                <a:spcPts val="0"/>
              </a:spcBef>
              <a:buNone/>
              <a:defRPr sz="1900" b="0" i="0" u="none" strike="noStrike" cap="none">
                <a:solidFill>
                  <a:schemeClr val="dk1"/>
                </a:solidFill>
                <a:latin typeface="Calibri"/>
                <a:ea typeface="Calibri"/>
                <a:cs typeface="Calibri"/>
                <a:sym typeface="Calibri"/>
              </a:defRPr>
            </a:lvl4pPr>
            <a:lvl5pPr marL="1933106" marR="0" lvl="4" indent="0" algn="l" rtl="0">
              <a:spcBef>
                <a:spcPts val="0"/>
              </a:spcBef>
              <a:buNone/>
              <a:defRPr sz="1900" b="0" i="0" u="none" strike="noStrike" cap="none">
                <a:solidFill>
                  <a:schemeClr val="dk1"/>
                </a:solidFill>
                <a:latin typeface="Calibri"/>
                <a:ea typeface="Calibri"/>
                <a:cs typeface="Calibri"/>
                <a:sym typeface="Calibri"/>
              </a:defRPr>
            </a:lvl5pPr>
            <a:lvl6pPr marL="2416383" marR="0" lvl="5" indent="0" algn="l" rtl="0">
              <a:spcBef>
                <a:spcPts val="0"/>
              </a:spcBef>
              <a:buNone/>
              <a:defRPr sz="1900" b="0" i="0" u="none" strike="noStrike" cap="none">
                <a:solidFill>
                  <a:schemeClr val="dk1"/>
                </a:solidFill>
                <a:latin typeface="Calibri"/>
                <a:ea typeface="Calibri"/>
                <a:cs typeface="Calibri"/>
                <a:sym typeface="Calibri"/>
              </a:defRPr>
            </a:lvl6pPr>
            <a:lvl7pPr marL="2899660" marR="0" lvl="6" indent="0" algn="l" rtl="0">
              <a:spcBef>
                <a:spcPts val="0"/>
              </a:spcBef>
              <a:buNone/>
              <a:defRPr sz="1900" b="0" i="0" u="none" strike="noStrike" cap="none">
                <a:solidFill>
                  <a:schemeClr val="dk1"/>
                </a:solidFill>
                <a:latin typeface="Calibri"/>
                <a:ea typeface="Calibri"/>
                <a:cs typeface="Calibri"/>
                <a:sym typeface="Calibri"/>
              </a:defRPr>
            </a:lvl7pPr>
            <a:lvl8pPr marL="3382936" marR="0" lvl="7" indent="0" algn="l" rtl="0">
              <a:spcBef>
                <a:spcPts val="0"/>
              </a:spcBef>
              <a:buNone/>
              <a:defRPr sz="1900" b="0" i="0" u="none" strike="noStrike" cap="none">
                <a:solidFill>
                  <a:schemeClr val="dk1"/>
                </a:solidFill>
                <a:latin typeface="Calibri"/>
                <a:ea typeface="Calibri"/>
                <a:cs typeface="Calibri"/>
                <a:sym typeface="Calibri"/>
              </a:defRPr>
            </a:lvl8pPr>
            <a:lvl9pPr marL="3866213"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1"/>
            <a:ext cx="3169919" cy="480060"/>
          </a:xfrm>
          <a:prstGeom prst="rect">
            <a:avLst/>
          </a:prstGeom>
          <a:noFill/>
          <a:ln>
            <a:noFill/>
          </a:ln>
        </p:spPr>
        <p:txBody>
          <a:bodyPr lIns="96639" tIns="96639" rIns="96639" bIns="96639"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83276" marR="0" lvl="1" indent="0" algn="l" rtl="0">
              <a:spcBef>
                <a:spcPts val="0"/>
              </a:spcBef>
              <a:buNone/>
              <a:defRPr sz="1900" b="0" i="0" u="none" strike="noStrike" cap="none">
                <a:solidFill>
                  <a:schemeClr val="dk1"/>
                </a:solidFill>
                <a:latin typeface="Calibri"/>
                <a:ea typeface="Calibri"/>
                <a:cs typeface="Calibri"/>
                <a:sym typeface="Calibri"/>
              </a:defRPr>
            </a:lvl2pPr>
            <a:lvl3pPr marL="966554" marR="0" lvl="2" indent="0" algn="l" rtl="0">
              <a:spcBef>
                <a:spcPts val="0"/>
              </a:spcBef>
              <a:buNone/>
              <a:defRPr sz="1900" b="0" i="0" u="none" strike="noStrike" cap="none">
                <a:solidFill>
                  <a:schemeClr val="dk1"/>
                </a:solidFill>
                <a:latin typeface="Calibri"/>
                <a:ea typeface="Calibri"/>
                <a:cs typeface="Calibri"/>
                <a:sym typeface="Calibri"/>
              </a:defRPr>
            </a:lvl3pPr>
            <a:lvl4pPr marL="1449830" marR="0" lvl="3" indent="0" algn="l" rtl="0">
              <a:spcBef>
                <a:spcPts val="0"/>
              </a:spcBef>
              <a:buNone/>
              <a:defRPr sz="1900" b="0" i="0" u="none" strike="noStrike" cap="none">
                <a:solidFill>
                  <a:schemeClr val="dk1"/>
                </a:solidFill>
                <a:latin typeface="Calibri"/>
                <a:ea typeface="Calibri"/>
                <a:cs typeface="Calibri"/>
                <a:sym typeface="Calibri"/>
              </a:defRPr>
            </a:lvl4pPr>
            <a:lvl5pPr marL="1933106" marR="0" lvl="4" indent="0" algn="l" rtl="0">
              <a:spcBef>
                <a:spcPts val="0"/>
              </a:spcBef>
              <a:buNone/>
              <a:defRPr sz="1900" b="0" i="0" u="none" strike="noStrike" cap="none">
                <a:solidFill>
                  <a:schemeClr val="dk1"/>
                </a:solidFill>
                <a:latin typeface="Calibri"/>
                <a:ea typeface="Calibri"/>
                <a:cs typeface="Calibri"/>
                <a:sym typeface="Calibri"/>
              </a:defRPr>
            </a:lvl5pPr>
            <a:lvl6pPr marL="2416383" marR="0" lvl="5" indent="0" algn="l" rtl="0">
              <a:spcBef>
                <a:spcPts val="0"/>
              </a:spcBef>
              <a:buNone/>
              <a:defRPr sz="1900" b="0" i="0" u="none" strike="noStrike" cap="none">
                <a:solidFill>
                  <a:schemeClr val="dk1"/>
                </a:solidFill>
                <a:latin typeface="Calibri"/>
                <a:ea typeface="Calibri"/>
                <a:cs typeface="Calibri"/>
                <a:sym typeface="Calibri"/>
              </a:defRPr>
            </a:lvl6pPr>
            <a:lvl7pPr marL="2899660" marR="0" lvl="6" indent="0" algn="l" rtl="0">
              <a:spcBef>
                <a:spcPts val="0"/>
              </a:spcBef>
              <a:buNone/>
              <a:defRPr sz="1900" b="0" i="0" u="none" strike="noStrike" cap="none">
                <a:solidFill>
                  <a:schemeClr val="dk1"/>
                </a:solidFill>
                <a:latin typeface="Calibri"/>
                <a:ea typeface="Calibri"/>
                <a:cs typeface="Calibri"/>
                <a:sym typeface="Calibri"/>
              </a:defRPr>
            </a:lvl7pPr>
            <a:lvl8pPr marL="3382936" marR="0" lvl="7" indent="0" algn="l" rtl="0">
              <a:spcBef>
                <a:spcPts val="0"/>
              </a:spcBef>
              <a:buNone/>
              <a:defRPr sz="1900" b="0" i="0" u="none" strike="noStrike" cap="none">
                <a:solidFill>
                  <a:schemeClr val="dk1"/>
                </a:solidFill>
                <a:latin typeface="Calibri"/>
                <a:ea typeface="Calibri"/>
                <a:cs typeface="Calibri"/>
                <a:sym typeface="Calibri"/>
              </a:defRPr>
            </a:lvl8pPr>
            <a:lvl9pPr marL="3866213"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2" y="4560571"/>
            <a:ext cx="5852159" cy="4320540"/>
          </a:xfrm>
          <a:prstGeom prst="rect">
            <a:avLst/>
          </a:prstGeom>
          <a:noFill/>
          <a:ln>
            <a:noFill/>
          </a:ln>
        </p:spPr>
        <p:txBody>
          <a:bodyPr lIns="96639" tIns="96639" rIns="96639" bIns="96639"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119474"/>
            <a:ext cx="3169919" cy="480060"/>
          </a:xfrm>
          <a:prstGeom prst="rect">
            <a:avLst/>
          </a:prstGeom>
          <a:noFill/>
          <a:ln>
            <a:noFill/>
          </a:ln>
        </p:spPr>
        <p:txBody>
          <a:bodyPr lIns="96639" tIns="96639" rIns="96639" bIns="96639"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83276" marR="0" lvl="1" indent="0" algn="l" rtl="0">
              <a:spcBef>
                <a:spcPts val="0"/>
              </a:spcBef>
              <a:buNone/>
              <a:defRPr sz="1900" b="0" i="0" u="none" strike="noStrike" cap="none">
                <a:solidFill>
                  <a:schemeClr val="dk1"/>
                </a:solidFill>
                <a:latin typeface="Calibri"/>
                <a:ea typeface="Calibri"/>
                <a:cs typeface="Calibri"/>
                <a:sym typeface="Calibri"/>
              </a:defRPr>
            </a:lvl2pPr>
            <a:lvl3pPr marL="966554" marR="0" lvl="2" indent="0" algn="l" rtl="0">
              <a:spcBef>
                <a:spcPts val="0"/>
              </a:spcBef>
              <a:buNone/>
              <a:defRPr sz="1900" b="0" i="0" u="none" strike="noStrike" cap="none">
                <a:solidFill>
                  <a:schemeClr val="dk1"/>
                </a:solidFill>
                <a:latin typeface="Calibri"/>
                <a:ea typeface="Calibri"/>
                <a:cs typeface="Calibri"/>
                <a:sym typeface="Calibri"/>
              </a:defRPr>
            </a:lvl3pPr>
            <a:lvl4pPr marL="1449830" marR="0" lvl="3" indent="0" algn="l" rtl="0">
              <a:spcBef>
                <a:spcPts val="0"/>
              </a:spcBef>
              <a:buNone/>
              <a:defRPr sz="1900" b="0" i="0" u="none" strike="noStrike" cap="none">
                <a:solidFill>
                  <a:schemeClr val="dk1"/>
                </a:solidFill>
                <a:latin typeface="Calibri"/>
                <a:ea typeface="Calibri"/>
                <a:cs typeface="Calibri"/>
                <a:sym typeface="Calibri"/>
              </a:defRPr>
            </a:lvl4pPr>
            <a:lvl5pPr marL="1933106" marR="0" lvl="4" indent="0" algn="l" rtl="0">
              <a:spcBef>
                <a:spcPts val="0"/>
              </a:spcBef>
              <a:buNone/>
              <a:defRPr sz="1900" b="0" i="0" u="none" strike="noStrike" cap="none">
                <a:solidFill>
                  <a:schemeClr val="dk1"/>
                </a:solidFill>
                <a:latin typeface="Calibri"/>
                <a:ea typeface="Calibri"/>
                <a:cs typeface="Calibri"/>
                <a:sym typeface="Calibri"/>
              </a:defRPr>
            </a:lvl5pPr>
            <a:lvl6pPr marL="2416383" marR="0" lvl="5" indent="0" algn="l" rtl="0">
              <a:spcBef>
                <a:spcPts val="0"/>
              </a:spcBef>
              <a:buNone/>
              <a:defRPr sz="1900" b="0" i="0" u="none" strike="noStrike" cap="none">
                <a:solidFill>
                  <a:schemeClr val="dk1"/>
                </a:solidFill>
                <a:latin typeface="Calibri"/>
                <a:ea typeface="Calibri"/>
                <a:cs typeface="Calibri"/>
                <a:sym typeface="Calibri"/>
              </a:defRPr>
            </a:lvl6pPr>
            <a:lvl7pPr marL="2899660" marR="0" lvl="6" indent="0" algn="l" rtl="0">
              <a:spcBef>
                <a:spcPts val="0"/>
              </a:spcBef>
              <a:buNone/>
              <a:defRPr sz="1900" b="0" i="0" u="none" strike="noStrike" cap="none">
                <a:solidFill>
                  <a:schemeClr val="dk1"/>
                </a:solidFill>
                <a:latin typeface="Calibri"/>
                <a:ea typeface="Calibri"/>
                <a:cs typeface="Calibri"/>
                <a:sym typeface="Calibri"/>
              </a:defRPr>
            </a:lvl7pPr>
            <a:lvl8pPr marL="3382936" marR="0" lvl="7" indent="0" algn="l" rtl="0">
              <a:spcBef>
                <a:spcPts val="0"/>
              </a:spcBef>
              <a:buNone/>
              <a:defRPr sz="1900" b="0" i="0" u="none" strike="noStrike" cap="none">
                <a:solidFill>
                  <a:schemeClr val="dk1"/>
                </a:solidFill>
                <a:latin typeface="Calibri"/>
                <a:ea typeface="Calibri"/>
                <a:cs typeface="Calibri"/>
                <a:sym typeface="Calibri"/>
              </a:defRPr>
            </a:lvl8pPr>
            <a:lvl9pPr marL="3866213"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19" cy="480060"/>
          </a:xfrm>
          <a:prstGeom prst="rect">
            <a:avLst/>
          </a:prstGeom>
          <a:noFill/>
          <a:ln>
            <a:noFill/>
          </a:ln>
        </p:spPr>
        <p:txBody>
          <a:bodyPr lIns="96639" tIns="48306" rIns="96639" bIns="48306"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18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pewinternet.org/2015/04/09/teens-social-media-technology-201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mcc.gse.harvard.edu/files/gse-mcc/files/mcc_the_talk_loveparenttips.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731523" y="4560570"/>
            <a:ext cx="5852159" cy="4320540"/>
          </a:xfrm>
          <a:prstGeom prst="rect">
            <a:avLst/>
          </a:prstGeom>
        </p:spPr>
        <p:txBody>
          <a:bodyPr lIns="96632" tIns="96632" rIns="96632" bIns="96632"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731523" y="4560570"/>
            <a:ext cx="5852159" cy="4320540"/>
          </a:xfrm>
          <a:prstGeom prst="rect">
            <a:avLst/>
          </a:prstGeom>
        </p:spPr>
        <p:txBody>
          <a:bodyPr lIns="96632" tIns="96632" rIns="96632" bIns="96632" anchor="t" anchorCtr="0">
            <a:no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226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types of youth</a:t>
            </a:r>
            <a:r>
              <a:rPr lang="en-US" baseline="0" dirty="0" smtClean="0"/>
              <a:t> might especially benefit from online communities? </a:t>
            </a:r>
            <a:endParaRPr lang="en-US" dirty="0"/>
          </a:p>
        </p:txBody>
      </p:sp>
    </p:spTree>
    <p:extLst>
      <p:ext uri="{BB962C8B-B14F-4D97-AF65-F5344CB8AC3E}">
        <p14:creationId xmlns:p14="http://schemas.microsoft.com/office/powerpoint/2010/main" val="872966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731522" y="4560570"/>
            <a:ext cx="5852159" cy="4320540"/>
          </a:xfrm>
          <a:prstGeom prst="rect">
            <a:avLst/>
          </a:prstGeom>
        </p:spPr>
        <p:txBody>
          <a:bodyPr lIns="96637" tIns="96637" rIns="96637" bIns="96637" anchor="t" anchorCtr="0">
            <a:noAutofit/>
          </a:bodyPr>
          <a:lstStyle/>
          <a:p>
            <a:r>
              <a:rPr lang="en-US" dirty="0" smtClean="0"/>
              <a:t>Created by </a:t>
            </a:r>
            <a:r>
              <a:rPr lang="en-US" dirty="0" err="1" smtClean="0"/>
              <a:t>Tavi</a:t>
            </a:r>
            <a:r>
              <a:rPr lang="en-US" dirty="0" smtClean="0"/>
              <a:t> </a:t>
            </a:r>
            <a:r>
              <a:rPr lang="en-US" dirty="0" err="1" smtClean="0"/>
              <a:t>Gevinson</a:t>
            </a:r>
            <a:r>
              <a:rPr lang="en-US" dirty="0" smtClean="0"/>
              <a:t> when</a:t>
            </a:r>
            <a:r>
              <a:rPr lang="en-US" baseline="0" dirty="0" smtClean="0"/>
              <a:t> she was a teen</a:t>
            </a:r>
          </a:p>
          <a:p>
            <a:r>
              <a:rPr lang="en-US" baseline="0" dirty="0" smtClean="0"/>
              <a:t>Online magazine by and for teens </a:t>
            </a:r>
          </a:p>
          <a:p>
            <a:r>
              <a:rPr lang="en-US" baseline="0" dirty="0" smtClean="0"/>
              <a:t>Monthly themes – example here (Can see in categories or calendar view) </a:t>
            </a:r>
          </a:p>
          <a:p>
            <a:r>
              <a:rPr lang="en-US" baseline="0" dirty="0" smtClean="0"/>
              <a:t>Teens can submit content </a:t>
            </a:r>
          </a:p>
          <a:p>
            <a:r>
              <a:rPr lang="en-US" baseline="0" dirty="0" err="1" smtClean="0"/>
              <a:t>Rooke</a:t>
            </a:r>
            <a:r>
              <a:rPr lang="en-US" baseline="0" dirty="0" smtClean="0"/>
              <a:t> on Love and Year Books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smtClean="0">
                <a:solidFill>
                  <a:schemeClr val="dk1"/>
                </a:solidFill>
                <a:latin typeface="Calibri"/>
                <a:ea typeface="Calibri"/>
                <a:cs typeface="Calibri"/>
                <a:sym typeface="Calibri"/>
              </a:rPr>
              <a:t> </a:t>
            </a:r>
            <a:r>
              <a:rPr lang="en-US" sz="1200" b="0" i="0" u="none" strike="noStrike" kern="1200" cap="none" dirty="0" smtClean="0">
                <a:solidFill>
                  <a:schemeClr val="dk1"/>
                </a:solidFill>
                <a:latin typeface="Calibri"/>
                <a:ea typeface="Calibri"/>
                <a:cs typeface="Calibri"/>
                <a:sym typeface="Calibri"/>
              </a:rPr>
              <a:t>All the content on </a:t>
            </a:r>
            <a:r>
              <a:rPr lang="en-US" sz="1200" b="0" i="1" u="none" strike="noStrike" kern="1200" cap="none" dirty="0" smtClean="0">
                <a:solidFill>
                  <a:schemeClr val="dk1"/>
                </a:solidFill>
                <a:latin typeface="Calibri"/>
                <a:ea typeface="Calibri"/>
                <a:cs typeface="Calibri"/>
                <a:sym typeface="Calibri"/>
              </a:rPr>
              <a:t>Youth Are Awesome</a:t>
            </a:r>
            <a:r>
              <a:rPr lang="en-US" sz="1200" b="0" i="0" u="none" strike="noStrike" kern="1200" cap="none" dirty="0" smtClean="0">
                <a:solidFill>
                  <a:schemeClr val="dk1"/>
                </a:solidFill>
                <a:latin typeface="Calibri"/>
                <a:ea typeface="Calibri"/>
                <a:cs typeface="Calibri"/>
                <a:sym typeface="Calibri"/>
              </a:rPr>
              <a:t> is written by youth bloggers who cover everything from film to books to volunteering to sports to issues that affect youth and so much more. These bloggers range in age from 12 – 18 years old, and come from every quadrant of the city, each bringing a unique view and style to the site. Alberta</a:t>
            </a:r>
            <a:r>
              <a:rPr lang="en-US" sz="1200" b="0" i="0" u="none" strike="noStrike" kern="1200" cap="none" baseline="0" dirty="0" smtClean="0">
                <a:solidFill>
                  <a:schemeClr val="dk1"/>
                </a:solidFill>
                <a:latin typeface="Calibri"/>
                <a:ea typeface="Calibri"/>
                <a:cs typeface="Calibri"/>
                <a:sym typeface="Calibri"/>
              </a:rPr>
              <a:t>, Canada </a:t>
            </a:r>
            <a:endParaRPr lang="en-US" sz="1200" b="0" i="0" u="none" strike="noStrike" kern="1200" cap="none" dirty="0" smtClean="0">
              <a:solidFill>
                <a:schemeClr val="dk1"/>
              </a:solidFill>
              <a:latin typeface="Calibri"/>
              <a:ea typeface="Calibri"/>
              <a:cs typeface="Calibri"/>
              <a:sym typeface="Calibri"/>
            </a:endParaRPr>
          </a:p>
          <a:p>
            <a:pPr>
              <a:buNone/>
            </a:pPr>
            <a:endParaRPr lang="en-US" dirty="0"/>
          </a:p>
        </p:txBody>
      </p:sp>
    </p:spTree>
    <p:extLst>
      <p:ext uri="{BB962C8B-B14F-4D97-AF65-F5344CB8AC3E}">
        <p14:creationId xmlns:p14="http://schemas.microsoft.com/office/powerpoint/2010/main" val="82392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latin typeface="Calibri"/>
                <a:ea typeface="Calibri"/>
                <a:cs typeface="Calibri"/>
                <a:sym typeface="Calibri"/>
              </a:rPr>
              <a:t>Trans Student Educational Resources was co-founded in 2011 by Eli </a:t>
            </a:r>
            <a:r>
              <a:rPr lang="en-US" sz="1200" b="0" i="0" u="none" strike="noStrike" kern="1200" cap="none" dirty="0" err="1" smtClean="0">
                <a:solidFill>
                  <a:schemeClr val="dk1"/>
                </a:solidFill>
                <a:latin typeface="Calibri"/>
                <a:ea typeface="Calibri"/>
                <a:cs typeface="Calibri"/>
                <a:sym typeface="Calibri"/>
              </a:rPr>
              <a:t>Erlick</a:t>
            </a:r>
            <a:r>
              <a:rPr lang="en-US" sz="1200" b="0" i="0" u="none" strike="noStrike" kern="1200" cap="none" dirty="0" smtClean="0">
                <a:solidFill>
                  <a:schemeClr val="dk1"/>
                </a:solidFill>
                <a:latin typeface="Calibri"/>
                <a:ea typeface="Calibri"/>
                <a:cs typeface="Calibri"/>
                <a:sym typeface="Calibri"/>
              </a:rPr>
              <a:t> and Alex </a:t>
            </a:r>
            <a:r>
              <a:rPr lang="en-US" sz="1200" b="0" i="0" u="none" strike="noStrike" kern="1200" cap="none" dirty="0" err="1" smtClean="0">
                <a:solidFill>
                  <a:schemeClr val="dk1"/>
                </a:solidFill>
                <a:latin typeface="Calibri"/>
                <a:ea typeface="Calibri"/>
                <a:cs typeface="Calibri"/>
                <a:sym typeface="Calibri"/>
              </a:rPr>
              <a:t>Sennello</a:t>
            </a:r>
            <a:r>
              <a:rPr lang="en-US" sz="1200" b="0" i="0" u="none" strike="noStrike" kern="1200" cap="none" dirty="0" smtClean="0">
                <a:solidFill>
                  <a:schemeClr val="dk1"/>
                </a:solidFill>
                <a:latin typeface="Calibri"/>
                <a:ea typeface="Calibri"/>
                <a:cs typeface="Calibri"/>
                <a:sym typeface="Calibri"/>
              </a:rPr>
              <a:t>, two 16-year-old transgender women, as Trans Student Equality Resources. It was and remains the only national organization run by young transgender people. TSER was originally envisioned as an organization for creating safer schools through youth-led action, much of which focused on policy. Since this time, we have hugely expanded our efforts in scope and scale to encompass many programs and services.</a:t>
            </a:r>
          </a:p>
          <a:p>
            <a:pPr>
              <a:buNone/>
            </a:pPr>
            <a:endParaRPr lang="en-US" dirty="0">
              <a:solidFill>
                <a:schemeClr val="tx1"/>
              </a:solidFill>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u="none" strike="noStrike" kern="1200" cap="none" dirty="0" smtClean="0">
                <a:solidFill>
                  <a:schemeClr val="dk1"/>
                </a:solidFill>
                <a:latin typeface="Calibri"/>
                <a:ea typeface="Calibri"/>
                <a:cs typeface="Calibri"/>
                <a:sym typeface="Calibri"/>
              </a:rPr>
              <a:t>Teen Line was created in 1980 by a group of mental health professionals who, through their personal work with teenagers, realized that a more inclusive approach to adolescent mental health was needed. After extensive research and consultation, Teen Line was born.</a:t>
            </a:r>
          </a:p>
          <a:p>
            <a:pPr fontAlgn="base"/>
            <a:r>
              <a:rPr lang="en-US" sz="1200" b="0" i="0" u="none" strike="noStrike" kern="1200" cap="none" dirty="0" smtClean="0">
                <a:solidFill>
                  <a:schemeClr val="dk1"/>
                </a:solidFill>
                <a:latin typeface="Calibri"/>
                <a:ea typeface="Calibri"/>
                <a:cs typeface="Calibri"/>
                <a:sym typeface="Calibri"/>
              </a:rPr>
              <a:t>Teen Line is based on the premise that when a teenager has a problem, they often seek help from their peers. Many teens think their parents can’t possibly understand what’s happening in their lives and that their friends might laugh or abandon them. Teen Line provides a safe, confidential place to talk things out with another teen who can understand and will listen, but not judge.</a:t>
            </a:r>
          </a:p>
          <a:p>
            <a:r>
              <a:rPr lang="en-US" sz="1200" b="0" i="0" u="none" strike="noStrike" kern="1200" cap="none" dirty="0" smtClean="0">
                <a:solidFill>
                  <a:schemeClr val="dk1"/>
                </a:solidFill>
                <a:latin typeface="Calibri"/>
                <a:ea typeface="Calibri"/>
                <a:cs typeface="Calibri"/>
                <a:sym typeface="Calibri"/>
              </a:rPr>
              <a:t>The hotline receives over </a:t>
            </a:r>
            <a:r>
              <a:rPr lang="en-US" sz="1200" b="1" i="0" u="none" strike="noStrike" kern="1200" cap="none" dirty="0" smtClean="0">
                <a:solidFill>
                  <a:schemeClr val="dk1"/>
                </a:solidFill>
                <a:latin typeface="Calibri"/>
                <a:ea typeface="Calibri"/>
                <a:cs typeface="Calibri"/>
                <a:sym typeface="Calibri"/>
              </a:rPr>
              <a:t>15,000</a:t>
            </a:r>
            <a:r>
              <a:rPr lang="en-US" sz="1200" b="0" i="0" u="none" strike="noStrike" kern="1200" cap="none" dirty="0" smtClean="0">
                <a:solidFill>
                  <a:schemeClr val="dk1"/>
                </a:solidFill>
                <a:latin typeface="Calibri"/>
                <a:ea typeface="Calibri"/>
                <a:cs typeface="Calibri"/>
                <a:sym typeface="Calibri"/>
              </a:rPr>
              <a:t> calls, texts, and emails each year</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Know</a:t>
            </a:r>
            <a:r>
              <a:rPr lang="en-US" baseline="0" dirty="0" smtClean="0"/>
              <a:t> what research is real and </a:t>
            </a:r>
            <a:r>
              <a:rPr lang="en-US" baseline="0" smtClean="0"/>
              <a:t>what’s fake.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731523" y="4560570"/>
            <a:ext cx="5852159" cy="4320540"/>
          </a:xfrm>
          <a:prstGeom prst="rect">
            <a:avLst/>
          </a:prstGeom>
        </p:spPr>
        <p:txBody>
          <a:bodyPr lIns="96632" tIns="96632" rIns="96632" bIns="96632" anchor="t" anchorCtr="0">
            <a:noAutofit/>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either the walk side to side activity or fist of 5 </a:t>
            </a:r>
            <a:endParaRPr lang="en-US" dirty="0" smtClean="0"/>
          </a:p>
          <a:p>
            <a:r>
              <a:rPr lang="en-US" dirty="0" smtClean="0"/>
              <a:t>How many people see at least one item</a:t>
            </a:r>
            <a:r>
              <a:rPr lang="en-US" baseline="0" dirty="0" smtClean="0"/>
              <a:t> up here that they’re not familiar with? </a:t>
            </a:r>
          </a:p>
          <a:p>
            <a:r>
              <a:rPr lang="en-US" dirty="0" smtClean="0"/>
              <a:t>https://www.commonsensemedia.org/blog/16-apps-and-websites-kids-are-heading-to-after-facebook</a:t>
            </a:r>
          </a:p>
          <a:p>
            <a:r>
              <a:rPr lang="en-US" dirty="0" smtClean="0"/>
              <a:t>https://www.lifewire.com/hottest-social-app-trends-for-teens-3485940</a:t>
            </a:r>
          </a:p>
          <a:p>
            <a:r>
              <a:rPr lang="en-US" dirty="0" smtClean="0"/>
              <a:t>https://www.nytimes.com/2017/09/06/style/teen-apps-bullying.html</a:t>
            </a:r>
            <a:endParaRPr lang="en-US" dirty="0"/>
          </a:p>
        </p:txBody>
      </p:sp>
    </p:spTree>
    <p:extLst>
      <p:ext uri="{BB962C8B-B14F-4D97-AF65-F5344CB8AC3E}">
        <p14:creationId xmlns:p14="http://schemas.microsoft.com/office/powerpoint/2010/main" val="2899850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cap="none" dirty="0" smtClean="0">
                <a:solidFill>
                  <a:schemeClr val="dk1"/>
                </a:solidFill>
                <a:latin typeface="Calibri"/>
                <a:ea typeface="Calibri"/>
                <a:cs typeface="Calibri"/>
                <a:sym typeface="Calibri"/>
              </a:rPr>
              <a:t>On any given day, American</a:t>
            </a:r>
            <a:r>
              <a:rPr lang="en-US" sz="1200" b="0" i="0" u="none" strike="noStrike" kern="1200" cap="none" baseline="0" dirty="0" smtClean="0">
                <a:solidFill>
                  <a:schemeClr val="dk1"/>
                </a:solidFill>
                <a:latin typeface="Calibri"/>
                <a:ea typeface="Calibri"/>
                <a:cs typeface="Calibri"/>
                <a:sym typeface="Calibri"/>
              </a:rPr>
              <a:t> </a:t>
            </a:r>
            <a:r>
              <a:rPr lang="en-US" sz="1200" b="0" i="0" u="none" strike="noStrike" kern="1200" cap="none" dirty="0" smtClean="0">
                <a:solidFill>
                  <a:schemeClr val="dk1"/>
                </a:solidFill>
                <a:latin typeface="Calibri"/>
                <a:ea typeface="Calibri"/>
                <a:cs typeface="Calibri"/>
                <a:sym typeface="Calibri"/>
              </a:rPr>
              <a:t>teenagers (13- to 18-year-olds)</a:t>
            </a:r>
            <a:r>
              <a:rPr lang="en-US" sz="1200" b="0" i="0" u="none" strike="noStrike" kern="1200" cap="none" baseline="0" dirty="0" smtClean="0">
                <a:solidFill>
                  <a:schemeClr val="dk1"/>
                </a:solidFill>
                <a:latin typeface="Calibri"/>
                <a:ea typeface="Calibri"/>
                <a:cs typeface="Calibri"/>
                <a:sym typeface="Calibri"/>
              </a:rPr>
              <a:t> </a:t>
            </a:r>
            <a:r>
              <a:rPr lang="en-US" sz="1200" b="0" i="0" u="none" strike="noStrike" kern="1200" cap="none" dirty="0" smtClean="0">
                <a:solidFill>
                  <a:schemeClr val="dk1"/>
                </a:solidFill>
                <a:latin typeface="Calibri"/>
                <a:ea typeface="Calibri"/>
                <a:cs typeface="Calibri"/>
                <a:sym typeface="Calibri"/>
              </a:rPr>
              <a:t>average about nine hours (8:56)</a:t>
            </a:r>
            <a:r>
              <a:rPr lang="en-US" sz="1200" b="0" i="0" u="none" strike="noStrike" kern="1200" cap="none" baseline="0" dirty="0" smtClean="0">
                <a:solidFill>
                  <a:schemeClr val="dk1"/>
                </a:solidFill>
                <a:latin typeface="Calibri"/>
                <a:ea typeface="Calibri"/>
                <a:cs typeface="Calibri"/>
                <a:sym typeface="Calibri"/>
              </a:rPr>
              <a:t> </a:t>
            </a:r>
            <a:r>
              <a:rPr lang="en-US" sz="1200" b="0" i="0" u="none" strike="noStrike" kern="1200" cap="none" dirty="0" smtClean="0">
                <a:solidFill>
                  <a:schemeClr val="dk1"/>
                </a:solidFill>
                <a:latin typeface="Calibri"/>
                <a:ea typeface="Calibri"/>
                <a:cs typeface="Calibri"/>
                <a:sym typeface="Calibri"/>
              </a:rPr>
              <a:t>of entertainment media use, excluding time spent at school</a:t>
            </a:r>
            <a:r>
              <a:rPr lang="en-US" sz="1200" b="0" i="0" u="none" strike="noStrike" kern="1200" cap="none" baseline="0" dirty="0" smtClean="0">
                <a:solidFill>
                  <a:schemeClr val="dk1"/>
                </a:solidFill>
                <a:latin typeface="Calibri"/>
                <a:ea typeface="Calibri"/>
                <a:cs typeface="Calibri"/>
                <a:sym typeface="Calibri"/>
              </a:rPr>
              <a:t> </a:t>
            </a:r>
            <a:r>
              <a:rPr lang="en-US" sz="1200" b="0" i="0" u="none" strike="noStrike" kern="1200" cap="none" dirty="0" smtClean="0">
                <a:solidFill>
                  <a:schemeClr val="dk1"/>
                </a:solidFill>
                <a:latin typeface="Calibri"/>
                <a:ea typeface="Calibri"/>
                <a:cs typeface="Calibri"/>
                <a:sym typeface="Calibri"/>
              </a:rPr>
              <a:t>or for homework. </a:t>
            </a:r>
          </a:p>
          <a:p>
            <a:pPr>
              <a:buNone/>
            </a:pPr>
            <a:endParaRPr lang="en-US" sz="1200" b="0" i="0" u="none" strike="noStrike" kern="1200"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tabLst/>
              <a:defRPr/>
            </a:pPr>
            <a:r>
              <a:rPr lang="en-US" sz="1200" b="0" i="0" u="none" strike="noStrike" kern="1200" cap="none" dirty="0" smtClean="0">
                <a:solidFill>
                  <a:schemeClr val="dk1"/>
                </a:solidFill>
                <a:latin typeface="Calibri"/>
                <a:ea typeface="Calibri"/>
                <a:cs typeface="Calibri"/>
                <a:sym typeface="Calibri"/>
              </a:rPr>
              <a:t>There are substantial variations in the types of media-related activities young people engage in and how they use devices. </a:t>
            </a:r>
          </a:p>
          <a:p>
            <a:pPr marL="0" marR="0" indent="0" algn="l" defTabSz="914400" rtl="0" eaLnBrk="1" fontAlgn="auto" latinLnBrk="0" hangingPunct="1">
              <a:lnSpc>
                <a:spcPct val="100000"/>
              </a:lnSpc>
              <a:spcBef>
                <a:spcPts val="0"/>
              </a:spcBef>
              <a:spcAft>
                <a:spcPts val="0"/>
              </a:spcAft>
              <a:buClrTx/>
              <a:buSzTx/>
              <a:tabLst/>
              <a:defRPr/>
            </a:pPr>
            <a:r>
              <a:rPr lang="en-US" sz="1200" b="0" i="0" u="none" strike="noStrike" kern="1200" cap="none" dirty="0" smtClean="0">
                <a:solidFill>
                  <a:schemeClr val="dk1"/>
                </a:solidFill>
                <a:latin typeface="Calibri"/>
                <a:ea typeface="Calibri"/>
                <a:cs typeface="Calibri"/>
                <a:sym typeface="Calibri"/>
              </a:rPr>
              <a:t>Almost all teens spend some time watching TV and listening to music on any given day; but beyond that, there are distinct types of media “diets” and users. </a:t>
            </a:r>
          </a:p>
          <a:p>
            <a:pPr marL="0" marR="0" indent="0" algn="l" defTabSz="914400" rtl="0" eaLnBrk="1" fontAlgn="auto" latinLnBrk="0" hangingPunct="1">
              <a:lnSpc>
                <a:spcPct val="100000"/>
              </a:lnSpc>
              <a:spcBef>
                <a:spcPts val="0"/>
              </a:spcBef>
              <a:spcAft>
                <a:spcPts val="0"/>
              </a:spcAft>
              <a:buClrTx/>
              <a:buSzTx/>
              <a:tabLst/>
              <a:defRPr/>
            </a:pPr>
            <a:r>
              <a:rPr lang="en-US" sz="1200" b="0" i="0" u="none" strike="noStrike" kern="1200" cap="none" dirty="0" smtClean="0">
                <a:solidFill>
                  <a:schemeClr val="dk1"/>
                </a:solidFill>
                <a:latin typeface="Calibri"/>
                <a:ea typeface="Calibri"/>
                <a:cs typeface="Calibri"/>
                <a:sym typeface="Calibri"/>
              </a:rPr>
              <a:t>Young people who use similar amounts of screen time spend that time doing very different things on their screens.</a:t>
            </a:r>
          </a:p>
          <a:p>
            <a:pPr>
              <a:buNone/>
            </a:pPr>
            <a:endParaRPr lang="en-US" sz="1200" b="0" i="0" u="none" strike="noStrike" kern="1200"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cap="none" baseline="0" dirty="0" smtClean="0">
                <a:solidFill>
                  <a:schemeClr val="dk1"/>
                </a:solidFill>
                <a:latin typeface="Calibri"/>
                <a:ea typeface="Calibri"/>
                <a:cs typeface="Calibri"/>
                <a:sym typeface="Calibri"/>
              </a:rPr>
              <a:t> Listening to music and watching </a:t>
            </a:r>
            <a:r>
              <a:rPr lang="en-US" sz="1200" b="0" i="0" u="none" strike="noStrike" kern="1200" cap="none" baseline="0" dirty="0" err="1" smtClean="0">
                <a:solidFill>
                  <a:schemeClr val="dk1"/>
                </a:solidFill>
                <a:latin typeface="Calibri"/>
                <a:ea typeface="Calibri"/>
                <a:cs typeface="Calibri"/>
                <a:sym typeface="Calibri"/>
              </a:rPr>
              <a:t>tv</a:t>
            </a:r>
            <a:r>
              <a:rPr lang="en-US" sz="1200" b="0" i="0" u="none" strike="noStrike" kern="1200" cap="none" baseline="0" dirty="0" smtClean="0">
                <a:solidFill>
                  <a:schemeClr val="dk1"/>
                </a:solidFill>
                <a:latin typeface="Calibri"/>
                <a:ea typeface="Calibri"/>
                <a:cs typeface="Calibri"/>
                <a:sym typeface="Calibri"/>
              </a:rPr>
              <a:t> still rank as the top media activities </a:t>
            </a:r>
          </a:p>
          <a:p>
            <a:pPr lvl="1"/>
            <a:r>
              <a:rPr lang="en-US" sz="1200" b="0" i="0" u="none" strike="noStrike" kern="1200" cap="none" baseline="0" dirty="0" smtClean="0">
                <a:solidFill>
                  <a:schemeClr val="dk1"/>
                </a:solidFill>
                <a:latin typeface="Calibri"/>
                <a:ea typeface="Calibri"/>
                <a:cs typeface="Calibri"/>
                <a:sym typeface="Calibri"/>
              </a:rPr>
              <a:t>Enjoy “a lot” and engage in “every day” </a:t>
            </a:r>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There is no question that social media have become an integral part of most teens’ lives; an average of 1:11 a day is devoted to using social media among this age group. But for a generation often defined by its use of social media, it is interesting that it doesn’t get the same devotion that listening to music or watching TV do. A significant number of teens say they use social media “every day” (45 percent), but that’s far less than the proportion that listens to music (66 percent) or watches TV (58 percent) that often. A third of teens (36 percent) say they enjoy using social media “a lot,” but that is substantially less than those who say the same about listening to music (73 percent) or watching TV (45 percent). Only 10 percent of teens choose using social media as their “favorite” media-related activity, compared with 30 percent who choose listening to music.</a:t>
            </a:r>
          </a:p>
          <a:p>
            <a:pPr lvl="0"/>
            <a:endParaRPr lang="en-US" sz="1200" b="0" i="0" u="none" strike="noStrike" kern="1200" cap="none" baseline="0" dirty="0" smtClean="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cap="none" dirty="0" smtClean="0">
                <a:solidFill>
                  <a:schemeClr val="dk1"/>
                </a:solidFill>
                <a:latin typeface="Calibri"/>
                <a:ea typeface="Calibri"/>
                <a:cs typeface="Calibri"/>
                <a:sym typeface="Calibri"/>
              </a:rPr>
              <a:t>Teens</a:t>
            </a:r>
            <a:r>
              <a:rPr lang="en-US" sz="1200" b="0" i="0" u="none" strike="noStrike" kern="1200" cap="none" baseline="0" dirty="0" smtClean="0">
                <a:solidFill>
                  <a:schemeClr val="dk1"/>
                </a:solidFill>
                <a:latin typeface="Calibri"/>
                <a:ea typeface="Calibri"/>
                <a:cs typeface="Calibri"/>
                <a:sym typeface="Calibri"/>
              </a:rPr>
              <a:t> are consuming a lot more media than creating it </a:t>
            </a:r>
            <a:endParaRPr lang="en-US" sz="1200" b="0" i="0" u="none" strike="noStrike" kern="1200"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cap="none" dirty="0" smtClean="0">
                <a:solidFill>
                  <a:schemeClr val="dk1"/>
                </a:solidFill>
                <a:latin typeface="Calibri"/>
                <a:ea typeface="Calibri"/>
                <a:cs typeface="Calibri"/>
                <a:sym typeface="Calibri"/>
              </a:rPr>
              <a:t> Low</a:t>
            </a:r>
            <a:r>
              <a:rPr lang="en-US" sz="1200" b="0" i="0" u="none" strike="noStrike" kern="1200" cap="none" baseline="0" dirty="0" smtClean="0">
                <a:solidFill>
                  <a:schemeClr val="dk1"/>
                </a:solidFill>
                <a:latin typeface="Calibri"/>
                <a:ea typeface="Calibri"/>
                <a:cs typeface="Calibri"/>
                <a:sym typeface="Calibri"/>
              </a:rPr>
              <a:t> income youth spend an average of more than 2:45 more time using digital media that higher-income peers. </a:t>
            </a:r>
          </a:p>
          <a:p>
            <a:pPr lvl="1"/>
            <a:r>
              <a:rPr lang="en-US" sz="1200" b="0" i="0" u="none" strike="noStrike" kern="1200" cap="none" baseline="0" dirty="0" smtClean="0">
                <a:solidFill>
                  <a:schemeClr val="dk1"/>
                </a:solidFill>
                <a:latin typeface="Calibri"/>
                <a:ea typeface="Calibri"/>
                <a:cs typeface="Calibri"/>
                <a:sym typeface="Calibri"/>
              </a:rPr>
              <a:t>The number of teens who use digital media is about the same the difference is between those who report they use it</a:t>
            </a:r>
          </a:p>
          <a:p>
            <a:pPr lvl="0"/>
            <a:r>
              <a:rPr lang="en-US" sz="1200" b="0" i="0" u="none" strike="noStrike" kern="1200" cap="none" baseline="0" dirty="0" smtClean="0">
                <a:solidFill>
                  <a:schemeClr val="dk1"/>
                </a:solidFill>
                <a:latin typeface="Calibri"/>
                <a:ea typeface="Calibri"/>
                <a:cs typeface="Calibri"/>
                <a:sym typeface="Calibri"/>
              </a:rPr>
              <a:t>Black youth report spending more time with media that white or Hispanic youth </a:t>
            </a:r>
          </a:p>
          <a:p>
            <a:endParaRPr lang="en-US" sz="1200" b="0" i="0" u="none" strike="noStrike" kern="1200" cap="none" baseline="0" dirty="0" smtClean="0">
              <a:solidFill>
                <a:schemeClr val="dk1"/>
              </a:solidFill>
              <a:latin typeface="Calibri"/>
              <a:ea typeface="Calibri"/>
              <a:cs typeface="Calibri"/>
              <a:sym typeface="Calibri"/>
            </a:endParaRPr>
          </a:p>
          <a:p>
            <a:endParaRPr lang="en-US" sz="1200" b="0" i="0" u="none" strike="noStrike" kern="1200" cap="none" baseline="0" dirty="0" smtClean="0">
              <a:solidFill>
                <a:schemeClr val="dk1"/>
              </a:solidFill>
              <a:latin typeface="Calibri"/>
              <a:ea typeface="Calibri"/>
              <a:cs typeface="Calibri"/>
              <a:sym typeface="Calibri"/>
            </a:endParaRPr>
          </a:p>
          <a:p>
            <a:endParaRPr lang="en-US" sz="1200" b="0" i="0" u="none" strike="noStrike" kern="1200"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cap="none" dirty="0" smtClean="0">
                <a:solidFill>
                  <a:schemeClr val="dk1"/>
                </a:solidFill>
                <a:latin typeface="Calibri"/>
                <a:ea typeface="Calibri"/>
                <a:cs typeface="Calibri"/>
                <a:sym typeface="Calibri"/>
              </a:rPr>
              <a:t>Half of teens say they “often” or “sometimes” watch TV (51</a:t>
            </a:r>
            <a:r>
              <a:rPr lang="en-US" sz="1200" b="0" i="0" u="none" strike="noStrike" kern="1200" cap="none" baseline="0" dirty="0" smtClean="0">
                <a:solidFill>
                  <a:schemeClr val="dk1"/>
                </a:solidFill>
                <a:latin typeface="Calibri"/>
                <a:ea typeface="Calibri"/>
                <a:cs typeface="Calibri"/>
                <a:sym typeface="Calibri"/>
              </a:rPr>
              <a:t> </a:t>
            </a:r>
            <a:r>
              <a:rPr lang="en-US" sz="1200" b="0" i="0" u="none" strike="noStrike" kern="1200" cap="none" dirty="0" smtClean="0">
                <a:solidFill>
                  <a:schemeClr val="dk1"/>
                </a:solidFill>
                <a:latin typeface="Calibri"/>
                <a:ea typeface="Calibri"/>
                <a:cs typeface="Calibri"/>
                <a:sym typeface="Calibri"/>
              </a:rPr>
              <a:t>percent) or use social media (50 percent) while doing homework,</a:t>
            </a:r>
            <a:r>
              <a:rPr lang="en-US" sz="1200" b="0" i="0" u="none" strike="noStrike" kern="1200" cap="none" baseline="0" dirty="0" smtClean="0">
                <a:solidFill>
                  <a:schemeClr val="dk1"/>
                </a:solidFill>
                <a:latin typeface="Calibri"/>
                <a:ea typeface="Calibri"/>
                <a:cs typeface="Calibri"/>
                <a:sym typeface="Calibri"/>
              </a:rPr>
              <a:t> </a:t>
            </a:r>
            <a:r>
              <a:rPr lang="en-US" sz="1200" b="0" i="0" u="none" strike="noStrike" kern="1200" cap="none" dirty="0" smtClean="0">
                <a:solidFill>
                  <a:schemeClr val="dk1"/>
                </a:solidFill>
                <a:latin typeface="Calibri"/>
                <a:ea typeface="Calibri"/>
                <a:cs typeface="Calibri"/>
                <a:sym typeface="Calibri"/>
              </a:rPr>
              <a:t>and more say the same about texting (60 percent) and listening</a:t>
            </a:r>
            <a:r>
              <a:rPr lang="en-US" sz="1200" b="0" i="0" u="none" strike="noStrike" kern="1200" cap="none" baseline="0" dirty="0" smtClean="0">
                <a:solidFill>
                  <a:schemeClr val="dk1"/>
                </a:solidFill>
                <a:latin typeface="Calibri"/>
                <a:ea typeface="Calibri"/>
                <a:cs typeface="Calibri"/>
                <a:sym typeface="Calibri"/>
              </a:rPr>
              <a:t> </a:t>
            </a:r>
            <a:r>
              <a:rPr lang="en-US" sz="1200" b="0" i="0" u="none" strike="noStrike" kern="1200" cap="none" dirty="0" smtClean="0">
                <a:solidFill>
                  <a:schemeClr val="dk1"/>
                </a:solidFill>
                <a:latin typeface="Calibri"/>
                <a:ea typeface="Calibri"/>
                <a:cs typeface="Calibri"/>
                <a:sym typeface="Calibri"/>
              </a:rPr>
              <a:t>to music (76 percent). </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Know</a:t>
            </a:r>
            <a:r>
              <a:rPr lang="en-US" baseline="0" dirty="0" smtClean="0"/>
              <a:t> what research is real and what’s fake.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in 2005 to 69%</a:t>
            </a:r>
            <a:r>
              <a:rPr lang="en-US" baseline="0" dirty="0" smtClean="0"/>
              <a:t> in 2018 </a:t>
            </a:r>
          </a:p>
          <a:p>
            <a:r>
              <a:rPr lang="en-US" sz="1200" b="0" i="0" u="none" strike="noStrike" kern="1200" cap="none" dirty="0" smtClean="0">
                <a:solidFill>
                  <a:schemeClr val="dk1"/>
                </a:solidFill>
                <a:latin typeface="Calibri"/>
                <a:ea typeface="Calibri"/>
                <a:cs typeface="Calibri"/>
                <a:sym typeface="Calibri"/>
              </a:rPr>
              <a:t>When Pew Research Center began tracking social media adoption in 2005, just 5% of American adults used at least one of these platforms. By 2011 that share had risen to half of all Americans, and today 69% of the public uses some type of social media.</a:t>
            </a:r>
          </a:p>
          <a:p>
            <a:r>
              <a:rPr lang="en-US" sz="1200" b="0" i="0" u="none" strike="noStrike" kern="1200" cap="none" dirty="0" smtClean="0">
                <a:solidFill>
                  <a:schemeClr val="dk1"/>
                </a:solidFill>
                <a:latin typeface="Calibri"/>
                <a:ea typeface="Calibri"/>
                <a:cs typeface="Calibri"/>
                <a:sym typeface="Calibri"/>
              </a:rPr>
              <a:t> http://</a:t>
            </a:r>
            <a:r>
              <a:rPr lang="en-US" sz="1200" b="0" i="0" u="none" strike="noStrike" kern="1200" cap="none" dirty="0" err="1" smtClean="0">
                <a:solidFill>
                  <a:schemeClr val="dk1"/>
                </a:solidFill>
                <a:latin typeface="Calibri"/>
                <a:ea typeface="Calibri"/>
                <a:cs typeface="Calibri"/>
                <a:sym typeface="Calibri"/>
              </a:rPr>
              <a:t>www.pewinternet.org</a:t>
            </a:r>
            <a:r>
              <a:rPr lang="en-US" sz="1200" b="0" i="0" u="none" strike="noStrike" kern="1200" cap="none" dirty="0" smtClean="0">
                <a:solidFill>
                  <a:schemeClr val="dk1"/>
                </a:solidFill>
                <a:latin typeface="Calibri"/>
                <a:ea typeface="Calibri"/>
                <a:cs typeface="Calibri"/>
                <a:sym typeface="Calibri"/>
              </a:rPr>
              <a:t>/fact-sheet/social-media/</a:t>
            </a:r>
            <a:endParaRPr lang="en-US" sz="1200" b="0" i="0" u="none" strike="noStrike" kern="1200"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cap="none" dirty="0" smtClean="0">
                <a:solidFill>
                  <a:schemeClr val="dk1"/>
                </a:solidFill>
                <a:latin typeface="Calibri"/>
                <a:ea typeface="Calibri"/>
                <a:cs typeface="Calibri"/>
                <a:sym typeface="Calibri"/>
              </a:rPr>
              <a:t>For many users, social media is part of their daily routine. Roughly three-quarters of </a:t>
            </a:r>
            <a:r>
              <a:rPr lang="en-US" sz="1200" b="0" i="0" u="none" strike="noStrike" kern="1200" cap="none" dirty="0" err="1" smtClean="0">
                <a:solidFill>
                  <a:schemeClr val="dk1"/>
                </a:solidFill>
                <a:latin typeface="Calibri"/>
                <a:ea typeface="Calibri"/>
                <a:cs typeface="Calibri"/>
                <a:sym typeface="Calibri"/>
              </a:rPr>
              <a:t>Facebook</a:t>
            </a:r>
            <a:r>
              <a:rPr lang="en-US" sz="1200" b="0" i="0" u="none" strike="noStrike" kern="1200" cap="none" dirty="0" smtClean="0">
                <a:solidFill>
                  <a:schemeClr val="dk1"/>
                </a:solidFill>
                <a:latin typeface="Calibri"/>
                <a:ea typeface="Calibri"/>
                <a:cs typeface="Calibri"/>
                <a:sym typeface="Calibri"/>
              </a:rPr>
              <a:t> users – and around six-in-ten </a:t>
            </a:r>
            <a:r>
              <a:rPr lang="en-US" sz="1200" b="0" i="0" u="none" strike="noStrike" kern="1200" cap="none" dirty="0" err="1" smtClean="0">
                <a:solidFill>
                  <a:schemeClr val="dk1"/>
                </a:solidFill>
                <a:latin typeface="Calibri"/>
                <a:ea typeface="Calibri"/>
                <a:cs typeface="Calibri"/>
                <a:sym typeface="Calibri"/>
              </a:rPr>
              <a:t>Instagram</a:t>
            </a:r>
            <a:r>
              <a:rPr lang="en-US" sz="1200" b="0" i="0" u="none" strike="noStrike" kern="1200" cap="none" dirty="0" smtClean="0">
                <a:solidFill>
                  <a:schemeClr val="dk1"/>
                </a:solidFill>
                <a:latin typeface="Calibri"/>
                <a:ea typeface="Calibri"/>
                <a:cs typeface="Calibri"/>
                <a:sym typeface="Calibri"/>
              </a:rPr>
              <a:t> users – visit these sites at least once a day.</a:t>
            </a:r>
          </a:p>
          <a:p>
            <a:r>
              <a:rPr lang="en-US" sz="1200" b="0" i="0" u="none" strike="noStrike" kern="1200" cap="none" dirty="0" smtClean="0">
                <a:solidFill>
                  <a:schemeClr val="dk1"/>
                </a:solidFill>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You</a:t>
            </a:r>
            <a:r>
              <a:rPr lang="en-US" baseline="0" dirty="0" smtClean="0"/>
              <a:t> cannot expect your teens or other age kids to magically not use their phone 24/7 if you do! (Fitz taking a </a:t>
            </a:r>
            <a:r>
              <a:rPr lang="en-US" baseline="0" dirty="0" err="1" smtClean="0"/>
              <a:t>selfie</a:t>
            </a:r>
            <a:r>
              <a:rPr lang="en-US" baseline="0" dirty="0" smtClean="0"/>
              <a:t> example.)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adults there’s almost</a:t>
            </a:r>
            <a:r>
              <a:rPr lang="en-US" baseline="0" dirty="0" smtClean="0"/>
              <a:t> no way to know everything that’s happening online and on their apps. You HAVE TO ASK THEM.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731523" y="4560570"/>
            <a:ext cx="5852159" cy="4320540"/>
          </a:xfrm>
          <a:prstGeom prst="rect">
            <a:avLst/>
          </a:prstGeom>
        </p:spPr>
        <p:txBody>
          <a:bodyPr lIns="96632" tIns="96632" rIns="96632" bIns="96632" anchor="t" anchorCtr="0">
            <a:noAutofit/>
          </a:bodyPr>
          <a:lstStyle/>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https://www.youtube.com/watch?v=WfanfNc4At4</a:t>
            </a:r>
            <a:endParaRPr lang="en-US" dirty="0"/>
          </a:p>
        </p:txBody>
      </p:sp>
    </p:spTree>
    <p:extLst>
      <p:ext uri="{BB962C8B-B14F-4D97-AF65-F5344CB8AC3E}">
        <p14:creationId xmlns:p14="http://schemas.microsoft.com/office/powerpoint/2010/main" val="683743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https://www.youtube.com/watch?v=wOWSnxO5hog</a:t>
            </a:r>
            <a:endParaRPr lang="en-US" dirty="0"/>
          </a:p>
        </p:txBody>
      </p:sp>
    </p:spTree>
    <p:extLst>
      <p:ext uri="{BB962C8B-B14F-4D97-AF65-F5344CB8AC3E}">
        <p14:creationId xmlns:p14="http://schemas.microsoft.com/office/powerpoint/2010/main" val="887541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0091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https://www.youtube.com/watch?v=KeKJpVsnV8E</a:t>
            </a:r>
            <a:endParaRPr lang="en-US" dirty="0"/>
          </a:p>
        </p:txBody>
      </p:sp>
    </p:spTree>
    <p:extLst>
      <p:ext uri="{BB962C8B-B14F-4D97-AF65-F5344CB8AC3E}">
        <p14:creationId xmlns:p14="http://schemas.microsoft.com/office/powerpoint/2010/main" val="1819669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731523" y="4560570"/>
            <a:ext cx="5852159" cy="4320540"/>
          </a:xfrm>
          <a:prstGeom prst="rect">
            <a:avLst/>
          </a:prstGeom>
        </p:spPr>
        <p:txBody>
          <a:bodyPr lIns="96632" tIns="96632" rIns="96632" bIns="96632" anchor="t" anchorCtr="0">
            <a:noAutofit/>
          </a:bodyPr>
          <a:lstStyle/>
          <a:p>
            <a:pPr>
              <a:buNone/>
            </a:pPr>
            <a:r>
              <a:rPr lang="en-US" dirty="0" smtClean="0"/>
              <a:t>Social Media Wellness: Helping </a:t>
            </a:r>
            <a:r>
              <a:rPr lang="en-US" dirty="0" err="1" smtClean="0"/>
              <a:t>Tweens</a:t>
            </a:r>
            <a:r>
              <a:rPr lang="en-US" dirty="0" smtClean="0"/>
              <a:t> &amp; Teens Thrive in an Unbalanced Digital World by Ana </a:t>
            </a:r>
            <a:r>
              <a:rPr lang="en-US" dirty="0" err="1" smtClean="0"/>
              <a:t>Homayoun</a:t>
            </a:r>
            <a:endParaRPr lang="en-US" dirty="0" smtClean="0"/>
          </a:p>
          <a:p>
            <a:pPr>
              <a:buNone/>
            </a:pPr>
            <a:endParaRPr lang="en-US" dirty="0" smtClean="0"/>
          </a:p>
          <a:p>
            <a:pPr lvl="0"/>
            <a:r>
              <a:rPr lang="en-US" sz="1200" b="1" i="0" u="none" strike="noStrike" kern="1200" cap="none" dirty="0" smtClean="0">
                <a:solidFill>
                  <a:schemeClr val="dk1"/>
                </a:solidFill>
                <a:latin typeface="Calibri"/>
                <a:ea typeface="Calibri"/>
                <a:cs typeface="Calibri"/>
                <a:sym typeface="Calibri"/>
              </a:rPr>
              <a:t>“When you take away one device at night, you might not realize how many devices we still have with us.” </a:t>
            </a:r>
            <a:r>
              <a:rPr lang="en-US" sz="1200" b="0" i="0" u="none" strike="noStrike" kern="1200" cap="none" dirty="0" smtClean="0">
                <a:solidFill>
                  <a:schemeClr val="dk1"/>
                </a:solidFill>
                <a:latin typeface="Calibri"/>
                <a:ea typeface="Calibri"/>
                <a:cs typeface="Calibri"/>
                <a:sym typeface="Calibri"/>
              </a:rPr>
              <a:t>Access to </a:t>
            </a:r>
            <a:r>
              <a:rPr lang="en-US" sz="1200" b="0" i="0" u="none" strike="noStrike" kern="1200" cap="none" dirty="0" err="1" smtClean="0">
                <a:solidFill>
                  <a:schemeClr val="dk1"/>
                </a:solidFill>
                <a:latin typeface="Calibri"/>
                <a:ea typeface="Calibri"/>
                <a:cs typeface="Calibri"/>
                <a:sym typeface="Calibri"/>
              </a:rPr>
              <a:t>smartphones</a:t>
            </a:r>
            <a:r>
              <a:rPr lang="en-US" sz="1200" b="0" i="0" u="none" strike="noStrike" kern="1200" cap="none" dirty="0" smtClean="0">
                <a:solidFill>
                  <a:schemeClr val="dk1"/>
                </a:solidFill>
                <a:latin typeface="Calibri"/>
                <a:ea typeface="Calibri"/>
                <a:cs typeface="Calibri"/>
                <a:sym typeface="Calibri"/>
              </a:rPr>
              <a:t> has shifted communication for teens, and self-regulation can be difficult. The fear of missing out (FOMO) can create an overwhelming desire to be connected — in fact, according to </a:t>
            </a:r>
            <a:r>
              <a:rPr lang="en-US" sz="1200" b="0" i="0" u="none" strike="noStrike" kern="1200" cap="none" dirty="0" smtClean="0">
                <a:solidFill>
                  <a:schemeClr val="dk1"/>
                </a:solidFill>
                <a:latin typeface="Calibri"/>
                <a:ea typeface="Calibri"/>
                <a:cs typeface="Calibri"/>
                <a:sym typeface="Calibri"/>
                <a:hlinkClick r:id="rId3"/>
              </a:rPr>
              <a:t>2015 Pew Research</a:t>
            </a:r>
            <a:r>
              <a:rPr lang="en-US" sz="1200" b="0" i="0" u="none" strike="noStrike" kern="1200" cap="none" dirty="0" smtClean="0">
                <a:solidFill>
                  <a:schemeClr val="dk1"/>
                </a:solidFill>
                <a:latin typeface="Calibri"/>
                <a:ea typeface="Calibri"/>
                <a:cs typeface="Calibri"/>
                <a:sym typeface="Calibri"/>
              </a:rPr>
              <a:t>, 94 percent of teens go online daily, which isn’t surprising, and 24 percent of teens feel as though they are online constantly. Encouraging kids to find effective ways to self-regulate is sometimes about getting their buy-in — that is, encouraging them to reflect on the impact their daily online habits are having on their personal, academic and extracurricular goals.</a:t>
            </a:r>
            <a:br>
              <a:rPr lang="en-US" sz="1200" b="0" i="0" u="none" strike="noStrike" kern="1200" cap="none" dirty="0" smtClean="0">
                <a:solidFill>
                  <a:schemeClr val="dk1"/>
                </a:solidFill>
                <a:latin typeface="Calibri"/>
                <a:ea typeface="Calibri"/>
                <a:cs typeface="Calibri"/>
                <a:sym typeface="Calibri"/>
              </a:rPr>
            </a:br>
            <a:r>
              <a:rPr lang="en-US" sz="1200" b="0" i="0" u="none" strike="noStrike" kern="1200" cap="none" dirty="0" smtClean="0">
                <a:solidFill>
                  <a:schemeClr val="dk1"/>
                </a:solidFill>
                <a:latin typeface="Calibri"/>
                <a:ea typeface="Calibri"/>
                <a:cs typeface="Calibri"/>
                <a:sym typeface="Calibri"/>
              </a:rPr>
              <a:t> </a:t>
            </a:r>
            <a:r>
              <a:rPr lang="en-US" sz="1200" b="1" i="0" u="none" strike="noStrike" kern="1200" cap="none" dirty="0" smtClean="0">
                <a:solidFill>
                  <a:schemeClr val="dk1"/>
                </a:solidFill>
                <a:latin typeface="Calibri"/>
                <a:ea typeface="Calibri"/>
                <a:cs typeface="Calibri"/>
                <a:sym typeface="Calibri"/>
              </a:rPr>
              <a:t>“Many of us have a fake </a:t>
            </a:r>
            <a:r>
              <a:rPr lang="en-US" sz="1200" b="1" i="0" u="none" strike="noStrike" kern="1200" cap="none" dirty="0" err="1" smtClean="0">
                <a:solidFill>
                  <a:schemeClr val="dk1"/>
                </a:solidFill>
                <a:latin typeface="Calibri"/>
                <a:ea typeface="Calibri"/>
                <a:cs typeface="Calibri"/>
                <a:sym typeface="Calibri"/>
              </a:rPr>
              <a:t>Instagram</a:t>
            </a:r>
            <a:r>
              <a:rPr lang="en-US" sz="1200" b="1" i="0" u="none" strike="noStrike" kern="1200" cap="none" dirty="0" smtClean="0">
                <a:solidFill>
                  <a:schemeClr val="dk1"/>
                </a:solidFill>
                <a:latin typeface="Calibri"/>
                <a:ea typeface="Calibri"/>
                <a:cs typeface="Calibri"/>
                <a:sym typeface="Calibri"/>
              </a:rPr>
              <a:t> account.” </a:t>
            </a:r>
            <a:r>
              <a:rPr lang="en-US" sz="1200" b="0" i="0" u="none" strike="noStrike" kern="1200" cap="none" dirty="0" smtClean="0">
                <a:solidFill>
                  <a:schemeClr val="dk1"/>
                </a:solidFill>
                <a:latin typeface="Calibri"/>
                <a:ea typeface="Calibri"/>
                <a:cs typeface="Calibri"/>
                <a:sym typeface="Calibri"/>
              </a:rPr>
              <a:t>A parent recently told me she had full control over her ninth-grade son’s online interactions. She explained that he didn’t even know the password for his </a:t>
            </a:r>
            <a:r>
              <a:rPr lang="en-US" sz="1200" b="0" i="0" u="none" strike="noStrike" kern="1200" cap="none" dirty="0" err="1" smtClean="0">
                <a:solidFill>
                  <a:schemeClr val="dk1"/>
                </a:solidFill>
                <a:latin typeface="Calibri"/>
                <a:ea typeface="Calibri"/>
                <a:cs typeface="Calibri"/>
                <a:sym typeface="Calibri"/>
              </a:rPr>
              <a:t>Instagram</a:t>
            </a:r>
            <a:r>
              <a:rPr lang="en-US" sz="1200" b="0" i="0" u="none" strike="noStrike" kern="1200" cap="none" dirty="0" smtClean="0">
                <a:solidFill>
                  <a:schemeClr val="dk1"/>
                </a:solidFill>
                <a:latin typeface="Calibri"/>
                <a:ea typeface="Calibri"/>
                <a:cs typeface="Calibri"/>
                <a:sym typeface="Calibri"/>
              </a:rPr>
              <a:t> account, and that if he wanted to post something, he had to go through her. I quietly surmised that her son might be hiding some of his online activities from her. If kids are online, parents are usually more effective acting as mentors than as micromanagers. Having open-ended conversations rather than wielding authoritative control enables kids to build the critical thinking skills needed to make smarter decisions online and in-real-life. For some kids, a </a:t>
            </a:r>
            <a:r>
              <a:rPr lang="en-US" sz="1200" b="0" i="0" u="none" strike="noStrike" kern="1200" cap="none" dirty="0" err="1" smtClean="0">
                <a:solidFill>
                  <a:schemeClr val="dk1"/>
                </a:solidFill>
                <a:latin typeface="Calibri"/>
                <a:ea typeface="Calibri"/>
                <a:cs typeface="Calibri"/>
                <a:sym typeface="Calibri"/>
              </a:rPr>
              <a:t>finsta</a:t>
            </a:r>
            <a:r>
              <a:rPr lang="en-US" sz="1200" b="0" i="0" u="none" strike="noStrike" kern="1200" cap="none" dirty="0" smtClean="0">
                <a:solidFill>
                  <a:schemeClr val="dk1"/>
                </a:solidFill>
                <a:latin typeface="Calibri"/>
                <a:ea typeface="Calibri"/>
                <a:cs typeface="Calibri"/>
                <a:sym typeface="Calibri"/>
              </a:rPr>
              <a:t> (“fake” </a:t>
            </a:r>
            <a:r>
              <a:rPr lang="en-US" sz="1200" b="0" i="0" u="none" strike="noStrike" kern="1200" cap="none" dirty="0" err="1" smtClean="0">
                <a:solidFill>
                  <a:schemeClr val="dk1"/>
                </a:solidFill>
                <a:latin typeface="Calibri"/>
                <a:ea typeface="Calibri"/>
                <a:cs typeface="Calibri"/>
                <a:sym typeface="Calibri"/>
              </a:rPr>
              <a:t>Instagram</a:t>
            </a:r>
            <a:r>
              <a:rPr lang="en-US" sz="1200" b="0" i="0" u="none" strike="noStrike" kern="1200" cap="none" dirty="0" smtClean="0">
                <a:solidFill>
                  <a:schemeClr val="dk1"/>
                </a:solidFill>
                <a:latin typeface="Calibri"/>
                <a:ea typeface="Calibri"/>
                <a:cs typeface="Calibri"/>
                <a:sym typeface="Calibri"/>
              </a:rPr>
              <a:t>) or a </a:t>
            </a:r>
            <a:r>
              <a:rPr lang="en-US" sz="1200" b="0" i="0" u="none" strike="noStrike" kern="1200" cap="none" dirty="0" err="1" smtClean="0">
                <a:solidFill>
                  <a:schemeClr val="dk1"/>
                </a:solidFill>
                <a:latin typeface="Calibri"/>
                <a:ea typeface="Calibri"/>
                <a:cs typeface="Calibri"/>
                <a:sym typeface="Calibri"/>
              </a:rPr>
              <a:t>rinsta</a:t>
            </a:r>
            <a:r>
              <a:rPr lang="en-US" sz="1200" b="0" i="0" u="none" strike="noStrike" kern="1200" cap="none" dirty="0" smtClean="0">
                <a:solidFill>
                  <a:schemeClr val="dk1"/>
                </a:solidFill>
                <a:latin typeface="Calibri"/>
                <a:ea typeface="Calibri"/>
                <a:cs typeface="Calibri"/>
                <a:sym typeface="Calibri"/>
              </a:rPr>
              <a:t> (“real” </a:t>
            </a:r>
            <a:r>
              <a:rPr lang="en-US" sz="1200" b="0" i="0" u="none" strike="noStrike" kern="1200" cap="none" dirty="0" err="1" smtClean="0">
                <a:solidFill>
                  <a:schemeClr val="dk1"/>
                </a:solidFill>
                <a:latin typeface="Calibri"/>
                <a:ea typeface="Calibri"/>
                <a:cs typeface="Calibri"/>
                <a:sym typeface="Calibri"/>
              </a:rPr>
              <a:t>Instagram</a:t>
            </a:r>
            <a:r>
              <a:rPr lang="en-US" sz="1200" b="0" i="0" u="none" strike="noStrike" kern="1200" cap="none" dirty="0" smtClean="0">
                <a:solidFill>
                  <a:schemeClr val="dk1"/>
                </a:solidFill>
                <a:latin typeface="Calibri"/>
                <a:ea typeface="Calibri"/>
                <a:cs typeface="Calibri"/>
                <a:sym typeface="Calibri"/>
              </a:rPr>
              <a:t>) might be where they feel they can share their raw, authentic feelings, even though they don’t always realize that anything shared online has the potential for a greater audience, amplified consequences or longer shelf-life. It’s up to parents to find a way in, not through coercion, but through conversation.</a:t>
            </a:r>
          </a:p>
          <a:p>
            <a:pPr lvl="0"/>
            <a:r>
              <a:rPr lang="en-US" sz="1200" b="1" i="0" u="none" strike="noStrike" kern="1200" cap="none" dirty="0" smtClean="0">
                <a:solidFill>
                  <a:schemeClr val="dk1"/>
                </a:solidFill>
                <a:latin typeface="Calibri"/>
                <a:ea typeface="Calibri"/>
                <a:cs typeface="Calibri"/>
                <a:sym typeface="Calibri"/>
              </a:rPr>
              <a:t>“If we are passionate or angry about something, we take it to social media.” </a:t>
            </a:r>
            <a:r>
              <a:rPr lang="en-US" sz="1200" b="0" i="0" u="none" strike="noStrike" kern="1200" cap="none" dirty="0" smtClean="0">
                <a:solidFill>
                  <a:schemeClr val="dk1"/>
                </a:solidFill>
                <a:latin typeface="Calibri"/>
                <a:ea typeface="Calibri"/>
                <a:cs typeface="Calibri"/>
                <a:sym typeface="Calibri"/>
              </a:rPr>
              <a:t>Young people want their opinions to be heard. Many </a:t>
            </a:r>
            <a:r>
              <a:rPr lang="en-US" sz="1200" b="0" i="0" u="none" strike="noStrike" kern="1200" cap="none" dirty="0" err="1" smtClean="0">
                <a:solidFill>
                  <a:schemeClr val="dk1"/>
                </a:solidFill>
                <a:latin typeface="Calibri"/>
                <a:ea typeface="Calibri"/>
                <a:cs typeface="Calibri"/>
                <a:sym typeface="Calibri"/>
              </a:rPr>
              <a:t>tweens</a:t>
            </a:r>
            <a:r>
              <a:rPr lang="en-US" sz="1200" b="0" i="0" u="none" strike="noStrike" kern="1200" cap="none" dirty="0" smtClean="0">
                <a:solidFill>
                  <a:schemeClr val="dk1"/>
                </a:solidFill>
                <a:latin typeface="Calibri"/>
                <a:ea typeface="Calibri"/>
                <a:cs typeface="Calibri"/>
                <a:sym typeface="Calibri"/>
              </a:rPr>
              <a:t> and teens find their online communities are engaging, interactive and responsive. A message or </a:t>
            </a:r>
            <a:r>
              <a:rPr lang="en-US" sz="1200" b="0" i="0" u="none" strike="noStrike" kern="1200" cap="none" dirty="0" err="1" smtClean="0">
                <a:solidFill>
                  <a:schemeClr val="dk1"/>
                </a:solidFill>
                <a:latin typeface="Calibri"/>
                <a:ea typeface="Calibri"/>
                <a:cs typeface="Calibri"/>
                <a:sym typeface="Calibri"/>
              </a:rPr>
              <a:t>Snapchat</a:t>
            </a:r>
            <a:r>
              <a:rPr lang="en-US" sz="1200" b="0" i="0" u="none" strike="noStrike" kern="1200" cap="none" dirty="0" smtClean="0">
                <a:solidFill>
                  <a:schemeClr val="dk1"/>
                </a:solidFill>
                <a:latin typeface="Calibri"/>
                <a:ea typeface="Calibri"/>
                <a:cs typeface="Calibri"/>
                <a:sym typeface="Calibri"/>
              </a:rPr>
              <a:t> sent to a friend can result in an instant reply, and something posted to a group chat or online profile can create the opportunity for community-level conversation and engagement. Responses from friends and followers make kids feel heard and listened to, which is often critically important for those who simply want acknowledgment and validation (this isn’t, of course, much different for adults). At the same time, we know that teens’ and </a:t>
            </a:r>
            <a:r>
              <a:rPr lang="en-US" sz="1200" b="0" i="0" u="none" strike="noStrike" kern="1200" cap="none" dirty="0" err="1" smtClean="0">
                <a:solidFill>
                  <a:schemeClr val="dk1"/>
                </a:solidFill>
                <a:latin typeface="Calibri"/>
                <a:ea typeface="Calibri"/>
                <a:cs typeface="Calibri"/>
                <a:sym typeface="Calibri"/>
              </a:rPr>
              <a:t>tweens</a:t>
            </a:r>
            <a:r>
              <a:rPr lang="en-US" sz="1200" b="0" i="0" u="none" strike="noStrike" kern="1200" cap="none" dirty="0" smtClean="0">
                <a:solidFill>
                  <a:schemeClr val="dk1"/>
                </a:solidFill>
                <a:latin typeface="Calibri"/>
                <a:ea typeface="Calibri"/>
                <a:cs typeface="Calibri"/>
                <a:sym typeface="Calibri"/>
              </a:rPr>
              <a:t>’ brains are still developing and that kids often lack impulse control and the ability to understand the long-term consequences of decisions made in moments of anger and frustration. Parents who empathize with the challenges their children face can help them devise smarter, healthier ways to self-filter before posting.</a:t>
            </a:r>
          </a:p>
          <a:p>
            <a:pPr>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1200" b="1" i="0" u="none" strike="noStrike" kern="1200" cap="none" dirty="0" smtClean="0">
                <a:solidFill>
                  <a:schemeClr val="dk1"/>
                </a:solidFill>
                <a:latin typeface="Calibri"/>
                <a:ea typeface="Calibri"/>
                <a:cs typeface="Calibri"/>
                <a:sym typeface="Calibri"/>
              </a:rPr>
              <a:t>“Talk with us about the apps we like to use and why. Most of you have no idea about our world.”</a:t>
            </a:r>
            <a:r>
              <a:rPr lang="en-US" sz="1200" b="0" i="0" u="none" strike="noStrike" kern="1200" cap="none" dirty="0" smtClean="0">
                <a:solidFill>
                  <a:schemeClr val="dk1"/>
                </a:solidFill>
                <a:latin typeface="Calibri"/>
                <a:ea typeface="Calibri"/>
                <a:cs typeface="Calibri"/>
                <a:sym typeface="Calibri"/>
              </a:rPr>
              <a:t> One of my students recently told me how a group of nine of her friends from school were using family tracking apps to monitor one another. When she and a few of her friends wanted to hang out or were all in the same place, there would be a continual stream of social pressure, guilt and shame from others who weren’t invited (“</a:t>
            </a:r>
            <a:r>
              <a:rPr lang="en-US" sz="1200" b="0" i="1" u="none" strike="noStrike" kern="1200" cap="none" dirty="0" smtClean="0">
                <a:solidFill>
                  <a:schemeClr val="dk1"/>
                </a:solidFill>
                <a:latin typeface="Calibri"/>
                <a:ea typeface="Calibri"/>
                <a:cs typeface="Calibri"/>
                <a:sym typeface="Calibri"/>
              </a:rPr>
              <a:t>Why are you hanging out without us? Guess you think you’re too cool for us?</a:t>
            </a:r>
            <a:r>
              <a:rPr lang="en-US" sz="1200" b="0" i="0" u="none" strike="noStrike" kern="1200" cap="none" dirty="0" smtClean="0">
                <a:solidFill>
                  <a:schemeClr val="dk1"/>
                </a:solidFill>
                <a:latin typeface="Calibri"/>
                <a:ea typeface="Calibri"/>
                <a:cs typeface="Calibri"/>
                <a:sym typeface="Calibri"/>
              </a:rPr>
              <a:t>”). Her parents had no idea that some of their teen daughter’s friends were essentially stalking her. Many apps have </a:t>
            </a:r>
            <a:r>
              <a:rPr lang="en-US" sz="1200" b="0" i="0" u="none" strike="noStrike" kern="1200" cap="none" dirty="0" err="1" smtClean="0">
                <a:solidFill>
                  <a:schemeClr val="dk1"/>
                </a:solidFill>
                <a:latin typeface="Calibri"/>
                <a:ea typeface="Calibri"/>
                <a:cs typeface="Calibri"/>
                <a:sym typeface="Calibri"/>
              </a:rPr>
              <a:t>geolocation</a:t>
            </a:r>
            <a:r>
              <a:rPr lang="en-US" sz="1200" b="0" i="0" u="none" strike="noStrike" kern="1200" cap="none" dirty="0" smtClean="0">
                <a:solidFill>
                  <a:schemeClr val="dk1"/>
                </a:solidFill>
                <a:latin typeface="Calibri"/>
                <a:ea typeface="Calibri"/>
                <a:cs typeface="Calibri"/>
                <a:sym typeface="Calibri"/>
              </a:rPr>
              <a:t> features, and parents don’t realize the new level of potential pressure (and danger) these on-all-the-time experiences can bring. Ultimately, my student removed herself from the tracking group when she decided the stress she was experiencing wasn’t worth it. A tip? Ask your kids which apps they spend the most time on (or check their phone’s data usage). Download those apps and spend time learning the ins and outs.</a:t>
            </a:r>
          </a:p>
          <a:p>
            <a:pPr lvl="0"/>
            <a:r>
              <a:rPr lang="en-US" sz="1200" b="1" i="0" u="none" strike="noStrike" kern="1200" cap="none" dirty="0" smtClean="0">
                <a:solidFill>
                  <a:schemeClr val="dk1"/>
                </a:solidFill>
                <a:latin typeface="Calibri"/>
                <a:ea typeface="Calibri"/>
                <a:cs typeface="Calibri"/>
                <a:sym typeface="Calibri"/>
              </a:rPr>
              <a:t>“Help us keep an eye on who is following us.” </a:t>
            </a:r>
            <a:r>
              <a:rPr lang="en-US" sz="1200" b="0" i="0" u="none" strike="noStrike" kern="1200" cap="none" dirty="0" smtClean="0">
                <a:solidFill>
                  <a:schemeClr val="dk1"/>
                </a:solidFill>
                <a:latin typeface="Calibri"/>
                <a:ea typeface="Calibri"/>
                <a:cs typeface="Calibri"/>
                <a:sym typeface="Calibri"/>
              </a:rPr>
              <a:t>Even when kids keep social media accounts private or provide restricted access, anyone can request to follow or friend them and potentially have full access to their postings. In a world where likes, loves, comments and follower counts have become a barometer for popularity, teens might find it difficult to turn away potential followers, even when they should. Parents and educators should encourage teens and </a:t>
            </a:r>
            <a:r>
              <a:rPr lang="en-US" sz="1200" b="0" i="0" u="none" strike="noStrike" kern="1200" cap="none" dirty="0" err="1" smtClean="0">
                <a:solidFill>
                  <a:schemeClr val="dk1"/>
                </a:solidFill>
                <a:latin typeface="Calibri"/>
                <a:ea typeface="Calibri"/>
                <a:cs typeface="Calibri"/>
                <a:sym typeface="Calibri"/>
              </a:rPr>
              <a:t>tweens</a:t>
            </a:r>
            <a:r>
              <a:rPr lang="en-US" sz="1200" b="0" i="0" u="none" strike="noStrike" kern="1200" cap="none" dirty="0" smtClean="0">
                <a:solidFill>
                  <a:schemeClr val="dk1"/>
                </a:solidFill>
                <a:latin typeface="Calibri"/>
                <a:ea typeface="Calibri"/>
                <a:cs typeface="Calibri"/>
                <a:sym typeface="Calibri"/>
              </a:rPr>
              <a:t> to curate access to their accounts.</a:t>
            </a:r>
          </a:p>
          <a:p>
            <a:pPr lvl="0"/>
            <a:r>
              <a:rPr lang="en-US" sz="1200" b="1" i="0" u="none" strike="noStrike" kern="1200" cap="none" dirty="0" smtClean="0">
                <a:solidFill>
                  <a:schemeClr val="dk1"/>
                </a:solidFill>
                <a:latin typeface="Calibri"/>
                <a:ea typeface="Calibri"/>
                <a:cs typeface="Calibri"/>
                <a:sym typeface="Calibri"/>
              </a:rPr>
              <a:t>“Accept that there are lots of good things on social media — it is not all bad stuff.” </a:t>
            </a:r>
            <a:r>
              <a:rPr lang="en-US" sz="1200" b="0" i="0" u="none" strike="noStrike" kern="1200" cap="none" dirty="0" smtClean="0">
                <a:solidFill>
                  <a:schemeClr val="dk1"/>
                </a:solidFill>
                <a:latin typeface="Calibri"/>
                <a:ea typeface="Calibri"/>
                <a:cs typeface="Calibri"/>
                <a:sym typeface="Calibri"/>
              </a:rPr>
              <a:t>Social media isn’t good or bad — it is a new form of communication and language that adults need to learn, because pretending it doesn’t exist generally isn’t a wise approach. When adults express genuine curiosity and compassion about the positive experiences associated with online interactions, kids are more likely to confide in them about the intertwining nature of their online and in-real-life experiences. Positive, supportive online communities can make a world of difference to kids who have moved to a new area, or who don’t feel particularly connected to their school community, or who aren’t able to attend school because of illness.</a:t>
            </a:r>
          </a:p>
          <a:p>
            <a:pPr lvl="0"/>
            <a:r>
              <a:rPr lang="en-US" sz="1200" b="1" i="0" u="none" strike="noStrike" kern="1200" cap="none" dirty="0" smtClean="0">
                <a:solidFill>
                  <a:schemeClr val="dk1"/>
                </a:solidFill>
                <a:latin typeface="Calibri"/>
                <a:ea typeface="Calibri"/>
                <a:cs typeface="Calibri"/>
                <a:sym typeface="Calibri"/>
              </a:rPr>
              <a:t>“Talk with us about </a:t>
            </a:r>
            <a:r>
              <a:rPr lang="en-US" sz="1200" b="1" i="0" u="none" strike="noStrike" kern="1200" cap="none" dirty="0" err="1" smtClean="0">
                <a:solidFill>
                  <a:schemeClr val="dk1"/>
                </a:solidFill>
                <a:latin typeface="Calibri"/>
                <a:ea typeface="Calibri"/>
                <a:cs typeface="Calibri"/>
                <a:sym typeface="Calibri"/>
              </a:rPr>
              <a:t>sexting</a:t>
            </a:r>
            <a:r>
              <a:rPr lang="en-US" sz="1200" b="1" i="0" u="none" strike="noStrike" kern="1200" cap="none" dirty="0" smtClean="0">
                <a:solidFill>
                  <a:schemeClr val="dk1"/>
                </a:solidFill>
                <a:latin typeface="Calibri"/>
                <a:ea typeface="Calibri"/>
                <a:cs typeface="Calibri"/>
                <a:sym typeface="Calibri"/>
              </a:rPr>
              <a:t> and healthy relationships in a way that isn’t awkward.”</a:t>
            </a:r>
            <a:r>
              <a:rPr lang="en-US" sz="1200" b="0" i="0" u="none" strike="noStrike" kern="1200" cap="none" dirty="0" smtClean="0">
                <a:solidFill>
                  <a:schemeClr val="dk1"/>
                </a:solidFill>
                <a:latin typeface="Calibri"/>
                <a:ea typeface="Calibri"/>
                <a:cs typeface="Calibri"/>
                <a:sym typeface="Calibri"/>
              </a:rPr>
              <a:t> </a:t>
            </a:r>
            <a:r>
              <a:rPr lang="en-US" sz="1200" b="0" i="0" u="none" strike="noStrike" kern="1200" cap="none" dirty="0" err="1" smtClean="0">
                <a:solidFill>
                  <a:schemeClr val="dk1"/>
                </a:solidFill>
                <a:latin typeface="Calibri"/>
                <a:ea typeface="Calibri"/>
                <a:cs typeface="Calibri"/>
                <a:sym typeface="Calibri"/>
              </a:rPr>
              <a:t>Tweens</a:t>
            </a:r>
            <a:r>
              <a:rPr lang="en-US" sz="1200" b="0" i="0" u="none" strike="noStrike" kern="1200" cap="none" dirty="0" smtClean="0">
                <a:solidFill>
                  <a:schemeClr val="dk1"/>
                </a:solidFill>
                <a:latin typeface="Calibri"/>
                <a:ea typeface="Calibri"/>
                <a:cs typeface="Calibri"/>
                <a:sym typeface="Calibri"/>
              </a:rPr>
              <a:t> and teens who are socializing and navigating relationships online and in-real-life face challenges unheard of in previous generations. Some might mistakenly confuse the sending of explicit photos and messages with a level of intimacy that might not exist, and others might not fully understand the long-term social, emotional and legal consequences of sending, sharing and storing explicit photos (parents, check your local laws). According to the </a:t>
            </a:r>
            <a:r>
              <a:rPr lang="en-US" sz="1200" b="0" i="0" u="none" strike="noStrike" kern="1200" cap="none" dirty="0" smtClean="0">
                <a:solidFill>
                  <a:schemeClr val="dk1"/>
                </a:solidFill>
                <a:latin typeface="Calibri"/>
                <a:ea typeface="Calibri"/>
                <a:cs typeface="Calibri"/>
                <a:sym typeface="Calibri"/>
                <a:hlinkClick r:id="rId3"/>
              </a:rPr>
              <a:t>Harvard Graduate School of Education’s Making Caring Common Project</a:t>
            </a:r>
            <a:r>
              <a:rPr lang="en-US" sz="1200" b="0" i="0" u="none" strike="noStrike" kern="1200" cap="none" dirty="0" smtClean="0">
                <a:solidFill>
                  <a:schemeClr val="dk1"/>
                </a:solidFill>
                <a:latin typeface="Calibri"/>
                <a:ea typeface="Calibri"/>
                <a:cs typeface="Calibri"/>
                <a:sym typeface="Calibri"/>
              </a:rPr>
              <a:t>, teens may benefit from conversations focused on promoting the skills needed to develop and maintain healthy relationships.</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Pair</a:t>
            </a:r>
            <a:r>
              <a:rPr lang="en-US" baseline="0" dirty="0" smtClean="0"/>
              <a:t>/Share turn to your friend or colleague next to you and share ONE THING you are taking away from today’s workshop </a:t>
            </a:r>
            <a:endParaRPr lang="en-US" dirty="0" smtClean="0"/>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Once</a:t>
            </a:r>
            <a:r>
              <a:rPr lang="en-US" baseline="0" dirty="0" smtClean="0"/>
              <a:t> you know a little more about what they’re using – try it! Down the app, go to the website and try it for yourself. Everything will seem a lot more scary until you actually see what it is and does. Don’t be like my dad and avoid getting a smart phone for a million years. He doesn’t know any teens so it’s fine for him!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731522" y="4560571"/>
            <a:ext cx="5852159" cy="4320540"/>
          </a:xfrm>
          <a:prstGeom prst="rect">
            <a:avLst/>
          </a:prstGeom>
          <a:noFill/>
          <a:ln>
            <a:noFill/>
          </a:ln>
        </p:spPr>
        <p:txBody>
          <a:bodyPr lIns="96639" tIns="48306" rIns="96639" bIns="48306" anchor="t" anchorCtr="0">
            <a:noAutofit/>
          </a:bodyPr>
          <a:lstStyle/>
          <a:p>
            <a:pPr>
              <a:buSzPct val="25000"/>
              <a:buNone/>
            </a:pPr>
            <a:r>
              <a:rPr lang="en-US" dirty="0"/>
              <a:t>Communication </a:t>
            </a:r>
          </a:p>
          <a:p>
            <a:pPr>
              <a:buSzPct val="25000"/>
              <a:buNone/>
            </a:pPr>
            <a:r>
              <a:rPr lang="en-US" dirty="0"/>
              <a:t>Team Building </a:t>
            </a:r>
          </a:p>
          <a:p>
            <a:pPr>
              <a:buSzPct val="25000"/>
              <a:buNone/>
            </a:pPr>
            <a:r>
              <a:rPr lang="en-US" dirty="0"/>
              <a:t>Privilege &amp; Bias </a:t>
            </a:r>
          </a:p>
          <a:p>
            <a:pPr>
              <a:buSzPct val="25000"/>
              <a:buNone/>
            </a:pPr>
            <a:r>
              <a:rPr lang="en-US" dirty="0"/>
              <a:t>Facilitation Skills </a:t>
            </a:r>
          </a:p>
          <a:p>
            <a:pPr>
              <a:buSzPct val="25000"/>
              <a:buNone/>
            </a:pPr>
            <a:r>
              <a:rPr lang="en-US" dirty="0"/>
              <a:t>Youth Development </a:t>
            </a:r>
          </a:p>
          <a:p>
            <a:pPr>
              <a:buSzPct val="25000"/>
              <a:buNone/>
            </a:pPr>
            <a:r>
              <a:rPr lang="en-US" dirty="0"/>
              <a:t>Patient Engagement </a:t>
            </a:r>
          </a:p>
          <a:p>
            <a:pPr>
              <a:buSzPct val="25000"/>
              <a:buNone/>
            </a:pPr>
            <a:endParaRPr dirty="0"/>
          </a:p>
        </p:txBody>
      </p:sp>
      <p:sp>
        <p:nvSpPr>
          <p:cNvPr id="234" name="Shape 234"/>
          <p:cNvSpPr txBox="1">
            <a:spLocks noGrp="1"/>
          </p:cNvSpPr>
          <p:nvPr>
            <p:ph type="sldNum" idx="12"/>
          </p:nvPr>
        </p:nvSpPr>
        <p:spPr>
          <a:xfrm>
            <a:off x="4143587" y="9119474"/>
            <a:ext cx="3169919" cy="480060"/>
          </a:xfrm>
          <a:prstGeom prst="rect">
            <a:avLst/>
          </a:prstGeom>
          <a:noFill/>
          <a:ln>
            <a:noFill/>
          </a:ln>
        </p:spPr>
        <p:txBody>
          <a:bodyPr lIns="96639" tIns="48306" rIns="96639" bIns="483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https://www.youtube.com/watch?v=Z7dLU6fk9QY</a:t>
            </a:r>
            <a:endParaRPr lang="en-US" dirty="0"/>
          </a:p>
        </p:txBody>
      </p:sp>
    </p:spTree>
    <p:extLst>
      <p:ext uri="{BB962C8B-B14F-4D97-AF65-F5344CB8AC3E}">
        <p14:creationId xmlns:p14="http://schemas.microsoft.com/office/powerpoint/2010/main" val="390822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03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916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If you go into every </a:t>
            </a:r>
            <a:r>
              <a:rPr lang="en-US" dirty="0" err="1" smtClean="0"/>
              <a:t>convo</a:t>
            </a:r>
            <a:r>
              <a:rPr lang="en-US" baseline="0" dirty="0" smtClean="0"/>
              <a:t> about tech use assuming that the app or site is dangerous, evil or harmful you won’t get anywhere. Give it a chance. Social media and technology is here to stay – we have to adapt and welcome it to keep up with our teens.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540270" y="419100"/>
            <a:ext cx="6063458" cy="1143000"/>
          </a:xfrm>
          <a:prstGeom prst="rect">
            <a:avLst/>
          </a:prstGeom>
          <a:noFill/>
          <a:ln>
            <a:noFill/>
          </a:ln>
        </p:spPr>
        <p:txBody>
          <a:bodyPr lIns="91425" tIns="91425" rIns="91425" bIns="91425" anchor="ctr" anchorCtr="0"/>
          <a:lstStyle>
            <a:lvl1pPr marL="0" marR="0" lvl="0" indent="0" algn="ctr" rtl="0">
              <a:spcBef>
                <a:spcPts val="0"/>
              </a:spcBef>
              <a:buClr>
                <a:srgbClr val="575759"/>
              </a:buClr>
              <a:buFont typeface="Calibri"/>
              <a:buNone/>
              <a:defRPr sz="4400" b="0" i="0" u="none" strike="noStrike" cap="none">
                <a:solidFill>
                  <a:srgbClr val="575759"/>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5715000" y="6446837"/>
            <a:ext cx="2895600" cy="365125"/>
          </a:xfrm>
          <a:prstGeom prst="rect">
            <a:avLst/>
          </a:prstGeom>
          <a:noFill/>
          <a:ln>
            <a:noFill/>
          </a:ln>
        </p:spPr>
        <p:txBody>
          <a:bodyPr lIns="91425" tIns="91425" rIns="91425" bIns="91425" anchor="ctr" anchorCtr="0"/>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5715000" y="6446837"/>
            <a:ext cx="2895600" cy="365125"/>
          </a:xfrm>
          <a:prstGeom prst="rect">
            <a:avLst/>
          </a:prstGeom>
          <a:noFill/>
          <a:ln>
            <a:noFill/>
          </a:ln>
        </p:spPr>
        <p:txBody>
          <a:bodyPr lIns="91425" tIns="91425" rIns="91425" bIns="91425" anchor="ctr" anchorCtr="0"/>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540270" y="419100"/>
            <a:ext cx="6063458"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5715000" y="6446837"/>
            <a:ext cx="2895600" cy="365125"/>
          </a:xfrm>
          <a:prstGeom prst="rect">
            <a:avLst/>
          </a:prstGeom>
          <a:noFill/>
          <a:ln>
            <a:noFill/>
          </a:ln>
        </p:spPr>
        <p:txBody>
          <a:bodyPr lIns="91425" tIns="91425" rIns="91425" bIns="91425" anchor="ctr" anchorCtr="0"/>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5715000" y="6446837"/>
            <a:ext cx="2895600" cy="365125"/>
          </a:xfrm>
          <a:prstGeom prst="rect">
            <a:avLst/>
          </a:prstGeom>
          <a:noFill/>
          <a:ln>
            <a:noFill/>
          </a:ln>
        </p:spPr>
        <p:txBody>
          <a:bodyPr lIns="91425" tIns="91425" rIns="91425" bIns="91425" anchor="ctr" anchorCtr="0"/>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a:xfrm>
            <a:off x="5791200" y="6404984"/>
            <a:ext cx="3044952" cy="365760"/>
          </a:xfrm>
          <a:prstGeom prst="rect">
            <a:avLst/>
          </a:prstGeom>
        </p:spPr>
        <p:txBody>
          <a:bodyPr/>
          <a:lstStyle/>
          <a:p>
            <a:fld id="{7727568C-2936-4595-BE7F-D18D8E679F80}" type="datetimeFigureOut">
              <a:rPr lang="en-US" smtClean="0"/>
              <a:pPr/>
              <a:t>4/27/2018</a:t>
            </a:fld>
            <a:endParaRPr lang="en-US"/>
          </a:p>
        </p:txBody>
      </p:sp>
      <p:sp>
        <p:nvSpPr>
          <p:cNvPr id="3" name="Footer Placeholder 2"/>
          <p:cNvSpPr>
            <a:spLocks noGrp="1"/>
          </p:cNvSpPr>
          <p:nvPr>
            <p:ph type="ftr" sz="quarter" idx="11"/>
          </p:nvPr>
        </p:nvSpPr>
        <p:spPr>
          <a:xfrm>
            <a:off x="5715000" y="6446837"/>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fld id="{46E4BCF5-37DE-4D36-B259-7DC399BDA4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540270" y="419100"/>
            <a:ext cx="6063458"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0" y="0"/>
            <a:ext cx="9144000" cy="381000"/>
          </a:xfrm>
          <a:prstGeom prst="rect">
            <a:avLst/>
          </a:prstGeom>
          <a:solidFill>
            <a:srgbClr val="5567B0"/>
          </a:solidFill>
          <a:ln>
            <a:noFill/>
          </a:ln>
        </p:spPr>
        <p:txBody>
          <a:bodyPr lIns="91425" tIns="45700" rIns="91425" bIns="45700" anchor="ctr" anchorCtr="0">
            <a:noAutofit/>
          </a:bodyPr>
          <a:lstStyle/>
          <a:p>
            <a:pPr marL="0" marR="0" lvl="0" indent="0" algn="r" rtl="0">
              <a:spcBef>
                <a:spcPts val="0"/>
              </a:spcBef>
              <a:buSzPct val="25000"/>
              <a:buNone/>
            </a:pPr>
            <a:r>
              <a:rPr lang="en-US" sz="1600" b="1" i="0" u="none" strike="noStrike" cap="none" dirty="0" smtClean="0">
                <a:solidFill>
                  <a:schemeClr val="lt1"/>
                </a:solidFill>
                <a:latin typeface="Calibri"/>
                <a:ea typeface="Calibri"/>
                <a:cs typeface="Calibri"/>
                <a:sym typeface="Calibri"/>
              </a:rPr>
              <a:t>Teens, Technology &amp; Relationships</a:t>
            </a:r>
            <a:endParaRPr lang="en-US" sz="1600" b="1" i="0" u="none" strike="noStrike" cap="none" dirty="0">
              <a:solidFill>
                <a:schemeClr val="lt1"/>
              </a:solidFill>
              <a:latin typeface="Calibri"/>
              <a:ea typeface="Calibri"/>
              <a:cs typeface="Calibri"/>
              <a:sym typeface="Calibri"/>
            </a:endParaRPr>
          </a:p>
        </p:txBody>
      </p:sp>
      <p:sp>
        <p:nvSpPr>
          <p:cNvPr id="13" name="Shape 13"/>
          <p:cNvSpPr/>
          <p:nvPr/>
        </p:nvSpPr>
        <p:spPr>
          <a:xfrm>
            <a:off x="0" y="6400800"/>
            <a:ext cx="9144000" cy="457200"/>
          </a:xfrm>
          <a:prstGeom prst="rect">
            <a:avLst/>
          </a:prstGeom>
          <a:solidFill>
            <a:srgbClr val="5567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p:cNvPicPr preferRelativeResize="0"/>
          <p:nvPr/>
        </p:nvPicPr>
        <p:blipFill rotWithShape="1">
          <a:blip r:embed="rId7">
            <a:alphaModFix/>
          </a:blip>
          <a:srcRect/>
          <a:stretch/>
        </p:blipFill>
        <p:spPr>
          <a:xfrm>
            <a:off x="152400" y="76200"/>
            <a:ext cx="847346" cy="10698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6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524000" y="1219200"/>
            <a:ext cx="6781800" cy="1143000"/>
          </a:xfrm>
          <a:prstGeom prst="rect">
            <a:avLst/>
          </a:prstGeom>
        </p:spPr>
        <p:txBody>
          <a:bodyPr lIns="91425" tIns="91425" rIns="91425" bIns="91425" anchor="b" anchorCtr="0">
            <a:noAutofit/>
          </a:bodyPr>
          <a:lstStyle/>
          <a:p>
            <a:pPr>
              <a:buNone/>
            </a:pPr>
            <a:r>
              <a:rPr lang="en" sz="6000" dirty="0" smtClean="0"/>
              <a:t>Relationship</a:t>
            </a:r>
            <a:r>
              <a:rPr lang="en-US" sz="6000" dirty="0" smtClean="0"/>
              <a:t> </a:t>
            </a:r>
            <a:r>
              <a:rPr lang="en" sz="6000" dirty="0" smtClean="0"/>
              <a:t>Status: </a:t>
            </a:r>
            <a:r>
              <a:rPr lang="en" dirty="0" smtClean="0"/>
              <a:t/>
            </a:r>
            <a:br>
              <a:rPr lang="en" dirty="0" smtClean="0"/>
            </a:br>
            <a:r>
              <a:rPr lang="en" dirty="0" smtClean="0"/>
              <a:t>It's Complicated </a:t>
            </a:r>
            <a:endParaRPr lang="en" dirty="0"/>
          </a:p>
        </p:txBody>
      </p:sp>
      <p:sp>
        <p:nvSpPr>
          <p:cNvPr id="4" name="Shape 24"/>
          <p:cNvSpPr txBox="1">
            <a:spLocks/>
          </p:cNvSpPr>
          <p:nvPr/>
        </p:nvSpPr>
        <p:spPr>
          <a:xfrm>
            <a:off x="762000" y="2514600"/>
            <a:ext cx="7772400" cy="1046317"/>
          </a:xfrm>
          <a:prstGeom prst="rect">
            <a:avLst/>
          </a:prstGeom>
          <a:noFill/>
          <a:ln>
            <a:noFill/>
          </a:ln>
        </p:spPr>
        <p:txBody>
          <a:bodyPr lIns="91425" tIns="91425" rIns="91425" bIns="91425" anchor="t" anchorCtr="0">
            <a:noAutofit/>
          </a:bodyPr>
          <a:lstStyle/>
          <a:p>
            <a:pPr marL="0" marR="0" lvl="0" indent="190500" algn="ctr" defTabSz="914400" rtl="0" eaLnBrk="1" fontAlgn="auto" latinLnBrk="0" hangingPunct="1">
              <a:lnSpc>
                <a:spcPct val="100000"/>
              </a:lnSpc>
              <a:spcBef>
                <a:spcPts val="0"/>
              </a:spcBef>
              <a:spcAft>
                <a:spcPts val="0"/>
              </a:spcAft>
              <a:buClr>
                <a:schemeClr val="dk2"/>
              </a:buClr>
              <a:buSzPct val="100000"/>
              <a:buFont typeface="Arial"/>
              <a:buNone/>
              <a:tabLst/>
              <a:defRPr/>
            </a:pPr>
            <a:r>
              <a:rPr kumimoji="0" lang="en" sz="4400" b="0" i="0" u="none" strike="noStrike" kern="0" cap="none" spc="0" normalizeH="0" baseline="0" noProof="0" dirty="0" smtClean="0">
                <a:ln>
                  <a:noFill/>
                </a:ln>
                <a:solidFill>
                  <a:schemeClr val="tx1"/>
                </a:solidFill>
                <a:effectLst/>
                <a:uLnTx/>
                <a:uFillTx/>
                <a:latin typeface="Calibri"/>
                <a:cs typeface="Calibri"/>
                <a:sym typeface="Arial"/>
              </a:rPr>
              <a:t>Teens, Technology, </a:t>
            </a:r>
          </a:p>
          <a:p>
            <a:pPr marL="0" marR="0" lvl="0" indent="190500" algn="ctr" defTabSz="914400" rtl="0" eaLnBrk="1" fontAlgn="auto" latinLnBrk="0" hangingPunct="1">
              <a:lnSpc>
                <a:spcPct val="100000"/>
              </a:lnSpc>
              <a:spcBef>
                <a:spcPts val="0"/>
              </a:spcBef>
              <a:spcAft>
                <a:spcPts val="0"/>
              </a:spcAft>
              <a:buClr>
                <a:schemeClr val="dk2"/>
              </a:buClr>
              <a:buSzPct val="100000"/>
              <a:buFont typeface="Arial"/>
              <a:buNone/>
              <a:tabLst/>
              <a:defRPr/>
            </a:pPr>
            <a:r>
              <a:rPr kumimoji="0" lang="en" sz="4400" b="0" i="0" u="none" strike="noStrike" kern="0" cap="none" spc="0" normalizeH="0" baseline="0" noProof="0" dirty="0" smtClean="0">
                <a:ln>
                  <a:noFill/>
                </a:ln>
                <a:solidFill>
                  <a:schemeClr val="tx1"/>
                </a:solidFill>
                <a:effectLst/>
                <a:uLnTx/>
                <a:uFillTx/>
                <a:latin typeface="Calibri"/>
                <a:cs typeface="Calibri"/>
                <a:sym typeface="Arial"/>
              </a:rPr>
              <a:t>and Relationships </a:t>
            </a:r>
            <a:endParaRPr kumimoji="0" lang="en" sz="4400" b="0" i="0" u="none" strike="noStrike" kern="0" cap="none" spc="0" normalizeH="0" baseline="0" noProof="0" dirty="0">
              <a:ln>
                <a:noFill/>
              </a:ln>
              <a:solidFill>
                <a:schemeClr val="tx1"/>
              </a:solidFill>
              <a:effectLst/>
              <a:uLnTx/>
              <a:uFillTx/>
              <a:latin typeface="Calibri"/>
              <a:cs typeface="Calibri"/>
              <a:sym typeface="Arial"/>
            </a:endParaRPr>
          </a:p>
        </p:txBody>
      </p:sp>
      <p:sp>
        <p:nvSpPr>
          <p:cNvPr id="5" name="Shape 24"/>
          <p:cNvSpPr txBox="1">
            <a:spLocks/>
          </p:cNvSpPr>
          <p:nvPr/>
        </p:nvSpPr>
        <p:spPr>
          <a:xfrm>
            <a:off x="1676400" y="4343400"/>
            <a:ext cx="6324600" cy="1143000"/>
          </a:xfrm>
          <a:prstGeom prst="rect">
            <a:avLst/>
          </a:prstGeom>
          <a:noFill/>
          <a:ln w="28575">
            <a:solidFill>
              <a:schemeClr val="tx1"/>
            </a:solidFill>
          </a:ln>
        </p:spPr>
        <p:txBody>
          <a:bodyPr lIns="91425" tIns="91425" rIns="91425" bIns="91425" anchor="t" anchorCtr="0">
            <a:noAutofit/>
          </a:bodyPr>
          <a:lstStyle/>
          <a:p>
            <a:pPr marL="0" marR="0" lvl="0" indent="190500" algn="ctr" defTabSz="914400" rtl="0" eaLnBrk="1" fontAlgn="auto" latinLnBrk="0" hangingPunct="1">
              <a:lnSpc>
                <a:spcPct val="100000"/>
              </a:lnSpc>
              <a:spcBef>
                <a:spcPts val="0"/>
              </a:spcBef>
              <a:spcAft>
                <a:spcPts val="0"/>
              </a:spcAft>
              <a:buClr>
                <a:schemeClr val="dk2"/>
              </a:buClr>
              <a:buSzPct val="100000"/>
              <a:buFont typeface="Arial"/>
              <a:buNone/>
              <a:tabLst/>
              <a:defRPr/>
            </a:pPr>
            <a:r>
              <a:rPr kumimoji="0" lang="en" sz="2400" b="1" i="0" u="none" strike="noStrike" kern="0" cap="none" spc="0" normalizeH="0" baseline="0" noProof="0" dirty="0" smtClean="0">
                <a:ln>
                  <a:noFill/>
                </a:ln>
                <a:solidFill>
                  <a:schemeClr val="dk2"/>
                </a:solidFill>
                <a:effectLst/>
                <a:uLnTx/>
                <a:uFillTx/>
                <a:latin typeface="Century Gothic" pitchFamily="34" charset="0"/>
                <a:sym typeface="Arial"/>
              </a:rPr>
              <a:t>Kaleigh Cornelison,</a:t>
            </a:r>
            <a:r>
              <a:rPr kumimoji="0" lang="en" sz="2400" b="1" i="0" u="none" strike="noStrike" kern="0" cap="none" spc="0" normalizeH="0" noProof="0" dirty="0" smtClean="0">
                <a:ln>
                  <a:noFill/>
                </a:ln>
                <a:solidFill>
                  <a:schemeClr val="dk2"/>
                </a:solidFill>
                <a:effectLst/>
                <a:uLnTx/>
                <a:uFillTx/>
                <a:latin typeface="Century Gothic" pitchFamily="34" charset="0"/>
                <a:sym typeface="Arial"/>
              </a:rPr>
              <a:t> </a:t>
            </a:r>
            <a:r>
              <a:rPr kumimoji="0" lang="en-US" sz="2400" b="1" i="0" u="none" strike="noStrike" kern="0" cap="none" spc="0" normalizeH="0" noProof="0" dirty="0" smtClean="0">
                <a:ln>
                  <a:noFill/>
                </a:ln>
                <a:solidFill>
                  <a:schemeClr val="dk2"/>
                </a:solidFill>
                <a:effectLst/>
                <a:uLnTx/>
                <a:uFillTx/>
                <a:latin typeface="Century Gothic" pitchFamily="34" charset="0"/>
                <a:sym typeface="Arial"/>
              </a:rPr>
              <a:t>MSW </a:t>
            </a:r>
          </a:p>
          <a:p>
            <a:pPr marL="0" marR="0" lvl="0" indent="190500" algn="ctr" defTabSz="914400" rtl="0" eaLnBrk="1" fontAlgn="auto" latinLnBrk="0" hangingPunct="1">
              <a:lnSpc>
                <a:spcPct val="100000"/>
              </a:lnSpc>
              <a:spcBef>
                <a:spcPts val="0"/>
              </a:spcBef>
              <a:spcAft>
                <a:spcPts val="0"/>
              </a:spcAft>
              <a:buClr>
                <a:schemeClr val="dk2"/>
              </a:buClr>
              <a:buSzPct val="100000"/>
              <a:buFont typeface="Arial"/>
              <a:buNone/>
              <a:tabLst/>
              <a:defRPr/>
            </a:pPr>
            <a:r>
              <a:rPr lang="en-US" sz="2400" b="1" noProof="0" dirty="0" err="1" smtClean="0">
                <a:solidFill>
                  <a:schemeClr val="dk2"/>
                </a:solidFill>
                <a:latin typeface="Century Gothic" pitchFamily="34" charset="0"/>
              </a:rPr>
              <a:t>k-cornelison.com</a:t>
            </a:r>
            <a:endParaRPr lang="en-US" sz="2400" b="1" noProof="0" dirty="0" smtClean="0">
              <a:solidFill>
                <a:schemeClr val="dk2"/>
              </a:solidFill>
              <a:latin typeface="Century Gothic" pitchFamily="34" charset="0"/>
            </a:endParaRPr>
          </a:p>
          <a:p>
            <a:pPr marL="0" marR="0" lvl="0" indent="190500" algn="ctr" defTabSz="914400" rtl="0" eaLnBrk="1" fontAlgn="auto" latinLnBrk="0" hangingPunct="1">
              <a:lnSpc>
                <a:spcPct val="100000"/>
              </a:lnSpc>
              <a:spcBef>
                <a:spcPts val="0"/>
              </a:spcBef>
              <a:spcAft>
                <a:spcPts val="0"/>
              </a:spcAft>
              <a:buClr>
                <a:schemeClr val="dk2"/>
              </a:buClr>
              <a:buSzPct val="100000"/>
              <a:buFont typeface="Arial"/>
              <a:buNone/>
              <a:tabLst/>
              <a:defRPr/>
            </a:pPr>
            <a:endParaRPr kumimoji="0" lang="en" sz="2400" b="0" i="0" u="none" strike="noStrike" kern="0" cap="none" spc="0" normalizeH="0" baseline="0" noProof="0" dirty="0">
              <a:ln>
                <a:noFill/>
              </a:ln>
              <a:solidFill>
                <a:schemeClr val="dk2"/>
              </a:solidFill>
              <a:effectLst/>
              <a:uLnTx/>
              <a:uFillTx/>
              <a:latin typeface="Century Gothic" pitchFamily="34" charset="0"/>
              <a:sym typeface="Arial"/>
            </a:endParaRPr>
          </a:p>
        </p:txBody>
      </p:sp>
    </p:spTree>
    <p:extLst>
      <p:ext uri="{BB962C8B-B14F-4D97-AF65-F5344CB8AC3E}">
        <p14:creationId xmlns:p14="http://schemas.microsoft.com/office/powerpoint/2010/main" val="2684443650"/>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143000" y="2514600"/>
            <a:ext cx="7086600" cy="1219200"/>
          </a:xfrm>
          <a:prstGeom prst="rect">
            <a:avLst/>
          </a:prstGeom>
        </p:spPr>
        <p:txBody>
          <a:bodyPr lIns="91425" tIns="91425" rIns="91425" bIns="91425" anchor="b" anchorCtr="0">
            <a:noAutofit/>
          </a:bodyPr>
          <a:lstStyle/>
          <a:p>
            <a:pPr>
              <a:buNone/>
            </a:pPr>
            <a:r>
              <a:rPr lang="en-US" sz="6000" dirty="0" smtClean="0"/>
              <a:t>Teen Identity</a:t>
            </a:r>
            <a:endParaRPr lang="en" dirty="0"/>
          </a:p>
        </p:txBody>
      </p:sp>
    </p:spTree>
    <p:extLst>
      <p:ext uri="{BB962C8B-B14F-4D97-AF65-F5344CB8AC3E}">
        <p14:creationId xmlns:p14="http://schemas.microsoft.com/office/powerpoint/2010/main" val="2684443650"/>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t's Complicated.jpg"/>
          <p:cNvPicPr>
            <a:picLocks noGrp="1" noChangeAspect="1"/>
          </p:cNvPicPr>
          <p:nvPr>
            <p:ph sz="quarter" idx="4294967295"/>
          </p:nvPr>
        </p:nvPicPr>
        <p:blipFill>
          <a:blip r:embed="rId3"/>
          <a:stretch>
            <a:fillRect/>
          </a:stretch>
        </p:blipFill>
        <p:spPr>
          <a:xfrm>
            <a:off x="2590800" y="533400"/>
            <a:ext cx="4064000" cy="6096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09600" y="685800"/>
            <a:ext cx="8229600" cy="4525963"/>
          </a:xfrm>
        </p:spPr>
        <p:txBody>
          <a:bodyPr/>
          <a:lstStyle/>
          <a:p>
            <a:pPr algn="ctr">
              <a:buNone/>
            </a:pPr>
            <a:r>
              <a:rPr lang="en-US" dirty="0" smtClean="0"/>
              <a:t>“I think it is important to realize the underlying reasons why young people are engaging with social media are the same reasons that have always encouraged them to gather in physically grounded public spaces. They want to </a:t>
            </a:r>
            <a:r>
              <a:rPr lang="en-US" b="1" dirty="0" smtClean="0"/>
              <a:t>gossip</a:t>
            </a:r>
            <a:r>
              <a:rPr lang="en-US" dirty="0" smtClean="0"/>
              <a:t>, they want to </a:t>
            </a:r>
            <a:r>
              <a:rPr lang="en-US" b="1" dirty="0" smtClean="0"/>
              <a:t>flirt</a:t>
            </a:r>
            <a:r>
              <a:rPr lang="en-US" dirty="0" smtClean="0"/>
              <a:t>, they want to </a:t>
            </a:r>
            <a:r>
              <a:rPr lang="en-US" b="1" dirty="0" smtClean="0"/>
              <a:t>hang out</a:t>
            </a:r>
            <a:r>
              <a:rPr lang="en-US" dirty="0" smtClean="0"/>
              <a:t>, they want to </a:t>
            </a:r>
            <a:r>
              <a:rPr lang="en-US" b="1" dirty="0" smtClean="0"/>
              <a:t>joke around</a:t>
            </a:r>
            <a:r>
              <a:rPr lang="en-US" dirty="0" smtClean="0"/>
              <a:t>, they want to </a:t>
            </a:r>
            <a:r>
              <a:rPr lang="en-US" b="1" dirty="0" smtClean="0"/>
              <a:t>see and be seen</a:t>
            </a:r>
            <a:r>
              <a:rPr lang="en-US" dirty="0" smtClean="0"/>
              <a:t>. And all of that is really important because it is how identity is manufactured and understood. </a:t>
            </a:r>
            <a:r>
              <a:rPr lang="en-US" b="1" dirty="0" smtClean="0"/>
              <a:t>It’s how teens figure out who they are</a:t>
            </a:r>
            <a:r>
              <a:rPr lang="en-US" dirty="0" smtClean="0"/>
              <a:t>.” </a:t>
            </a:r>
          </a:p>
          <a:p>
            <a:pPr algn="ctr">
              <a:buNone/>
            </a:pPr>
            <a:r>
              <a:rPr lang="en-US" dirty="0" err="1" smtClean="0"/>
              <a:t>dannah</a:t>
            </a:r>
            <a:r>
              <a:rPr lang="en-US" dirty="0" smtClean="0"/>
              <a:t> </a:t>
            </a:r>
            <a:r>
              <a:rPr lang="en-US" dirty="0" err="1" smtClean="0"/>
              <a:t>boyd</a:t>
            </a: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prstGeom prst="rect">
            <a:avLst/>
          </a:prstGeom>
        </p:spPr>
        <p:txBody>
          <a:bodyPr lIns="91425" tIns="91425" rIns="91425" bIns="91425" anchor="ctr" anchorCtr="0">
            <a:noAutofit/>
          </a:bodyPr>
          <a:lstStyle/>
          <a:p>
            <a:pPr algn="ctr">
              <a:buNone/>
            </a:pPr>
            <a:r>
              <a:rPr lang="en" dirty="0"/>
              <a:t>Rookie Magazine</a:t>
            </a:r>
          </a:p>
        </p:txBody>
      </p:sp>
      <p:sp>
        <p:nvSpPr>
          <p:cNvPr id="2" name="Content Placeholder 1"/>
          <p:cNvSpPr>
            <a:spLocks noGrp="1"/>
          </p:cNvSpPr>
          <p:nvPr>
            <p:ph sz="quarter" idx="1"/>
          </p:nvPr>
        </p:nvSpPr>
        <p:spPr/>
        <p:txBody>
          <a:bodyPr/>
          <a:lstStyle/>
          <a:p>
            <a:endParaRPr lang="en-US" dirty="0"/>
          </a:p>
        </p:txBody>
      </p:sp>
      <p:pic>
        <p:nvPicPr>
          <p:cNvPr id="5" name="Picture 4"/>
          <p:cNvPicPr>
            <a:picLocks noChangeAspect="1"/>
          </p:cNvPicPr>
          <p:nvPr/>
        </p:nvPicPr>
        <p:blipFill>
          <a:blip r:embed="rId3"/>
          <a:srcRect t="3056"/>
          <a:stretch>
            <a:fillRect/>
          </a:stretch>
        </p:blipFill>
        <p:spPr>
          <a:xfrm>
            <a:off x="224964" y="1524000"/>
            <a:ext cx="8694072" cy="4834793"/>
          </a:xfrm>
          <a:prstGeom prst="rect">
            <a:avLst/>
          </a:prstGeom>
        </p:spPr>
      </p:pic>
    </p:spTree>
    <p:extLst>
      <p:ext uri="{BB962C8B-B14F-4D97-AF65-F5344CB8AC3E}">
        <p14:creationId xmlns:p14="http://schemas.microsoft.com/office/powerpoint/2010/main" val="2582204530"/>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Are Awesome</a:t>
            </a:r>
            <a:endParaRPr lang="en-US" dirty="0"/>
          </a:p>
        </p:txBody>
      </p:sp>
      <p:pic>
        <p:nvPicPr>
          <p:cNvPr id="4" name="Picture 3"/>
          <p:cNvPicPr>
            <a:picLocks noChangeAspect="1"/>
          </p:cNvPicPr>
          <p:nvPr/>
        </p:nvPicPr>
        <p:blipFill>
          <a:blip r:embed="rId3"/>
          <a:stretch>
            <a:fillRect/>
          </a:stretch>
        </p:blipFill>
        <p:spPr>
          <a:xfrm>
            <a:off x="1143000" y="2209800"/>
            <a:ext cx="7069483" cy="2997200"/>
          </a:xfrm>
          <a:prstGeom prst="rect">
            <a:avLst/>
          </a:prstGeom>
        </p:spPr>
      </p:pic>
    </p:spTree>
    <p:extLst>
      <p:ext uri="{BB962C8B-B14F-4D97-AF65-F5344CB8AC3E}">
        <p14:creationId xmlns:p14="http://schemas.microsoft.com/office/powerpoint/2010/main" val="3238649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Trans Student Education Resources</a:t>
            </a:r>
            <a:endParaRPr lang="en-US" dirty="0"/>
          </a:p>
        </p:txBody>
      </p:sp>
      <p:pic>
        <p:nvPicPr>
          <p:cNvPr id="8" name="Picture 7"/>
          <p:cNvPicPr>
            <a:picLocks noChangeAspect="1"/>
          </p:cNvPicPr>
          <p:nvPr/>
        </p:nvPicPr>
        <p:blipFill>
          <a:blip r:embed="rId3"/>
          <a:stretch>
            <a:fillRect/>
          </a:stretch>
        </p:blipFill>
        <p:spPr>
          <a:xfrm>
            <a:off x="157995" y="1981200"/>
            <a:ext cx="8828011" cy="28447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Teen Line</a:t>
            </a:r>
            <a:endParaRPr lang="en-US" dirty="0"/>
          </a:p>
        </p:txBody>
      </p:sp>
      <p:pic>
        <p:nvPicPr>
          <p:cNvPr id="8" name="Picture 7"/>
          <p:cNvPicPr>
            <a:picLocks noChangeAspect="1"/>
          </p:cNvPicPr>
          <p:nvPr/>
        </p:nvPicPr>
        <p:blipFill>
          <a:blip r:embed="rId3"/>
          <a:stretch>
            <a:fillRect/>
          </a:stretch>
        </p:blipFill>
        <p:spPr>
          <a:xfrm>
            <a:off x="274384" y="2438400"/>
            <a:ext cx="8595233" cy="314395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Teens &amp; Tech Tip #4</a:t>
            </a:r>
            <a:endParaRPr lang="en-US" dirty="0"/>
          </a:p>
        </p:txBody>
      </p:sp>
      <p:sp>
        <p:nvSpPr>
          <p:cNvPr id="13" name="Text Placeholder 12"/>
          <p:cNvSpPr>
            <a:spLocks noGrp="1"/>
          </p:cNvSpPr>
          <p:nvPr>
            <p:ph type="body" idx="1"/>
          </p:nvPr>
        </p:nvSpPr>
        <p:spPr/>
        <p:txBody>
          <a:bodyPr anchor="ctr"/>
          <a:lstStyle/>
          <a:p>
            <a:pPr algn="ctr">
              <a:buNone/>
            </a:pPr>
            <a:r>
              <a:rPr lang="en-US" sz="8000" b="1" dirty="0" smtClean="0"/>
              <a:t>SEE THE GOOD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219200" y="2133600"/>
            <a:ext cx="7239000" cy="1143000"/>
          </a:xfrm>
          <a:prstGeom prst="rect">
            <a:avLst/>
          </a:prstGeom>
        </p:spPr>
        <p:txBody>
          <a:bodyPr lIns="91425" tIns="91425" rIns="91425" bIns="91425" anchor="b" anchorCtr="0">
            <a:noAutofit/>
          </a:bodyPr>
          <a:lstStyle/>
          <a:p>
            <a:pPr>
              <a:buNone/>
            </a:pPr>
            <a:r>
              <a:rPr lang="en-US" sz="6000" dirty="0" smtClean="0"/>
              <a:t>The Common Sense Census: </a:t>
            </a:r>
            <a:br>
              <a:rPr lang="en-US" sz="6000" dirty="0" smtClean="0"/>
            </a:br>
            <a:r>
              <a:rPr lang="en-US" dirty="0" smtClean="0"/>
              <a:t>Media Use by </a:t>
            </a:r>
            <a:r>
              <a:rPr lang="en-US" dirty="0" err="1" smtClean="0"/>
              <a:t>Tweens</a:t>
            </a:r>
            <a:r>
              <a:rPr lang="en-US" dirty="0" smtClean="0"/>
              <a:t> &amp; Teens</a:t>
            </a:r>
            <a:endParaRPr lang="en" dirty="0"/>
          </a:p>
        </p:txBody>
      </p:sp>
      <p:sp>
        <p:nvSpPr>
          <p:cNvPr id="4" name="Shape 24"/>
          <p:cNvSpPr txBox="1">
            <a:spLocks/>
          </p:cNvSpPr>
          <p:nvPr/>
        </p:nvSpPr>
        <p:spPr>
          <a:xfrm>
            <a:off x="838200" y="3733800"/>
            <a:ext cx="7772400" cy="2438400"/>
          </a:xfrm>
          <a:prstGeom prst="rect">
            <a:avLst/>
          </a:prstGeom>
          <a:noFill/>
          <a:ln>
            <a:noFill/>
          </a:ln>
        </p:spPr>
        <p:txBody>
          <a:bodyPr lIns="91425" tIns="91425" rIns="91425" bIns="91425" anchor="t" anchorCtr="0">
            <a:noAutofit/>
          </a:bodyPr>
          <a:lstStyle/>
          <a:p>
            <a:pPr marL="0" marR="0" lvl="0" indent="190500" algn="ctr" defTabSz="914400" rtl="0" eaLnBrk="1" fontAlgn="auto" latinLnBrk="0" hangingPunct="1">
              <a:lnSpc>
                <a:spcPct val="100000"/>
              </a:lnSpc>
              <a:spcBef>
                <a:spcPts val="0"/>
              </a:spcBef>
              <a:spcAft>
                <a:spcPts val="0"/>
              </a:spcAft>
              <a:buClr>
                <a:schemeClr val="dk2"/>
              </a:buClr>
              <a:buSzPct val="100000"/>
              <a:buFont typeface="Arial"/>
              <a:buNone/>
              <a:tabLst/>
              <a:defRPr/>
            </a:pPr>
            <a:r>
              <a:rPr kumimoji="0" lang="en-US" sz="3200" b="0" i="0" u="none" strike="noStrike" kern="0" cap="none" spc="0" normalizeH="0" baseline="0" noProof="0" dirty="0" smtClean="0">
                <a:ln>
                  <a:noFill/>
                </a:ln>
                <a:solidFill>
                  <a:schemeClr val="tx1"/>
                </a:solidFill>
                <a:effectLst/>
                <a:uLnTx/>
                <a:uFillTx/>
                <a:latin typeface="Calibri"/>
                <a:cs typeface="Calibri"/>
                <a:sym typeface="Arial"/>
              </a:rPr>
              <a:t>Common</a:t>
            </a:r>
            <a:r>
              <a:rPr kumimoji="0" lang="en-US" sz="3200" b="0" i="0" u="none" strike="noStrike" kern="0" cap="none" spc="0" normalizeH="0" noProof="0" dirty="0" smtClean="0">
                <a:ln>
                  <a:noFill/>
                </a:ln>
                <a:solidFill>
                  <a:schemeClr val="tx1"/>
                </a:solidFill>
                <a:effectLst/>
                <a:uLnTx/>
                <a:uFillTx/>
                <a:latin typeface="Calibri"/>
                <a:cs typeface="Calibri"/>
                <a:sym typeface="Arial"/>
              </a:rPr>
              <a:t> Sense Media</a:t>
            </a:r>
          </a:p>
          <a:p>
            <a:pPr indent="190500" algn="ctr">
              <a:buClr>
                <a:schemeClr val="dk2"/>
              </a:buClr>
              <a:buSzPct val="100000"/>
              <a:defRPr/>
            </a:pPr>
            <a:r>
              <a:rPr lang="en-US" sz="3200" dirty="0" smtClean="0">
                <a:latin typeface="Calibri"/>
                <a:cs typeface="Calibri"/>
              </a:rPr>
              <a:t>Nationally Representative Survey</a:t>
            </a:r>
          </a:p>
          <a:p>
            <a:pPr indent="190500" algn="ctr">
              <a:buClr>
                <a:schemeClr val="dk2"/>
              </a:buClr>
              <a:buSzPct val="100000"/>
              <a:defRPr/>
            </a:pPr>
            <a:r>
              <a:rPr lang="en-US" sz="3200" dirty="0" smtClean="0">
                <a:latin typeface="Calibri"/>
                <a:cs typeface="Calibri"/>
              </a:rPr>
              <a:t>2,658 U.S. 8 to 18 years olds </a:t>
            </a:r>
          </a:p>
          <a:p>
            <a:pPr indent="190500" algn="ctr">
              <a:buClr>
                <a:schemeClr val="dk2"/>
              </a:buClr>
              <a:buSzPct val="100000"/>
              <a:defRPr/>
            </a:pPr>
            <a:r>
              <a:rPr lang="en-US" sz="3200" dirty="0" smtClean="0">
                <a:latin typeface="Calibri"/>
                <a:cs typeface="Calibri"/>
              </a:rPr>
              <a:t>February 6 to March 9, 2015</a:t>
            </a:r>
          </a:p>
          <a:p>
            <a:pPr marL="0" marR="0" lvl="0" indent="190500" algn="ctr" defTabSz="914400" rtl="0" eaLnBrk="1" fontAlgn="auto" latinLnBrk="0" hangingPunct="1">
              <a:lnSpc>
                <a:spcPct val="100000"/>
              </a:lnSpc>
              <a:spcBef>
                <a:spcPts val="0"/>
              </a:spcBef>
              <a:spcAft>
                <a:spcPts val="0"/>
              </a:spcAft>
              <a:buClr>
                <a:schemeClr val="dk2"/>
              </a:buClr>
              <a:buSzPct val="100000"/>
              <a:buFont typeface="Arial"/>
              <a:buNone/>
              <a:tabLst/>
              <a:defRPr/>
            </a:pPr>
            <a:r>
              <a:rPr kumimoji="0" lang="en-US" sz="4400" b="0" i="0" u="none" strike="noStrike" kern="0" cap="none" spc="0" normalizeH="0" noProof="0" dirty="0" smtClean="0">
                <a:ln>
                  <a:noFill/>
                </a:ln>
                <a:solidFill>
                  <a:schemeClr val="tx1"/>
                </a:solidFill>
                <a:effectLst/>
                <a:uLnTx/>
                <a:uFillTx/>
                <a:latin typeface="Calibri"/>
                <a:cs typeface="Calibri"/>
                <a:sym typeface="Arial"/>
              </a:rPr>
              <a:t> </a:t>
            </a:r>
          </a:p>
          <a:p>
            <a:pPr marL="0" marR="0" lvl="0" indent="190500" algn="ctr" defTabSz="914400" rtl="0" eaLnBrk="1" fontAlgn="auto" latinLnBrk="0" hangingPunct="1">
              <a:lnSpc>
                <a:spcPct val="100000"/>
              </a:lnSpc>
              <a:spcBef>
                <a:spcPts val="0"/>
              </a:spcBef>
              <a:spcAft>
                <a:spcPts val="0"/>
              </a:spcAft>
              <a:buClr>
                <a:schemeClr val="dk2"/>
              </a:buClr>
              <a:buSzPct val="100000"/>
              <a:buFont typeface="Arial"/>
              <a:buNone/>
              <a:tabLst/>
              <a:defRPr/>
            </a:pPr>
            <a:endParaRPr kumimoji="0" lang="en" sz="4400" b="0" i="0" u="none" strike="noStrike" kern="0" cap="none" spc="0" normalizeH="0" baseline="0" noProof="0" dirty="0">
              <a:ln>
                <a:noFill/>
              </a:ln>
              <a:solidFill>
                <a:schemeClr val="tx1"/>
              </a:solidFill>
              <a:effectLst/>
              <a:uLnTx/>
              <a:uFillTx/>
              <a:latin typeface="Calibri"/>
              <a:cs typeface="Calibri"/>
              <a:sym typeface="Arial"/>
            </a:endParaRPr>
          </a:p>
        </p:txBody>
      </p:sp>
    </p:spTree>
    <p:extLst>
      <p:ext uri="{BB962C8B-B14F-4D97-AF65-F5344CB8AC3E}">
        <p14:creationId xmlns:p14="http://schemas.microsoft.com/office/powerpoint/2010/main" val="2684443650"/>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Media Activities Included:</a:t>
            </a:r>
            <a:endParaRPr lang="en-US" dirty="0"/>
          </a:p>
        </p:txBody>
      </p:sp>
      <p:sp>
        <p:nvSpPr>
          <p:cNvPr id="7" name="Text Placeholder 6"/>
          <p:cNvSpPr>
            <a:spLocks noGrp="1"/>
          </p:cNvSpPr>
          <p:nvPr>
            <p:ph type="body" idx="1"/>
          </p:nvPr>
        </p:nvSpPr>
        <p:spPr/>
        <p:txBody>
          <a:bodyPr/>
          <a:lstStyle/>
          <a:p>
            <a:r>
              <a:rPr lang="en-US" dirty="0" smtClean="0"/>
              <a:t> watching television, movies, and videos</a:t>
            </a:r>
          </a:p>
          <a:p>
            <a:r>
              <a:rPr lang="en-US" dirty="0" smtClean="0"/>
              <a:t> playing video/computer/mobile games</a:t>
            </a:r>
          </a:p>
          <a:p>
            <a:r>
              <a:rPr lang="en-US" dirty="0" smtClean="0"/>
              <a:t> listening to music</a:t>
            </a:r>
          </a:p>
          <a:p>
            <a:r>
              <a:rPr lang="en-US" dirty="0" smtClean="0"/>
              <a:t> using social media</a:t>
            </a:r>
          </a:p>
          <a:p>
            <a:r>
              <a:rPr lang="en-US" dirty="0" smtClean="0"/>
              <a:t> reading</a:t>
            </a:r>
          </a:p>
          <a:p>
            <a:r>
              <a:rPr lang="en-US" dirty="0" smtClean="0"/>
              <a:t> using digital devices for other purposes (such as browsing websites, video-chatting, or creating digital art or music)</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comfortable are you with…</a:t>
            </a:r>
            <a:endParaRPr lang="en-US" dirty="0"/>
          </a:p>
        </p:txBody>
      </p:sp>
      <p:sp>
        <p:nvSpPr>
          <p:cNvPr id="6" name="Text Placeholder 5"/>
          <p:cNvSpPr>
            <a:spLocks noGrp="1"/>
          </p:cNvSpPr>
          <p:nvPr>
            <p:ph type="body" idx="1"/>
          </p:nvPr>
        </p:nvSpPr>
        <p:spPr>
          <a:xfrm>
            <a:off x="457200" y="1600200"/>
            <a:ext cx="2743200" cy="4525963"/>
          </a:xfrm>
        </p:spPr>
        <p:txBody>
          <a:bodyPr>
            <a:normAutofit lnSpcReduction="10000"/>
          </a:bodyPr>
          <a:lstStyle/>
          <a:p>
            <a:r>
              <a:rPr lang="en-US" sz="4000" dirty="0" smtClean="0"/>
              <a:t>Texting </a:t>
            </a:r>
          </a:p>
          <a:p>
            <a:r>
              <a:rPr lang="en-US" sz="4000" dirty="0" err="1" smtClean="0"/>
              <a:t>Facebook</a:t>
            </a:r>
            <a:r>
              <a:rPr lang="en-US" sz="4000" dirty="0" smtClean="0"/>
              <a:t> </a:t>
            </a:r>
          </a:p>
          <a:p>
            <a:r>
              <a:rPr lang="en-US" sz="4000" dirty="0" smtClean="0"/>
              <a:t>Twitter</a:t>
            </a:r>
          </a:p>
          <a:p>
            <a:r>
              <a:rPr lang="en-US" sz="4000" dirty="0" err="1" smtClean="0"/>
              <a:t>Instagram</a:t>
            </a:r>
            <a:r>
              <a:rPr lang="en-US" sz="4000" dirty="0" smtClean="0"/>
              <a:t> </a:t>
            </a:r>
          </a:p>
          <a:p>
            <a:r>
              <a:rPr lang="en-US" sz="4000" dirty="0" err="1" smtClean="0"/>
              <a:t>Tumblr</a:t>
            </a:r>
            <a:endParaRPr lang="en-US" sz="4000" dirty="0" smtClean="0"/>
          </a:p>
          <a:p>
            <a:r>
              <a:rPr lang="en-US" sz="4000" dirty="0" err="1" smtClean="0"/>
              <a:t>Snapchat</a:t>
            </a:r>
            <a:r>
              <a:rPr lang="en-US" sz="4000" dirty="0" smtClean="0"/>
              <a:t> </a:t>
            </a:r>
          </a:p>
          <a:p>
            <a:r>
              <a:rPr lang="en-US" sz="4000" dirty="0" err="1" smtClean="0"/>
              <a:t>Kik</a:t>
            </a:r>
            <a:endParaRPr lang="en-US" sz="4000" dirty="0"/>
          </a:p>
        </p:txBody>
      </p:sp>
      <p:sp>
        <p:nvSpPr>
          <p:cNvPr id="5" name="Text Placeholder 5"/>
          <p:cNvSpPr txBox="1">
            <a:spLocks/>
          </p:cNvSpPr>
          <p:nvPr/>
        </p:nvSpPr>
        <p:spPr>
          <a:xfrm>
            <a:off x="3429000" y="1676400"/>
            <a:ext cx="2743200" cy="4525963"/>
          </a:xfrm>
          <a:prstGeom prst="rect">
            <a:avLst/>
          </a:prstGeom>
          <a:noFill/>
          <a:ln>
            <a:noFill/>
          </a:ln>
        </p:spPr>
        <p:txBody>
          <a:bodyPr lIns="91425" tIns="91425" rIns="91425" bIns="91425" anchor="t" anchorCtr="0">
            <a:normAutofit fontScale="85000" lnSpcReduction="10000"/>
          </a:bodyPr>
          <a:lstStyle/>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US" sz="4000" b="0" i="0" u="none" strike="noStrike" kern="0" cap="none" spc="0" normalizeH="0" baseline="0" noProof="0" dirty="0" err="1" smtClean="0">
                <a:ln>
                  <a:noFill/>
                </a:ln>
                <a:solidFill>
                  <a:schemeClr val="dk1"/>
                </a:solidFill>
                <a:effectLst/>
                <a:uLnTx/>
                <a:uFillTx/>
                <a:latin typeface="Calibri"/>
                <a:ea typeface="Calibri"/>
                <a:cs typeface="Calibri"/>
                <a:sym typeface="Calibri"/>
              </a:rPr>
              <a:t>WhatsApp</a:t>
            </a:r>
            <a:endParaRPr kumimoji="0" lang="en-US" sz="4000" b="0" i="0" u="none" strike="noStrike" kern="0" cap="none" spc="0" normalizeH="0" baseline="0" noProof="0" dirty="0" smtClean="0">
              <a:ln>
                <a:noFill/>
              </a:ln>
              <a:solidFill>
                <a:schemeClr val="dk1"/>
              </a:solidFill>
              <a:effectLst/>
              <a:uLnTx/>
              <a:uFillTx/>
              <a:latin typeface="Calibri"/>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lang="en-US" sz="4000" dirty="0" smtClean="0">
                <a:solidFill>
                  <a:schemeClr val="dk1"/>
                </a:solidFill>
                <a:latin typeface="Calibri"/>
                <a:ea typeface="Calibri"/>
                <a:cs typeface="Calibri"/>
                <a:sym typeface="Calibri"/>
              </a:rPr>
              <a:t>Telegram</a:t>
            </a:r>
            <a:r>
              <a:rPr kumimoji="0" lang="en-US" sz="4000" b="0" i="0" u="none" strike="noStrike" kern="0" cap="none" spc="0" normalizeH="0" baseline="0" noProof="0" dirty="0" smtClean="0">
                <a:ln>
                  <a:noFill/>
                </a:ln>
                <a:solidFill>
                  <a:schemeClr val="dk1"/>
                </a:solidFill>
                <a:effectLst/>
                <a:uLnTx/>
                <a:uFillTx/>
                <a:latin typeface="Calibri"/>
                <a:ea typeface="Calibri"/>
                <a:cs typeface="Calibri"/>
                <a:sym typeface="Calibri"/>
              </a:rPr>
              <a:t> </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US" sz="4000" b="0" i="0" u="none" strike="noStrike" kern="0" cap="none" spc="0" normalizeH="0" baseline="0" noProof="0" dirty="0" err="1" smtClean="0">
                <a:ln>
                  <a:noFill/>
                </a:ln>
                <a:solidFill>
                  <a:schemeClr val="dk1"/>
                </a:solidFill>
                <a:effectLst/>
                <a:uLnTx/>
                <a:uFillTx/>
                <a:latin typeface="Calibri"/>
                <a:ea typeface="Calibri"/>
                <a:cs typeface="Calibri"/>
                <a:sym typeface="Calibri"/>
              </a:rPr>
              <a:t>WeChat</a:t>
            </a:r>
            <a:endParaRPr kumimoji="0" lang="en-US" sz="4000" b="0" i="0" u="none" strike="noStrike" kern="0" cap="none" spc="0" normalizeH="0" baseline="0" noProof="0" dirty="0" smtClean="0">
              <a:ln>
                <a:noFill/>
              </a:ln>
              <a:solidFill>
                <a:schemeClr val="dk1"/>
              </a:solidFill>
              <a:effectLst/>
              <a:uLnTx/>
              <a:uFillTx/>
              <a:latin typeface="Calibri"/>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lang="en-US" sz="4000" dirty="0" err="1" smtClean="0">
                <a:solidFill>
                  <a:schemeClr val="dk1"/>
                </a:solidFill>
                <a:latin typeface="Calibri"/>
                <a:ea typeface="Calibri"/>
                <a:cs typeface="Calibri"/>
                <a:sym typeface="Calibri"/>
              </a:rPr>
              <a:t>AskFM</a:t>
            </a:r>
            <a:endParaRPr kumimoji="0" lang="en-US" sz="4000" b="0" i="0" u="none" strike="noStrike" kern="0" cap="none" spc="0" normalizeH="0" baseline="0" noProof="0" dirty="0" smtClean="0">
              <a:ln>
                <a:noFill/>
              </a:ln>
              <a:solidFill>
                <a:schemeClr val="dk1"/>
              </a:solidFill>
              <a:effectLst/>
              <a:uLnTx/>
              <a:uFillTx/>
              <a:latin typeface="Calibri"/>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US" sz="4000" b="0" i="0" u="none" strike="noStrike" kern="0" cap="none" spc="0" normalizeH="0" baseline="0" noProof="0" dirty="0" err="1" smtClean="0">
                <a:ln>
                  <a:noFill/>
                </a:ln>
                <a:solidFill>
                  <a:schemeClr val="dk1"/>
                </a:solidFill>
                <a:effectLst/>
                <a:uLnTx/>
                <a:uFillTx/>
                <a:latin typeface="Calibri"/>
                <a:ea typeface="Calibri"/>
                <a:cs typeface="Calibri"/>
                <a:sym typeface="Calibri"/>
              </a:rPr>
              <a:t>GroupMe</a:t>
            </a:r>
            <a:endParaRPr kumimoji="0" lang="en-US" sz="4000" b="0" i="0" u="none" strike="noStrike" kern="0" cap="none" spc="0" normalizeH="0" baseline="0" noProof="0" dirty="0" smtClean="0">
              <a:ln>
                <a:noFill/>
              </a:ln>
              <a:solidFill>
                <a:schemeClr val="dk1"/>
              </a:solidFill>
              <a:effectLst/>
              <a:uLnTx/>
              <a:uFillTx/>
              <a:latin typeface="Calibri"/>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US" sz="4000" b="0" i="0" u="none" strike="noStrike" kern="0" cap="none" spc="0" normalizeH="0" baseline="0" noProof="0" dirty="0" err="1" smtClean="0">
                <a:ln>
                  <a:noFill/>
                </a:ln>
                <a:solidFill>
                  <a:schemeClr val="dk1"/>
                </a:solidFill>
                <a:effectLst/>
                <a:uLnTx/>
                <a:uFillTx/>
                <a:latin typeface="Calibri"/>
                <a:ea typeface="Calibri"/>
                <a:cs typeface="Calibri"/>
                <a:sym typeface="Calibri"/>
              </a:rPr>
              <a:t>Musical.ly</a:t>
            </a:r>
            <a:r>
              <a:rPr kumimoji="0" lang="en-US" sz="4000" b="0" i="0" u="none" strike="noStrike" kern="0" cap="none" spc="0" normalizeH="0" baseline="0" noProof="0" dirty="0" smtClean="0">
                <a:ln>
                  <a:noFill/>
                </a:ln>
                <a:solidFill>
                  <a:schemeClr val="dk1"/>
                </a:solidFill>
                <a:effectLst/>
                <a:uLnTx/>
                <a:uFillTx/>
                <a:latin typeface="Calibri"/>
                <a:ea typeface="Calibri"/>
                <a:cs typeface="Calibri"/>
                <a:sym typeface="Calibri"/>
              </a:rPr>
              <a:t> </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US" sz="4000" b="0" i="0" u="none" strike="noStrike" kern="0" cap="none" spc="0" normalizeH="0" baseline="0" noProof="0" dirty="0" err="1" smtClean="0">
                <a:ln>
                  <a:noFill/>
                </a:ln>
                <a:solidFill>
                  <a:schemeClr val="dk1"/>
                </a:solidFill>
                <a:effectLst/>
                <a:uLnTx/>
                <a:uFillTx/>
                <a:latin typeface="Calibri"/>
                <a:ea typeface="Calibri"/>
                <a:cs typeface="Calibri"/>
                <a:sym typeface="Calibri"/>
              </a:rPr>
              <a:t>Houseparty</a:t>
            </a:r>
            <a:endParaRPr kumimoji="0" lang="en-US" sz="4000" b="0" i="0" u="none" strike="noStrike" kern="0" cap="none" spc="0" normalizeH="0" baseline="0" noProof="0" dirty="0" smtClean="0">
              <a:ln>
                <a:noFill/>
              </a:ln>
              <a:solidFill>
                <a:schemeClr val="dk1"/>
              </a:solidFill>
              <a:effectLst/>
              <a:uLnTx/>
              <a:uFillTx/>
              <a:latin typeface="Calibri"/>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lang="en-US" sz="4000" dirty="0" err="1" smtClean="0">
                <a:solidFill>
                  <a:schemeClr val="dk1"/>
                </a:solidFill>
                <a:latin typeface="Calibri"/>
                <a:ea typeface="Calibri"/>
                <a:cs typeface="Calibri"/>
                <a:sym typeface="Calibri"/>
              </a:rPr>
              <a:t>Omegle</a:t>
            </a:r>
            <a:endParaRPr kumimoji="0" lang="en-US" sz="40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7" name="Text Placeholder 5"/>
          <p:cNvSpPr txBox="1">
            <a:spLocks/>
          </p:cNvSpPr>
          <p:nvPr/>
        </p:nvSpPr>
        <p:spPr>
          <a:xfrm>
            <a:off x="6096000" y="1600200"/>
            <a:ext cx="2743200" cy="4525963"/>
          </a:xfrm>
          <a:prstGeom prst="rect">
            <a:avLst/>
          </a:prstGeom>
          <a:noFill/>
          <a:ln>
            <a:noFill/>
          </a:ln>
        </p:spPr>
        <p:txBody>
          <a:bodyPr lIns="91425" tIns="91425" rIns="91425" bIns="91425" anchor="t" anchorCtr="0">
            <a:normAutofit lnSpcReduction="10000"/>
          </a:bodyPr>
          <a:lstStyle/>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lang="en-US" sz="4000" dirty="0" err="1" smtClean="0">
                <a:solidFill>
                  <a:schemeClr val="dk1"/>
                </a:solidFill>
                <a:latin typeface="Calibri"/>
                <a:ea typeface="Calibri"/>
                <a:cs typeface="Calibri"/>
                <a:sym typeface="Calibri"/>
              </a:rPr>
              <a:t>Live.ly</a:t>
            </a:r>
            <a:endParaRPr lang="en-US" sz="4000" dirty="0" smtClean="0">
              <a:solidFill>
                <a:schemeClr val="dk1"/>
              </a:solidFill>
              <a:latin typeface="Calibri"/>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lang="en-US" sz="4000" dirty="0" err="1" smtClean="0">
                <a:solidFill>
                  <a:schemeClr val="dk1"/>
                </a:solidFill>
                <a:latin typeface="Calibri"/>
                <a:ea typeface="Calibri"/>
                <a:cs typeface="Calibri"/>
                <a:sym typeface="Calibri"/>
              </a:rPr>
              <a:t>Live.me</a:t>
            </a:r>
            <a:endParaRPr lang="en-US" sz="4000" dirty="0" smtClean="0">
              <a:solidFill>
                <a:schemeClr val="dk1"/>
              </a:solidFill>
              <a:latin typeface="Calibri"/>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lang="en-US" sz="4000" dirty="0" err="1" smtClean="0">
                <a:solidFill>
                  <a:schemeClr val="dk1"/>
                </a:solidFill>
                <a:latin typeface="Calibri"/>
                <a:ea typeface="Calibri"/>
                <a:cs typeface="Calibri"/>
                <a:sym typeface="Calibri"/>
              </a:rPr>
              <a:t>YouNow</a:t>
            </a:r>
            <a:endParaRPr lang="en-US" sz="4000" dirty="0" smtClean="0">
              <a:solidFill>
                <a:schemeClr val="dk1"/>
              </a:solidFill>
              <a:latin typeface="Calibri"/>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lang="en-US" sz="4000" dirty="0" smtClean="0">
                <a:solidFill>
                  <a:schemeClr val="dk1"/>
                </a:solidFill>
                <a:latin typeface="Calibri"/>
                <a:ea typeface="Calibri"/>
                <a:cs typeface="Calibri"/>
                <a:sym typeface="Calibri"/>
              </a:rPr>
              <a:t>Whisper</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lang="en-US" sz="4000" dirty="0" smtClean="0">
                <a:solidFill>
                  <a:schemeClr val="dk1"/>
                </a:solidFill>
                <a:latin typeface="Calibri"/>
                <a:ea typeface="Calibri"/>
                <a:cs typeface="Calibri"/>
                <a:sym typeface="Calibri"/>
              </a:rPr>
              <a:t>Monkey</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lang="en-US" sz="4000" dirty="0" err="1" smtClean="0">
                <a:solidFill>
                  <a:schemeClr val="dk1"/>
                </a:solidFill>
                <a:latin typeface="Calibri"/>
                <a:ea typeface="Calibri"/>
                <a:cs typeface="Calibri"/>
                <a:sym typeface="Calibri"/>
              </a:rPr>
              <a:t>MeetMe</a:t>
            </a:r>
            <a:endParaRPr lang="en-US" sz="4000" dirty="0" smtClean="0">
              <a:solidFill>
                <a:schemeClr val="dk1"/>
              </a:solidFill>
              <a:latin typeface="Calibri"/>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lang="en-US" sz="4000" dirty="0" err="1" smtClean="0">
                <a:solidFill>
                  <a:schemeClr val="dk1"/>
                </a:solidFill>
                <a:latin typeface="Calibri"/>
                <a:ea typeface="Calibri"/>
                <a:cs typeface="Calibri"/>
                <a:sym typeface="Calibri"/>
              </a:rPr>
              <a:t>Yubo</a:t>
            </a:r>
            <a:endParaRPr lang="en-US" sz="4000" dirty="0" smtClean="0">
              <a:solidFill>
                <a:schemeClr val="dk1"/>
              </a:solidFill>
              <a:latin typeface="Calibri"/>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endParaRPr lang="en-US" sz="4000" dirty="0" smtClean="0">
              <a:solidFill>
                <a:schemeClr val="dk1"/>
              </a:solidFill>
              <a:latin typeface="Garamond" pitchFamily="18" charset="0"/>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endParaRPr lang="en-US" sz="4000" dirty="0" smtClean="0">
              <a:solidFill>
                <a:schemeClr val="dk1"/>
              </a:solidFill>
              <a:latin typeface="Garamond" pitchFamily="18" charset="0"/>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endParaRPr kumimoji="0" lang="en-US" sz="4000" b="0" i="0" u="none" strike="noStrike" kern="0" cap="none" spc="0" normalizeH="0" baseline="0" noProof="0" dirty="0">
              <a:ln>
                <a:noFill/>
              </a:ln>
              <a:solidFill>
                <a:schemeClr val="dk1"/>
              </a:solidFill>
              <a:effectLst/>
              <a:uLnTx/>
              <a:uFillTx/>
              <a:latin typeface="Garamond" pitchFamily="18" charset="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 calcmode="lin" valueType="num">
                                      <p:cBhvr additive="base">
                                        <p:cTn id="5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 calcmode="lin" valueType="num">
                                      <p:cBhvr additive="base">
                                        <p:cTn id="5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4" end="4"/>
                                            </p:txEl>
                                          </p:spTgt>
                                        </p:tgtEl>
                                        <p:attrNameLst>
                                          <p:attrName>style.visibility</p:attrName>
                                        </p:attrNameLst>
                                      </p:cBhvr>
                                      <p:to>
                                        <p:strVal val="visible"/>
                                      </p:to>
                                    </p:set>
                                    <p:anim calcmode="lin" valueType="num">
                                      <p:cBhvr additive="base">
                                        <p:cTn id="6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 calcmode="lin" valueType="num">
                                      <p:cBhvr additive="base">
                                        <p:cTn id="6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 calcmode="lin" valueType="num">
                                      <p:cBhvr additive="base">
                                        <p:cTn id="7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 calcmode="lin" valueType="num">
                                      <p:cBhvr additive="base">
                                        <p:cTn id="7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7">
                                            <p:txEl>
                                              <p:pRg st="0" end="0"/>
                                            </p:txEl>
                                          </p:spTgt>
                                        </p:tgtEl>
                                        <p:attrNameLst>
                                          <p:attrName>style.visibility</p:attrName>
                                        </p:attrNameLst>
                                      </p:cBhvr>
                                      <p:to>
                                        <p:strVal val="visible"/>
                                      </p:to>
                                    </p:set>
                                    <p:anim calcmode="lin" valueType="num">
                                      <p:cBhvr additive="base">
                                        <p:cTn id="8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
                                            <p:txEl>
                                              <p:pRg st="1" end="1"/>
                                            </p:txEl>
                                          </p:spTgt>
                                        </p:tgtEl>
                                        <p:attrNameLst>
                                          <p:attrName>style.visibility</p:attrName>
                                        </p:attrNameLst>
                                      </p:cBhvr>
                                      <p:to>
                                        <p:strVal val="visible"/>
                                      </p:to>
                                    </p:set>
                                    <p:anim calcmode="lin" valueType="num">
                                      <p:cBhvr additive="base">
                                        <p:cTn id="8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7">
                                            <p:txEl>
                                              <p:pRg st="2" end="2"/>
                                            </p:txEl>
                                          </p:spTgt>
                                        </p:tgtEl>
                                        <p:attrNameLst>
                                          <p:attrName>style.visibility</p:attrName>
                                        </p:attrNameLst>
                                      </p:cBhvr>
                                      <p:to>
                                        <p:strVal val="visible"/>
                                      </p:to>
                                    </p:set>
                                    <p:anim calcmode="lin" valueType="num">
                                      <p:cBhvr additive="base">
                                        <p:cTn id="9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7">
                                            <p:txEl>
                                              <p:pRg st="3" end="3"/>
                                            </p:txEl>
                                          </p:spTgt>
                                        </p:tgtEl>
                                        <p:attrNameLst>
                                          <p:attrName>style.visibility</p:attrName>
                                        </p:attrNameLst>
                                      </p:cBhvr>
                                      <p:to>
                                        <p:strVal val="visible"/>
                                      </p:to>
                                    </p:set>
                                    <p:anim calcmode="lin" valueType="num">
                                      <p:cBhvr additive="base">
                                        <p:cTn id="9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7">
                                            <p:txEl>
                                              <p:pRg st="4" end="4"/>
                                            </p:txEl>
                                          </p:spTgt>
                                        </p:tgtEl>
                                        <p:attrNameLst>
                                          <p:attrName>style.visibility</p:attrName>
                                        </p:attrNameLst>
                                      </p:cBhvr>
                                      <p:to>
                                        <p:strVal val="visible"/>
                                      </p:to>
                                    </p:set>
                                    <p:anim calcmode="lin" valueType="num">
                                      <p:cBhvr additive="base">
                                        <p:cTn id="9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7">
                                            <p:txEl>
                                              <p:pRg st="5" end="5"/>
                                            </p:txEl>
                                          </p:spTgt>
                                        </p:tgtEl>
                                        <p:attrNameLst>
                                          <p:attrName>style.visibility</p:attrName>
                                        </p:attrNameLst>
                                      </p:cBhvr>
                                      <p:to>
                                        <p:strVal val="visible"/>
                                      </p:to>
                                    </p:set>
                                    <p:anim calcmode="lin" valueType="num">
                                      <p:cBhvr additive="base">
                                        <p:cTn id="10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7">
                                            <p:txEl>
                                              <p:pRg st="6" end="6"/>
                                            </p:txEl>
                                          </p:spTgt>
                                        </p:tgtEl>
                                        <p:attrNameLst>
                                          <p:attrName>style.visibility</p:attrName>
                                        </p:attrNameLst>
                                      </p:cBhvr>
                                      <p:to>
                                        <p:strVal val="visible"/>
                                      </p:to>
                                    </p:set>
                                    <p:anim calcmode="lin" valueType="num">
                                      <p:cBhvr additive="base">
                                        <p:cTn id="10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3893" y="838201"/>
            <a:ext cx="7251907" cy="53404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653" y="1371600"/>
            <a:ext cx="9053347" cy="44478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50950" y="355600"/>
            <a:ext cx="6642100" cy="6146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46149" y="1143000"/>
            <a:ext cx="7756565" cy="4292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42999" y="927100"/>
            <a:ext cx="7084279" cy="51689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57200" y="1371600"/>
            <a:ext cx="8182313" cy="381634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Teens &amp; Tech Tip #5</a:t>
            </a:r>
            <a:endParaRPr lang="en-US" dirty="0"/>
          </a:p>
        </p:txBody>
      </p:sp>
      <p:sp>
        <p:nvSpPr>
          <p:cNvPr id="13" name="Text Placeholder 12"/>
          <p:cNvSpPr>
            <a:spLocks noGrp="1"/>
          </p:cNvSpPr>
          <p:nvPr>
            <p:ph type="body" idx="1"/>
          </p:nvPr>
        </p:nvSpPr>
        <p:spPr/>
        <p:txBody>
          <a:bodyPr anchor="ctr"/>
          <a:lstStyle/>
          <a:p>
            <a:pPr algn="ctr">
              <a:buNone/>
            </a:pPr>
            <a:r>
              <a:rPr lang="en-US" sz="8000" b="1" dirty="0" smtClean="0"/>
              <a:t>EDUCATE YOURSELF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66800" y="685800"/>
            <a:ext cx="7779860" cy="5562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90600" y="609600"/>
            <a:ext cx="7620000" cy="56007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Teens &amp; Tech Tip #6</a:t>
            </a:r>
            <a:endParaRPr lang="en-US" dirty="0"/>
          </a:p>
        </p:txBody>
      </p:sp>
      <p:sp>
        <p:nvSpPr>
          <p:cNvPr id="13" name="Text Placeholder 12"/>
          <p:cNvSpPr>
            <a:spLocks noGrp="1"/>
          </p:cNvSpPr>
          <p:nvPr>
            <p:ph type="body" idx="1"/>
          </p:nvPr>
        </p:nvSpPr>
        <p:spPr/>
        <p:txBody>
          <a:bodyPr anchor="ctr"/>
          <a:lstStyle/>
          <a:p>
            <a:pPr algn="ctr">
              <a:buNone/>
            </a:pPr>
            <a:r>
              <a:rPr lang="en-US" sz="8000" b="1" dirty="0" smtClean="0"/>
              <a:t>SET A GOOD EXAMPLE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Teens &amp; Tech Tip #1</a:t>
            </a:r>
            <a:endParaRPr lang="en-US" dirty="0"/>
          </a:p>
        </p:txBody>
      </p:sp>
      <p:sp>
        <p:nvSpPr>
          <p:cNvPr id="13" name="Text Placeholder 12"/>
          <p:cNvSpPr>
            <a:spLocks noGrp="1"/>
          </p:cNvSpPr>
          <p:nvPr>
            <p:ph type="body" idx="1"/>
          </p:nvPr>
        </p:nvSpPr>
        <p:spPr/>
        <p:txBody>
          <a:bodyPr anchor="ctr"/>
          <a:lstStyle/>
          <a:p>
            <a:pPr algn="ctr">
              <a:buNone/>
            </a:pPr>
            <a:r>
              <a:rPr lang="en-US" sz="8000" b="1" dirty="0" smtClean="0"/>
              <a:t>TALK TO YOUR TEENS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143000" y="2514600"/>
            <a:ext cx="7086600" cy="1219200"/>
          </a:xfrm>
          <a:prstGeom prst="rect">
            <a:avLst/>
          </a:prstGeom>
        </p:spPr>
        <p:txBody>
          <a:bodyPr lIns="91425" tIns="91425" rIns="91425" bIns="91425" anchor="b" anchorCtr="0">
            <a:noAutofit/>
          </a:bodyPr>
          <a:lstStyle/>
          <a:p>
            <a:pPr>
              <a:buNone/>
            </a:pPr>
            <a:r>
              <a:rPr lang="en-US" sz="6000" dirty="0" smtClean="0"/>
              <a:t>Relationships</a:t>
            </a:r>
            <a:endParaRPr lang="en" dirty="0"/>
          </a:p>
        </p:txBody>
      </p:sp>
    </p:spTree>
    <p:extLst>
      <p:ext uri="{BB962C8B-B14F-4D97-AF65-F5344CB8AC3E}">
        <p14:creationId xmlns:p14="http://schemas.microsoft.com/office/powerpoint/2010/main" val="2684443650"/>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Rachel’s </a:t>
            </a:r>
            <a:r>
              <a:rPr lang="en-US" dirty="0" err="1" smtClean="0"/>
              <a:t>Sext</a:t>
            </a:r>
            <a:r>
              <a:rPr lang="en-US" dirty="0" smtClean="0"/>
              <a:t> </a:t>
            </a:r>
            <a:endParaRPr lang="en-US" dirty="0"/>
          </a:p>
        </p:txBody>
      </p:sp>
      <p:pic>
        <p:nvPicPr>
          <p:cNvPr id="5" name="Content Placeholder 4" descr="Rachel's Sext.png"/>
          <p:cNvPicPr>
            <a:picLocks noGrp="1" noChangeAspect="1"/>
          </p:cNvPicPr>
          <p:nvPr>
            <p:ph sz="quarter" idx="1"/>
          </p:nvPr>
        </p:nvPicPr>
        <p:blipFill>
          <a:blip r:embed="rId3"/>
          <a:stretch>
            <a:fillRect/>
          </a:stretch>
        </p:blipFill>
        <p:spPr>
          <a:xfrm>
            <a:off x="924623" y="1527175"/>
            <a:ext cx="7258242" cy="4572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Textual Harassment </a:t>
            </a:r>
            <a:endParaRPr lang="en-US" dirty="0"/>
          </a:p>
        </p:txBody>
      </p:sp>
      <p:pic>
        <p:nvPicPr>
          <p:cNvPr id="6" name="Content Placeholder 5" descr="Textual Harassment.png"/>
          <p:cNvPicPr>
            <a:picLocks noGrp="1" noChangeAspect="1"/>
          </p:cNvPicPr>
          <p:nvPr>
            <p:ph sz="quarter" idx="1"/>
          </p:nvPr>
        </p:nvPicPr>
        <p:blipFill>
          <a:blip r:embed="rId3"/>
          <a:stretch>
            <a:fillRect/>
          </a:stretch>
        </p:blipFill>
        <p:spPr>
          <a:xfrm>
            <a:off x="382244" y="1527175"/>
            <a:ext cx="8342999" cy="4572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Not Cool: Sharing Passwords</a:t>
            </a:r>
            <a:endParaRPr lang="en-US" dirty="0"/>
          </a:p>
        </p:txBody>
      </p:sp>
      <p:pic>
        <p:nvPicPr>
          <p:cNvPr id="8" name="Content Placeholder 7" descr="That's Not Cool Passwords.png"/>
          <p:cNvPicPr>
            <a:picLocks noGrp="1" noChangeAspect="1"/>
          </p:cNvPicPr>
          <p:nvPr>
            <p:ph sz="quarter" idx="1"/>
          </p:nvPr>
        </p:nvPicPr>
        <p:blipFill>
          <a:blip r:embed="rId3"/>
          <a:stretch>
            <a:fillRect/>
          </a:stretch>
        </p:blipFill>
        <p:spPr>
          <a:xfrm>
            <a:off x="301625" y="1577445"/>
            <a:ext cx="8504238" cy="4471459"/>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t>
            </a:r>
            <a:endParaRPr lang="en-US" dirty="0"/>
          </a:p>
        </p:txBody>
      </p:sp>
      <p:pic>
        <p:nvPicPr>
          <p:cNvPr id="4" name="Content Placeholder 3" descr="Library.png"/>
          <p:cNvPicPr>
            <a:picLocks noGrp="1" noChangeAspect="1"/>
          </p:cNvPicPr>
          <p:nvPr>
            <p:ph sz="quarter" idx="1"/>
          </p:nvPr>
        </p:nvPicPr>
        <p:blipFill>
          <a:blip r:embed="rId3"/>
          <a:stretch>
            <a:fillRect/>
          </a:stretch>
        </p:blipFill>
        <p:spPr>
          <a:xfrm>
            <a:off x="301625" y="1647831"/>
            <a:ext cx="8504238" cy="4330688"/>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Teens &amp; Tech Tip #7</a:t>
            </a:r>
            <a:endParaRPr lang="en-US" dirty="0"/>
          </a:p>
        </p:txBody>
      </p:sp>
      <p:sp>
        <p:nvSpPr>
          <p:cNvPr id="13" name="Text Placeholder 12"/>
          <p:cNvSpPr>
            <a:spLocks noGrp="1"/>
          </p:cNvSpPr>
          <p:nvPr>
            <p:ph type="body" idx="1"/>
          </p:nvPr>
        </p:nvSpPr>
        <p:spPr/>
        <p:txBody>
          <a:bodyPr anchor="ctr"/>
          <a:lstStyle/>
          <a:p>
            <a:pPr algn="ctr">
              <a:buNone/>
            </a:pPr>
            <a:r>
              <a:rPr lang="en-US" sz="8000" b="1" dirty="0" smtClean="0"/>
              <a:t>SET REALISTIC BOUNDARIES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Teens &amp; Tech Tip #8</a:t>
            </a:r>
            <a:endParaRPr lang="en-US" dirty="0"/>
          </a:p>
        </p:txBody>
      </p:sp>
      <p:sp>
        <p:nvSpPr>
          <p:cNvPr id="13" name="Text Placeholder 12"/>
          <p:cNvSpPr>
            <a:spLocks noGrp="1"/>
          </p:cNvSpPr>
          <p:nvPr>
            <p:ph type="body" idx="1"/>
          </p:nvPr>
        </p:nvSpPr>
        <p:spPr/>
        <p:txBody>
          <a:bodyPr anchor="ctr"/>
          <a:lstStyle/>
          <a:p>
            <a:pPr algn="ctr">
              <a:buNone/>
            </a:pPr>
            <a:r>
              <a:rPr lang="en-US" sz="8000" b="1" dirty="0" smtClean="0"/>
              <a:t>FOCUS ON SAFETY &amp; VALUES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p:txBody>
          <a:bodyPr/>
          <a:lstStyle/>
          <a:p>
            <a:r>
              <a:rPr lang="en-US" dirty="0" smtClean="0"/>
              <a:t>What they wish we knew…</a:t>
            </a:r>
            <a:endParaRPr lang="en" dirty="0"/>
          </a:p>
        </p:txBody>
      </p:sp>
      <p:sp>
        <p:nvSpPr>
          <p:cNvPr id="4" name="Text Placeholder 3"/>
          <p:cNvSpPr>
            <a:spLocks noGrp="1"/>
          </p:cNvSpPr>
          <p:nvPr>
            <p:ph type="body" idx="1"/>
          </p:nvPr>
        </p:nvSpPr>
        <p:spPr>
          <a:xfrm>
            <a:off x="457200" y="1828800"/>
            <a:ext cx="8229600" cy="4525963"/>
          </a:xfrm>
        </p:spPr>
        <p:txBody>
          <a:bodyPr/>
          <a:lstStyle/>
          <a:p>
            <a:r>
              <a:rPr lang="en-US" dirty="0" smtClean="0"/>
              <a:t>“When you take away one device at night, you might not realize how many devices we still have with us.” </a:t>
            </a:r>
          </a:p>
          <a:p>
            <a:r>
              <a:rPr lang="en-US" dirty="0" smtClean="0"/>
              <a:t>“Many of us have a fake </a:t>
            </a:r>
            <a:r>
              <a:rPr lang="en-US" dirty="0" err="1" smtClean="0"/>
              <a:t>Instagram</a:t>
            </a:r>
            <a:r>
              <a:rPr lang="en-US" dirty="0" smtClean="0"/>
              <a:t> account.” </a:t>
            </a:r>
          </a:p>
          <a:p>
            <a:r>
              <a:rPr lang="en-US" dirty="0" smtClean="0"/>
              <a:t>“If we are passionate or angry about something, we take it to social media.”</a:t>
            </a:r>
          </a:p>
          <a:p>
            <a:pPr>
              <a:buNone/>
            </a:pPr>
            <a:endParaRPr lang="en-US" dirty="0"/>
          </a:p>
        </p:txBody>
      </p:sp>
    </p:spTree>
    <p:extLst>
      <p:ext uri="{BB962C8B-B14F-4D97-AF65-F5344CB8AC3E}">
        <p14:creationId xmlns:p14="http://schemas.microsoft.com/office/powerpoint/2010/main" val="26844436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they wish we would do…</a:t>
            </a:r>
            <a:endParaRPr lang="en-US" dirty="0"/>
          </a:p>
        </p:txBody>
      </p:sp>
      <p:sp>
        <p:nvSpPr>
          <p:cNvPr id="7" name="Text Placeholder 6"/>
          <p:cNvSpPr>
            <a:spLocks noGrp="1"/>
          </p:cNvSpPr>
          <p:nvPr>
            <p:ph type="body" idx="1"/>
          </p:nvPr>
        </p:nvSpPr>
        <p:spPr>
          <a:xfrm>
            <a:off x="457200" y="1905000"/>
            <a:ext cx="8229600" cy="4525963"/>
          </a:xfrm>
        </p:spPr>
        <p:txBody>
          <a:bodyPr/>
          <a:lstStyle/>
          <a:p>
            <a:r>
              <a:rPr lang="en-US" dirty="0" smtClean="0"/>
              <a:t>“Talk with us about the apps we like to use and why. Most of you have no idea about our world.” </a:t>
            </a:r>
          </a:p>
          <a:p>
            <a:r>
              <a:rPr lang="en-US" dirty="0" smtClean="0"/>
              <a:t> “Help us keep an eye on who is following us.” </a:t>
            </a:r>
          </a:p>
          <a:p>
            <a:r>
              <a:rPr lang="en-US" dirty="0" smtClean="0"/>
              <a:t>“Accept that there are lots of good things on social media — it is not all bad stuff.”</a:t>
            </a:r>
          </a:p>
          <a:p>
            <a:r>
              <a:rPr lang="en-US" dirty="0" smtClean="0"/>
              <a:t>“Talk with us about </a:t>
            </a:r>
            <a:r>
              <a:rPr lang="en-US" dirty="0" err="1" smtClean="0"/>
              <a:t>sexting</a:t>
            </a:r>
            <a:r>
              <a:rPr lang="en-US" dirty="0" smtClean="0"/>
              <a:t> and healthy relationships in a way that isn’t awkward.”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Teens &amp; Tech Tips </a:t>
            </a:r>
            <a:endParaRPr lang="en-US" dirty="0"/>
          </a:p>
        </p:txBody>
      </p:sp>
      <p:sp>
        <p:nvSpPr>
          <p:cNvPr id="7" name="Text Placeholder 6"/>
          <p:cNvSpPr>
            <a:spLocks noGrp="1"/>
          </p:cNvSpPr>
          <p:nvPr>
            <p:ph type="body" idx="1"/>
          </p:nvPr>
        </p:nvSpPr>
        <p:spPr/>
        <p:txBody>
          <a:bodyPr/>
          <a:lstStyle/>
          <a:p>
            <a:pPr marL="717550" indent="-514350">
              <a:buFont typeface="+mj-lt"/>
              <a:buAutoNum type="arabicPeriod"/>
            </a:pPr>
            <a:r>
              <a:rPr lang="en-US" dirty="0" smtClean="0"/>
              <a:t>Talk to your Teens </a:t>
            </a:r>
          </a:p>
          <a:p>
            <a:pPr marL="717550" indent="-514350">
              <a:buFont typeface="+mj-lt"/>
              <a:buAutoNum type="arabicPeriod"/>
            </a:pPr>
            <a:r>
              <a:rPr lang="en-US" dirty="0" smtClean="0"/>
              <a:t>Try It </a:t>
            </a:r>
          </a:p>
          <a:p>
            <a:pPr marL="717550" indent="-514350">
              <a:buFont typeface="+mj-lt"/>
              <a:buAutoNum type="arabicPeriod"/>
            </a:pPr>
            <a:r>
              <a:rPr lang="en-US" dirty="0" smtClean="0"/>
              <a:t>Keep an Open Mind </a:t>
            </a:r>
          </a:p>
          <a:p>
            <a:pPr marL="717550" indent="-514350">
              <a:buFont typeface="+mj-lt"/>
              <a:buAutoNum type="arabicPeriod"/>
            </a:pPr>
            <a:r>
              <a:rPr lang="en-US" dirty="0" smtClean="0"/>
              <a:t>See the Good </a:t>
            </a:r>
          </a:p>
          <a:p>
            <a:pPr marL="717550" indent="-514350">
              <a:buFont typeface="+mj-lt"/>
              <a:buAutoNum type="arabicPeriod"/>
            </a:pPr>
            <a:r>
              <a:rPr lang="en-US" dirty="0" smtClean="0"/>
              <a:t>Educate Yourself </a:t>
            </a:r>
          </a:p>
          <a:p>
            <a:pPr marL="717550" indent="-514350">
              <a:buFont typeface="+mj-lt"/>
              <a:buAutoNum type="arabicPeriod"/>
            </a:pPr>
            <a:r>
              <a:rPr lang="en-US" dirty="0" smtClean="0"/>
              <a:t>Set a Good Example </a:t>
            </a:r>
          </a:p>
          <a:p>
            <a:pPr marL="717550" indent="-514350">
              <a:buFont typeface="+mj-lt"/>
              <a:buAutoNum type="arabicPeriod"/>
            </a:pPr>
            <a:r>
              <a:rPr lang="en-US" dirty="0" smtClean="0"/>
              <a:t>Set Realistic Boundaries </a:t>
            </a:r>
          </a:p>
          <a:p>
            <a:pPr marL="717550" indent="-514350">
              <a:buFont typeface="+mj-lt"/>
              <a:buAutoNum type="arabicPeriod"/>
            </a:pPr>
            <a:r>
              <a:rPr lang="en-US" dirty="0" smtClean="0"/>
              <a:t>Focus on Safety &amp; Values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Teens &amp; Tech Tip #2</a:t>
            </a:r>
            <a:endParaRPr lang="en-US" dirty="0"/>
          </a:p>
        </p:txBody>
      </p:sp>
      <p:sp>
        <p:nvSpPr>
          <p:cNvPr id="13" name="Text Placeholder 12"/>
          <p:cNvSpPr>
            <a:spLocks noGrp="1"/>
          </p:cNvSpPr>
          <p:nvPr>
            <p:ph type="body" idx="1"/>
          </p:nvPr>
        </p:nvSpPr>
        <p:spPr/>
        <p:txBody>
          <a:bodyPr anchor="ctr"/>
          <a:lstStyle/>
          <a:p>
            <a:pPr algn="ctr">
              <a:buNone/>
            </a:pPr>
            <a:r>
              <a:rPr lang="en-US" sz="8000" b="1" dirty="0" smtClean="0"/>
              <a:t>TRY IT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 </a:t>
            </a:r>
            <a:endParaRPr lang="en-US" dirty="0"/>
          </a:p>
        </p:txBody>
      </p:sp>
      <p:sp>
        <p:nvSpPr>
          <p:cNvPr id="7" name="Text Placeholder 6"/>
          <p:cNvSpPr>
            <a:spLocks noGrp="1"/>
          </p:cNvSpPr>
          <p:nvPr>
            <p:ph type="body" idx="1"/>
          </p:nvPr>
        </p:nvSpPr>
        <p:spPr/>
        <p:txBody>
          <a:bodyPr/>
          <a:lstStyle/>
          <a:p>
            <a:r>
              <a:rPr lang="en-US" dirty="0" smtClean="0"/>
              <a:t> Common Sense Media </a:t>
            </a:r>
          </a:p>
          <a:p>
            <a:pPr lvl="1"/>
            <a:r>
              <a:rPr lang="en-US" dirty="0" smtClean="0"/>
              <a:t>17 Apps and Websites Teens are Heading to After </a:t>
            </a:r>
            <a:r>
              <a:rPr lang="en-US" dirty="0" err="1" smtClean="0"/>
              <a:t>Facebook</a:t>
            </a:r>
            <a:r>
              <a:rPr lang="en-US" dirty="0" smtClean="0"/>
              <a:t> </a:t>
            </a:r>
          </a:p>
          <a:p>
            <a:pPr lvl="1"/>
            <a:r>
              <a:rPr lang="en-US" dirty="0" smtClean="0"/>
              <a:t>Common Sense Research </a:t>
            </a:r>
          </a:p>
          <a:p>
            <a:r>
              <a:rPr lang="en-US" dirty="0" smtClean="0"/>
              <a:t> </a:t>
            </a:r>
            <a:r>
              <a:rPr lang="en-US" b="1" dirty="0" smtClean="0"/>
              <a:t>It’s Complicated: The Social Lives of Networked Teens </a:t>
            </a:r>
            <a:r>
              <a:rPr lang="en-US" dirty="0" smtClean="0"/>
              <a:t>by </a:t>
            </a:r>
            <a:r>
              <a:rPr lang="en-US" dirty="0" err="1" smtClean="0"/>
              <a:t>dannah</a:t>
            </a:r>
            <a:r>
              <a:rPr lang="en-US" dirty="0" smtClean="0"/>
              <a:t> </a:t>
            </a:r>
            <a:r>
              <a:rPr lang="en-US" dirty="0" err="1" smtClean="0"/>
              <a:t>boyd</a:t>
            </a:r>
            <a:endParaRPr lang="en-US" dirty="0" smtClean="0"/>
          </a:p>
          <a:p>
            <a:r>
              <a:rPr lang="en-US" dirty="0" smtClean="0"/>
              <a:t> </a:t>
            </a:r>
            <a:r>
              <a:rPr lang="en-US" b="1" dirty="0" smtClean="0"/>
              <a:t>Social Media Wellness: Helping </a:t>
            </a:r>
            <a:r>
              <a:rPr lang="en-US" b="1" dirty="0" err="1" smtClean="0"/>
              <a:t>Tweens</a:t>
            </a:r>
            <a:r>
              <a:rPr lang="en-US" b="1" dirty="0" smtClean="0"/>
              <a:t> &amp; Teens Thrive in an Unbalanced Digital World </a:t>
            </a:r>
            <a:r>
              <a:rPr lang="en-US" dirty="0" smtClean="0"/>
              <a:t>by Ana </a:t>
            </a:r>
            <a:r>
              <a:rPr lang="en-US" dirty="0" err="1" smtClean="0"/>
              <a:t>Homayoun</a:t>
            </a:r>
            <a:endParaRPr lang="en-US" dirty="0" smtClean="0"/>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7" name="Text Placeholder 6"/>
          <p:cNvSpPr>
            <a:spLocks noGrp="1"/>
          </p:cNvSpPr>
          <p:nvPr>
            <p:ph type="body" idx="1"/>
          </p:nvPr>
        </p:nvSpPr>
        <p:spPr/>
        <p:txBody>
          <a:bodyPr/>
          <a:lstStyle/>
          <a:p>
            <a:r>
              <a:rPr lang="en-US" dirty="0" smtClean="0"/>
              <a:t> Love is Respect </a:t>
            </a:r>
          </a:p>
          <a:p>
            <a:pPr lvl="1"/>
            <a:r>
              <a:rPr lang="en-US" dirty="0" err="1" smtClean="0"/>
              <a:t>loveisrespect.org</a:t>
            </a:r>
            <a:endParaRPr lang="en-US" dirty="0" smtClean="0"/>
          </a:p>
          <a:p>
            <a:r>
              <a:rPr lang="en-US" dirty="0" smtClean="0"/>
              <a:t> A Thin Line </a:t>
            </a:r>
          </a:p>
          <a:p>
            <a:pPr lvl="1"/>
            <a:r>
              <a:rPr lang="en-US" dirty="0" smtClean="0"/>
              <a:t> </a:t>
            </a:r>
            <a:r>
              <a:rPr lang="en-US" dirty="0" err="1" smtClean="0"/>
              <a:t>athineline.org</a:t>
            </a:r>
            <a:r>
              <a:rPr lang="en-US" dirty="0" smtClean="0"/>
              <a:t> </a:t>
            </a:r>
          </a:p>
          <a:p>
            <a:r>
              <a:rPr lang="en-US" dirty="0" smtClean="0"/>
              <a:t> That’s Not Cool </a:t>
            </a:r>
          </a:p>
          <a:p>
            <a:pPr lvl="1"/>
            <a:r>
              <a:rPr lang="en-US" dirty="0" err="1" smtClean="0"/>
              <a:t>thatsnotcool.com</a:t>
            </a:r>
            <a:r>
              <a:rPr lang="en-US" dirty="0" smtClean="0"/>
              <a:t> </a:t>
            </a:r>
          </a:p>
          <a:p>
            <a:pPr lvl="1"/>
            <a:endParaRPr lang="en-US" dirty="0" smtClean="0"/>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8" name="Picture 7" descr="Untitled 3.png"/>
          <p:cNvPicPr>
            <a:picLocks noChangeAspect="1"/>
          </p:cNvPicPr>
          <p:nvPr/>
        </p:nvPicPr>
        <p:blipFill>
          <a:blip r:embed="rId3"/>
          <a:srcRect t="23643" b="6589"/>
          <a:stretch>
            <a:fillRect/>
          </a:stretch>
        </p:blipFill>
        <p:spPr>
          <a:xfrm>
            <a:off x="800100" y="1524000"/>
            <a:ext cx="7543800" cy="3429000"/>
          </a:xfrm>
          <a:prstGeom prst="rect">
            <a:avLst/>
          </a:prstGeom>
          <a:ln>
            <a:solidFill>
              <a:schemeClr val="tx1"/>
            </a:solidFill>
          </a:ln>
        </p:spPr>
      </p:pic>
      <p:sp>
        <p:nvSpPr>
          <p:cNvPr id="10" name="Title 9"/>
          <p:cNvSpPr>
            <a:spLocks noGrp="1"/>
          </p:cNvSpPr>
          <p:nvPr>
            <p:ph type="title"/>
          </p:nvPr>
        </p:nvSpPr>
        <p:spPr/>
        <p:txBody>
          <a:bodyPr/>
          <a:lstStyle/>
          <a:p>
            <a:r>
              <a:rPr lang="en-US" dirty="0" smtClean="0"/>
              <a:t>Thank you! </a:t>
            </a:r>
            <a:endParaRPr lang="en-US" dirty="0"/>
          </a:p>
        </p:txBody>
      </p:sp>
      <p:sp>
        <p:nvSpPr>
          <p:cNvPr id="13" name="Text Placeholder 12"/>
          <p:cNvSpPr>
            <a:spLocks noGrp="1"/>
          </p:cNvSpPr>
          <p:nvPr>
            <p:ph type="body" idx="1"/>
          </p:nvPr>
        </p:nvSpPr>
        <p:spPr>
          <a:xfrm>
            <a:off x="457200" y="5105400"/>
            <a:ext cx="8229600" cy="1143000"/>
          </a:xfrm>
        </p:spPr>
        <p:txBody>
          <a:bodyPr/>
          <a:lstStyle/>
          <a:p>
            <a:pPr algn="ctr">
              <a:buNone/>
            </a:pPr>
            <a:r>
              <a:rPr lang="en-US" u="sng" dirty="0" err="1" smtClean="0">
                <a:solidFill>
                  <a:schemeClr val="tx1"/>
                </a:solidFill>
              </a:rPr>
              <a:t>k-cornelison.com</a:t>
            </a:r>
            <a:r>
              <a:rPr lang="en-US" u="sng" dirty="0" smtClean="0">
                <a:solidFill>
                  <a:schemeClr val="tx1"/>
                </a:solidFill>
              </a:rPr>
              <a:t> </a:t>
            </a:r>
          </a:p>
          <a:p>
            <a:pPr algn="ctr">
              <a:buNone/>
            </a:pPr>
            <a:r>
              <a:rPr lang="en-US" dirty="0" err="1" smtClean="0">
                <a:solidFill>
                  <a:schemeClr val="tx1"/>
                </a:solidFill>
              </a:rPr>
              <a:t>kaleigh@k-cornelison.com</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447800"/>
            <a:ext cx="8229600" cy="4678363"/>
          </a:xfrm>
        </p:spPr>
        <p:txBody>
          <a:bodyPr/>
          <a:lstStyle/>
          <a:p>
            <a:pPr algn="ctr">
              <a:buNone/>
            </a:pPr>
            <a:r>
              <a:rPr lang="en-US" dirty="0" smtClean="0"/>
              <a:t>“I’ve come to the conclusion that the way we engage with social media is like </a:t>
            </a:r>
            <a:r>
              <a:rPr lang="en-US" b="1" dirty="0" smtClean="0"/>
              <a:t>fire</a:t>
            </a:r>
            <a:r>
              <a:rPr lang="en-US" dirty="0" smtClean="0"/>
              <a:t>- you can use them to </a:t>
            </a:r>
            <a:r>
              <a:rPr lang="en-US" b="1" dirty="0" smtClean="0"/>
              <a:t>keep yourself warm </a:t>
            </a:r>
            <a:r>
              <a:rPr lang="en-US" dirty="0" smtClean="0"/>
              <a:t>and nourished, or you can </a:t>
            </a:r>
            <a:r>
              <a:rPr lang="en-US" b="1" dirty="0" smtClean="0"/>
              <a:t>burn down the barn</a:t>
            </a:r>
            <a:r>
              <a:rPr lang="en-US" dirty="0" smtClean="0"/>
              <a:t>. It all depends on your intentions, expectations and reality-checking skills.” </a:t>
            </a:r>
          </a:p>
          <a:p>
            <a:pPr algn="ctr">
              <a:buNone/>
            </a:pPr>
            <a:endParaRPr lang="en-US" dirty="0" smtClean="0"/>
          </a:p>
          <a:p>
            <a:pPr algn="ctr">
              <a:buNone/>
            </a:pPr>
            <a:r>
              <a:rPr lang="en-US" sz="2800" dirty="0" err="1" smtClean="0"/>
              <a:t>Brené</a:t>
            </a:r>
            <a:r>
              <a:rPr lang="en-US" sz="2800" dirty="0" smtClean="0"/>
              <a:t> Brown</a:t>
            </a:r>
          </a:p>
          <a:p>
            <a:pPr algn="ctr">
              <a:buNone/>
            </a:pPr>
            <a:r>
              <a:rPr lang="en-US" sz="2800" dirty="0" smtClean="0"/>
              <a:t>Braving the Wilderness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workshop is NOT… </a:t>
            </a:r>
            <a:endParaRPr lang="en-US" dirty="0"/>
          </a:p>
        </p:txBody>
      </p:sp>
      <p:pic>
        <p:nvPicPr>
          <p:cNvPr id="4" name="Content Placeholder 3" descr="Look Up pic.png"/>
          <p:cNvPicPr>
            <a:picLocks noGrp="1" noChangeAspect="1"/>
          </p:cNvPicPr>
          <p:nvPr>
            <p:ph sz="quarter" idx="1"/>
          </p:nvPr>
        </p:nvPicPr>
        <p:blipFill>
          <a:blip r:embed="rId3"/>
          <a:srcRect r="1400" b="3334"/>
          <a:stretch>
            <a:fillRect/>
          </a:stretch>
        </p:blipFill>
        <p:spPr>
          <a:xfrm>
            <a:off x="301625" y="1857133"/>
            <a:ext cx="8385175" cy="378166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“Look Up” Get Wrong? </a:t>
            </a:r>
            <a:endParaRPr lang="en-US" dirty="0"/>
          </a:p>
        </p:txBody>
      </p:sp>
      <p:sp>
        <p:nvSpPr>
          <p:cNvPr id="3" name="Content Placeholder 2"/>
          <p:cNvSpPr>
            <a:spLocks noGrp="1"/>
          </p:cNvSpPr>
          <p:nvPr>
            <p:ph sz="quarter" idx="1"/>
          </p:nvPr>
        </p:nvSpPr>
        <p:spPr/>
        <p:txBody>
          <a:bodyPr/>
          <a:lstStyle/>
          <a:p>
            <a:r>
              <a:rPr lang="en-US" dirty="0" smtClean="0"/>
              <a:t>Tech-negative</a:t>
            </a:r>
          </a:p>
          <a:p>
            <a:r>
              <a:rPr lang="en-US" dirty="0" smtClean="0"/>
              <a:t>Social isolation </a:t>
            </a:r>
          </a:p>
          <a:p>
            <a:r>
              <a:rPr lang="en-US" dirty="0" smtClean="0"/>
              <a:t>Unrealistic </a:t>
            </a:r>
          </a:p>
          <a:p>
            <a:r>
              <a:rPr lang="en-US" dirty="0" smtClean="0"/>
              <a:t>Claims online connections are fake and unemotional</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Instead, consider this approach… </a:t>
            </a:r>
            <a:endParaRPr lang="en-US" dirty="0"/>
          </a:p>
        </p:txBody>
      </p:sp>
      <p:sp>
        <p:nvSpPr>
          <p:cNvPr id="3" name="Content Placeholder 2"/>
          <p:cNvSpPr>
            <a:spLocks noGrp="1"/>
          </p:cNvSpPr>
          <p:nvPr>
            <p:ph sz="quarter" idx="1"/>
          </p:nvPr>
        </p:nvSpPr>
        <p:spPr/>
        <p:txBody>
          <a:bodyPr/>
          <a:lstStyle/>
          <a:p>
            <a:r>
              <a:rPr lang="en-US" dirty="0" smtClean="0"/>
              <a:t>Balanced </a:t>
            </a:r>
          </a:p>
          <a:p>
            <a:r>
              <a:rPr lang="en-US" dirty="0" smtClean="0"/>
              <a:t>Tech-neutral (or tech-positive) </a:t>
            </a:r>
          </a:p>
          <a:p>
            <a:r>
              <a:rPr lang="en-US" dirty="0" smtClean="0"/>
              <a:t>Realistic </a:t>
            </a:r>
          </a:p>
          <a:p>
            <a:r>
              <a:rPr lang="en-US" dirty="0" smtClean="0"/>
              <a:t>Responsible </a:t>
            </a:r>
          </a:p>
          <a:p>
            <a:r>
              <a:rPr lang="en-US" dirty="0" smtClean="0"/>
              <a:t>Different/not worse </a:t>
            </a:r>
          </a:p>
          <a:p>
            <a:endParaRPr lang="en-US" dirty="0" smtClean="0"/>
          </a:p>
          <a:p>
            <a:endParaRPr lang="en-US" dirty="0" smtClean="0"/>
          </a:p>
          <a:p>
            <a:endParaRPr lang="en-US" dirty="0"/>
          </a:p>
        </p:txBody>
      </p:sp>
      <p:pic>
        <p:nvPicPr>
          <p:cNvPr id="4" name="Picture 3"/>
          <p:cNvPicPr>
            <a:picLocks noChangeAspect="1"/>
          </p:cNvPicPr>
          <p:nvPr/>
        </p:nvPicPr>
        <p:blipFill>
          <a:blip r:embed="rId3"/>
          <a:srcRect t="27228" r="313" b="38075"/>
          <a:stretch>
            <a:fillRect/>
          </a:stretch>
        </p:blipFill>
        <p:spPr>
          <a:xfrm>
            <a:off x="4343400" y="3124200"/>
            <a:ext cx="4800600" cy="2965815"/>
          </a:xfrm>
          <a:prstGeom prst="rect">
            <a:avLst/>
          </a:prstGeom>
        </p:spPr>
      </p:pic>
      <p:sp>
        <p:nvSpPr>
          <p:cNvPr id="5" name="Minus 4"/>
          <p:cNvSpPr/>
          <p:nvPr/>
        </p:nvSpPr>
        <p:spPr>
          <a:xfrm>
            <a:off x="5638800" y="2971800"/>
            <a:ext cx="2133600" cy="822960"/>
          </a:xfrm>
          <a:prstGeom prst="mathMinus">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accel="50000" decel="5000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Teens &amp; Tech Tip #3</a:t>
            </a:r>
            <a:endParaRPr lang="en-US" dirty="0"/>
          </a:p>
        </p:txBody>
      </p:sp>
      <p:sp>
        <p:nvSpPr>
          <p:cNvPr id="13" name="Text Placeholder 12"/>
          <p:cNvSpPr>
            <a:spLocks noGrp="1"/>
          </p:cNvSpPr>
          <p:nvPr>
            <p:ph type="body" idx="1"/>
          </p:nvPr>
        </p:nvSpPr>
        <p:spPr/>
        <p:txBody>
          <a:bodyPr anchor="ctr"/>
          <a:lstStyle/>
          <a:p>
            <a:pPr algn="ctr">
              <a:buNone/>
            </a:pPr>
            <a:r>
              <a:rPr lang="en-US" sz="8000" b="1" dirty="0" smtClean="0"/>
              <a:t>KEEP AN OPEN MIND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1710</Words>
  <Application>Microsoft Office PowerPoint</Application>
  <PresentationFormat>On-screen Show (4:3)</PresentationFormat>
  <Paragraphs>207</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Garamond</vt:lpstr>
      <vt:lpstr>Office Theme</vt:lpstr>
      <vt:lpstr>Relationship Status:  It's Complicated </vt:lpstr>
      <vt:lpstr>How comfortable are you with…</vt:lpstr>
      <vt:lpstr>Teens &amp; Tech Tip #1</vt:lpstr>
      <vt:lpstr>Teens &amp; Tech Tip #2</vt:lpstr>
      <vt:lpstr>PowerPoint Presentation</vt:lpstr>
      <vt:lpstr>This workshop is NOT… </vt:lpstr>
      <vt:lpstr>What Does “Look Up” Get Wrong? </vt:lpstr>
      <vt:lpstr>Instead, consider this approach… </vt:lpstr>
      <vt:lpstr>Teens &amp; Tech Tip #3</vt:lpstr>
      <vt:lpstr>Teen Identity</vt:lpstr>
      <vt:lpstr>PowerPoint Presentation</vt:lpstr>
      <vt:lpstr>PowerPoint Presentation</vt:lpstr>
      <vt:lpstr>Rookie Magazine</vt:lpstr>
      <vt:lpstr>Youth Are Awesome</vt:lpstr>
      <vt:lpstr>Trans Student Education Resources</vt:lpstr>
      <vt:lpstr>Teen Line</vt:lpstr>
      <vt:lpstr>Teens &amp; Tech Tip #4</vt:lpstr>
      <vt:lpstr>The Common Sense Census:  Media Use by Tweens &amp; Teens</vt:lpstr>
      <vt:lpstr>Media Activities Included:</vt:lpstr>
      <vt:lpstr>PowerPoint Presentation</vt:lpstr>
      <vt:lpstr>PowerPoint Presentation</vt:lpstr>
      <vt:lpstr>PowerPoint Presentation</vt:lpstr>
      <vt:lpstr>PowerPoint Presentation</vt:lpstr>
      <vt:lpstr>PowerPoint Presentation</vt:lpstr>
      <vt:lpstr>PowerPoint Presentation</vt:lpstr>
      <vt:lpstr>Teens &amp; Tech Tip #5</vt:lpstr>
      <vt:lpstr>PowerPoint Presentation</vt:lpstr>
      <vt:lpstr>PowerPoint Presentation</vt:lpstr>
      <vt:lpstr>Teens &amp; Tech Tip #6</vt:lpstr>
      <vt:lpstr>Relationships</vt:lpstr>
      <vt:lpstr>Rachel’s Sext </vt:lpstr>
      <vt:lpstr>Textual Harassment </vt:lpstr>
      <vt:lpstr>That’s Not Cool: Sharing Passwords</vt:lpstr>
      <vt:lpstr>Library </vt:lpstr>
      <vt:lpstr>Teens &amp; Tech Tip #7</vt:lpstr>
      <vt:lpstr>Teens &amp; Tech Tip #8</vt:lpstr>
      <vt:lpstr>What they wish we knew…</vt:lpstr>
      <vt:lpstr>What they wish we would do…</vt:lpstr>
      <vt:lpstr>Teens &amp; Tech Tips </vt:lpstr>
      <vt:lpstr>Resources </vt:lpstr>
      <vt:lpstr>Resources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Care</dc:title>
  <dc:creator>Kaleigh Cornelison</dc:creator>
  <cp:lastModifiedBy>Finnegan, Megan C</cp:lastModifiedBy>
  <cp:revision>32</cp:revision>
  <cp:lastPrinted>2017-09-29T23:02:54Z</cp:lastPrinted>
  <dcterms:created xsi:type="dcterms:W3CDTF">2018-04-27T16:56:46Z</dcterms:created>
  <dcterms:modified xsi:type="dcterms:W3CDTF">2018-04-27T19:21:38Z</dcterms:modified>
</cp:coreProperties>
</file>