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77" r:id="rId2"/>
    <p:sldId id="380" r:id="rId3"/>
    <p:sldId id="320" r:id="rId4"/>
    <p:sldId id="381" r:id="rId5"/>
    <p:sldId id="362" r:id="rId6"/>
    <p:sldId id="339" r:id="rId7"/>
    <p:sldId id="382" r:id="rId8"/>
    <p:sldId id="383" r:id="rId9"/>
    <p:sldId id="361" r:id="rId10"/>
    <p:sldId id="372" r:id="rId11"/>
    <p:sldId id="351" r:id="rId12"/>
    <p:sldId id="352" r:id="rId13"/>
    <p:sldId id="353" r:id="rId14"/>
    <p:sldId id="358" r:id="rId15"/>
    <p:sldId id="384" r:id="rId16"/>
    <p:sldId id="326" r:id="rId17"/>
    <p:sldId id="288" r:id="rId18"/>
    <p:sldId id="291" r:id="rId19"/>
    <p:sldId id="294" r:id="rId20"/>
    <p:sldId id="295" r:id="rId21"/>
    <p:sldId id="333" r:id="rId22"/>
    <p:sldId id="298" r:id="rId23"/>
    <p:sldId id="332" r:id="rId24"/>
    <p:sldId id="299" r:id="rId25"/>
    <p:sldId id="300" r:id="rId26"/>
    <p:sldId id="310" r:id="rId27"/>
    <p:sldId id="301" r:id="rId28"/>
    <p:sldId id="302" r:id="rId29"/>
    <p:sldId id="304" r:id="rId30"/>
    <p:sldId id="334" r:id="rId31"/>
    <p:sldId id="360" r:id="rId32"/>
    <p:sldId id="312" r:id="rId33"/>
    <p:sldId id="313" r:id="rId34"/>
    <p:sldId id="315" r:id="rId35"/>
    <p:sldId id="373" r:id="rId36"/>
    <p:sldId id="369" r:id="rId37"/>
    <p:sldId id="374" r:id="rId38"/>
    <p:sldId id="375" r:id="rId39"/>
    <p:sldId id="376" r:id="rId40"/>
    <p:sldId id="377" r:id="rId41"/>
    <p:sldId id="378" r:id="rId42"/>
    <p:sldId id="379" r:id="rId43"/>
    <p:sldId id="318" r:id="rId44"/>
    <p:sldId id="36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ograd, Rachel" initials="WR" lastIdx="13" clrIdx="0"/>
  <p:cmAuthor id="2" name="Brandon Costerison" initials="BC" lastIdx="9" clrIdx="1">
    <p:extLst/>
  </p:cmAuthor>
  <p:cmAuthor id="3" name="Administrator" initials="A" lastIdx="1" clrIdx="2">
    <p:extLst/>
  </p:cmAuthor>
  <p:cmAuthor id="4" name="Mackay, Lauren M." initials="MLM"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036"/>
    <a:srgbClr val="009344"/>
    <a:srgbClr val="4D4D4D"/>
    <a:srgbClr val="70AC2E"/>
    <a:srgbClr val="4A4A4B"/>
    <a:srgbClr val="4646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6404" autoAdjust="0"/>
  </p:normalViewPr>
  <p:slideViewPr>
    <p:cSldViewPr>
      <p:cViewPr varScale="1">
        <p:scale>
          <a:sx n="74" d="100"/>
          <a:sy n="74" d="100"/>
        </p:scale>
        <p:origin x="678"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92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0902C0B-E002-42F2-B30C-BA0DD43696CD}"/>
    <pc:docChg chg="modSld">
      <pc:chgData name="" userId="" providerId="" clId="Web-{B0902C0B-E002-42F2-B30C-BA0DD43696CD}" dt="2018-03-09T20:25:17.806" v="34"/>
      <pc:docMkLst>
        <pc:docMk/>
      </pc:docMkLst>
      <pc:sldChg chg="modSp">
        <pc:chgData name="" userId="" providerId="" clId="Web-{B0902C0B-E002-42F2-B30C-BA0DD43696CD}" dt="2018-03-09T20:25:17.806" v="33"/>
        <pc:sldMkLst>
          <pc:docMk/>
          <pc:sldMk cId="2985102408" sldId="304"/>
        </pc:sldMkLst>
        <pc:spChg chg="mod">
          <ac:chgData name="" userId="" providerId="" clId="Web-{B0902C0B-E002-42F2-B30C-BA0DD43696CD}" dt="2018-03-09T20:25:17.806" v="33"/>
          <ac:spMkLst>
            <pc:docMk/>
            <pc:sldMk cId="2985102408" sldId="304"/>
            <ac:spMk id="3" creationId="{00000000-0000-0000-0000-000000000000}"/>
          </ac:spMkLst>
        </pc:spChg>
      </pc:sldChg>
      <pc:sldChg chg="modSp">
        <pc:chgData name="" userId="" providerId="" clId="Web-{B0902C0B-E002-42F2-B30C-BA0DD43696CD}" dt="2018-03-09T20:24:50.071" v="20"/>
        <pc:sldMkLst>
          <pc:docMk/>
          <pc:sldMk cId="1317397205" sldId="326"/>
        </pc:sldMkLst>
        <pc:spChg chg="mod">
          <ac:chgData name="" userId="" providerId="" clId="Web-{B0902C0B-E002-42F2-B30C-BA0DD43696CD}" dt="2018-03-09T20:24:42.742" v="18"/>
          <ac:spMkLst>
            <pc:docMk/>
            <pc:sldMk cId="1317397205" sldId="326"/>
            <ac:spMk id="2" creationId="{00000000-0000-0000-0000-000000000000}"/>
          </ac:spMkLst>
        </pc:spChg>
        <pc:picChg chg="mod">
          <ac:chgData name="" userId="" providerId="" clId="Web-{B0902C0B-E002-42F2-B30C-BA0DD43696CD}" dt="2018-03-09T20:24:50.071" v="20"/>
          <ac:picMkLst>
            <pc:docMk/>
            <pc:sldMk cId="1317397205" sldId="326"/>
            <ac:picMk id="4" creationId="{00000000-0000-0000-0000-000000000000}"/>
          </ac:picMkLst>
        </pc:picChg>
      </pc:sldChg>
      <pc:sldChg chg="modSp">
        <pc:chgData name="" userId="" providerId="" clId="Web-{B0902C0B-E002-42F2-B30C-BA0DD43696CD}" dt="2018-03-09T20:24:23.023" v="14"/>
        <pc:sldMkLst>
          <pc:docMk/>
          <pc:sldMk cId="2414453674" sldId="363"/>
        </pc:sldMkLst>
        <pc:spChg chg="mod">
          <ac:chgData name="" userId="" providerId="" clId="Web-{B0902C0B-E002-42F2-B30C-BA0DD43696CD}" dt="2018-03-09T20:24:23.023" v="14"/>
          <ac:spMkLst>
            <pc:docMk/>
            <pc:sldMk cId="2414453674" sldId="363"/>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2016 Eastern Region</a:t>
            </a:r>
            <a:r>
              <a:rPr lang="en-US" baseline="0" dirty="0"/>
              <a:t> Overdose Rate Adjusted by Population </a:t>
            </a:r>
          </a:p>
          <a:p>
            <a:pPr>
              <a:defRPr/>
            </a:pPr>
            <a:r>
              <a:rPr lang="en-US" baseline="0" dirty="0"/>
              <a:t>(Per 100,000)</a:t>
            </a:r>
            <a:endParaRPr lang="en-US" dirty="0"/>
          </a:p>
        </c:rich>
      </c:tx>
      <c:layout/>
      <c:overlay val="0"/>
    </c:title>
    <c:autoTitleDeleted val="0"/>
    <c:plotArea>
      <c:layout/>
      <c:barChart>
        <c:barDir val="bar"/>
        <c:grouping val="stacked"/>
        <c:varyColors val="0"/>
        <c:ser>
          <c:idx val="0"/>
          <c:order val="0"/>
          <c:tx>
            <c:strRef>
              <c:f>Sheet1!$B$1</c:f>
              <c:strCache>
                <c:ptCount val="1"/>
                <c:pt idx="0">
                  <c:v>Series 1</c:v>
                </c:pt>
              </c:strCache>
            </c:strRef>
          </c:tx>
          <c:spPr>
            <a:solidFill>
              <a:schemeClr val="accent3">
                <a:lumMod val="75000"/>
              </a:schemeClr>
            </a:solidFill>
          </c:spPr>
          <c:invertIfNegative val="0"/>
          <c:cat>
            <c:strRef>
              <c:f>Sheet1!$A$2:$A$8</c:f>
              <c:strCache>
                <c:ptCount val="7"/>
                <c:pt idx="0">
                  <c:v>Franklin County</c:v>
                </c:pt>
                <c:pt idx="1">
                  <c:v>Jefferson County</c:v>
                </c:pt>
                <c:pt idx="2">
                  <c:v>Lincoln County</c:v>
                </c:pt>
                <c:pt idx="3">
                  <c:v>St. Charles County</c:v>
                </c:pt>
                <c:pt idx="4">
                  <c:v>St. Louis City</c:v>
                </c:pt>
                <c:pt idx="5">
                  <c:v>St. Louis County</c:v>
                </c:pt>
                <c:pt idx="6">
                  <c:v>Warren County</c:v>
                </c:pt>
              </c:strCache>
            </c:strRef>
          </c:cat>
          <c:val>
            <c:numRef>
              <c:f>Sheet1!$B$2:$B$8</c:f>
              <c:numCache>
                <c:formatCode>0.00</c:formatCode>
                <c:ptCount val="7"/>
                <c:pt idx="0">
                  <c:v>35.978918298683361</c:v>
                </c:pt>
                <c:pt idx="1">
                  <c:v>35.678288869265835</c:v>
                </c:pt>
                <c:pt idx="2">
                  <c:v>19.903378146090795</c:v>
                </c:pt>
                <c:pt idx="3">
                  <c:v>17.650760517550996</c:v>
                </c:pt>
                <c:pt idx="4">
                  <c:v>58.444978227639979</c:v>
                </c:pt>
                <c:pt idx="5">
                  <c:v>23.733678089208585</c:v>
                </c:pt>
                <c:pt idx="6">
                  <c:v>11.833619312466718</c:v>
                </c:pt>
              </c:numCache>
            </c:numRef>
          </c:val>
          <c:extLst xmlns:c16r2="http://schemas.microsoft.com/office/drawing/2015/06/chart">
            <c:ext xmlns:c16="http://schemas.microsoft.com/office/drawing/2014/chart" uri="{C3380CC4-5D6E-409C-BE32-E72D297353CC}">
              <c16:uniqueId val="{00000000-87AA-4FB7-966B-D8A69E7CD821}"/>
            </c:ext>
          </c:extLst>
        </c:ser>
        <c:ser>
          <c:idx val="1"/>
          <c:order val="1"/>
          <c:tx>
            <c:strRef>
              <c:f>Sheet1!$C$1</c:f>
              <c:strCache>
                <c:ptCount val="1"/>
                <c:pt idx="0">
                  <c:v>Column1</c:v>
                </c:pt>
              </c:strCache>
            </c:strRef>
          </c:tx>
          <c:invertIfNegative val="0"/>
          <c:dLbls>
            <c:dLbl>
              <c:idx val="3"/>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1-87AA-4FB7-966B-D8A69E7CD821}"/>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Sheet1!$A$2:$A$8</c:f>
              <c:strCache>
                <c:ptCount val="7"/>
                <c:pt idx="0">
                  <c:v>Franklin County</c:v>
                </c:pt>
                <c:pt idx="1">
                  <c:v>Jefferson County</c:v>
                </c:pt>
                <c:pt idx="2">
                  <c:v>Lincoln County</c:v>
                </c:pt>
                <c:pt idx="3">
                  <c:v>St. Charles County</c:v>
                </c:pt>
                <c:pt idx="4">
                  <c:v>St. Louis City</c:v>
                </c:pt>
                <c:pt idx="5">
                  <c:v>St. Louis County</c:v>
                </c:pt>
                <c:pt idx="6">
                  <c:v>Warren County</c:v>
                </c:pt>
              </c:strCache>
            </c:strRef>
          </c:cat>
          <c:val>
            <c:numRef>
              <c:f>Sheet1!$C$2:$C$8</c:f>
              <c:numCache>
                <c:formatCode>General</c:formatCode>
                <c:ptCount val="7"/>
              </c:numCache>
            </c:numRef>
          </c:val>
          <c:extLst xmlns:c16r2="http://schemas.microsoft.com/office/drawing/2015/06/chart">
            <c:ext xmlns:c16="http://schemas.microsoft.com/office/drawing/2014/chart" uri="{C3380CC4-5D6E-409C-BE32-E72D297353CC}">
              <c16:uniqueId val="{00000002-87AA-4FB7-966B-D8A69E7CD821}"/>
            </c:ext>
          </c:extLst>
        </c:ser>
        <c:ser>
          <c:idx val="2"/>
          <c:order val="2"/>
          <c:tx>
            <c:strRef>
              <c:f>Sheet1!$D$1</c:f>
              <c:strCache>
                <c:ptCount val="1"/>
                <c:pt idx="0">
                  <c:v>Column2</c:v>
                </c:pt>
              </c:strCache>
            </c:strRef>
          </c:tx>
          <c:invertIfNegative val="0"/>
          <c:dLbls>
            <c:dLbl>
              <c:idx val="3"/>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87AA-4FB7-966B-D8A69E7CD821}"/>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Sheet1!$A$2:$A$8</c:f>
              <c:strCache>
                <c:ptCount val="7"/>
                <c:pt idx="0">
                  <c:v>Franklin County</c:v>
                </c:pt>
                <c:pt idx="1">
                  <c:v>Jefferson County</c:v>
                </c:pt>
                <c:pt idx="2">
                  <c:v>Lincoln County</c:v>
                </c:pt>
                <c:pt idx="3">
                  <c:v>St. Charles County</c:v>
                </c:pt>
                <c:pt idx="4">
                  <c:v>St. Louis City</c:v>
                </c:pt>
                <c:pt idx="5">
                  <c:v>St. Louis County</c:v>
                </c:pt>
                <c:pt idx="6">
                  <c:v>Warren County</c:v>
                </c:pt>
              </c:strCache>
            </c:strRef>
          </c:cat>
          <c:val>
            <c:numRef>
              <c:f>Sheet1!$D$2:$D$8</c:f>
              <c:numCache>
                <c:formatCode>General</c:formatCode>
                <c:ptCount val="7"/>
              </c:numCache>
            </c:numRef>
          </c:val>
          <c:extLst xmlns:c16r2="http://schemas.microsoft.com/office/drawing/2015/06/chart">
            <c:ext xmlns:c16="http://schemas.microsoft.com/office/drawing/2014/chart" uri="{C3380CC4-5D6E-409C-BE32-E72D297353CC}">
              <c16:uniqueId val="{00000004-87AA-4FB7-966B-D8A69E7CD821}"/>
            </c:ext>
          </c:extLst>
        </c:ser>
        <c:dLbls>
          <c:showLegendKey val="0"/>
          <c:showVal val="0"/>
          <c:showCatName val="0"/>
          <c:showSerName val="0"/>
          <c:showPercent val="0"/>
          <c:showBubbleSize val="0"/>
        </c:dLbls>
        <c:gapWidth val="55"/>
        <c:overlap val="100"/>
        <c:axId val="250655360"/>
        <c:axId val="250655752"/>
      </c:barChart>
      <c:catAx>
        <c:axId val="250655360"/>
        <c:scaling>
          <c:orientation val="minMax"/>
        </c:scaling>
        <c:delete val="0"/>
        <c:axPos val="l"/>
        <c:numFmt formatCode="General" sourceLinked="0"/>
        <c:majorTickMark val="none"/>
        <c:minorTickMark val="none"/>
        <c:tickLblPos val="nextTo"/>
        <c:crossAx val="250655752"/>
        <c:crosses val="autoZero"/>
        <c:auto val="1"/>
        <c:lblAlgn val="ctr"/>
        <c:lblOffset val="100"/>
        <c:noMultiLvlLbl val="0"/>
      </c:catAx>
      <c:valAx>
        <c:axId val="250655752"/>
        <c:scaling>
          <c:orientation val="minMax"/>
        </c:scaling>
        <c:delete val="0"/>
        <c:axPos val="b"/>
        <c:majorGridlines/>
        <c:numFmt formatCode="0" sourceLinked="0"/>
        <c:majorTickMark val="none"/>
        <c:minorTickMark val="none"/>
        <c:tickLblPos val="nextTo"/>
        <c:crossAx val="250655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6FD9AB-5E3C-4A3C-A308-2B5B84EDADA2}" type="datetimeFigureOut">
              <a:rPr lang="en-US" smtClean="0"/>
              <a:pPr/>
              <a:t>4/18/2018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F95CC3-95E7-43D5-95C1-5DAB7195E6F4}" type="slidenum">
              <a:rPr lang="en-US" smtClean="0"/>
              <a:pPr/>
              <a:t>‹#›</a:t>
            </a:fld>
            <a:endParaRPr lang="en-US" dirty="0"/>
          </a:p>
        </p:txBody>
      </p:sp>
    </p:spTree>
    <p:extLst>
      <p:ext uri="{BB962C8B-B14F-4D97-AF65-F5344CB8AC3E}">
        <p14:creationId xmlns:p14="http://schemas.microsoft.com/office/powerpoint/2010/main" val="2095954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FA3C0-A65B-49E7-9FF3-E8A3311D4974}" type="datetimeFigureOut">
              <a:rPr lang="en-US" smtClean="0"/>
              <a:pPr/>
              <a:t>4/18/2018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45F3C-6823-44D7-B51B-8062BB709D80}" type="slidenum">
              <a:rPr lang="en-US" smtClean="0"/>
              <a:pPr/>
              <a:t>‹#›</a:t>
            </a:fld>
            <a:endParaRPr lang="en-US" dirty="0"/>
          </a:p>
        </p:txBody>
      </p:sp>
    </p:spTree>
    <p:extLst>
      <p:ext uri="{BB962C8B-B14F-4D97-AF65-F5344CB8AC3E}">
        <p14:creationId xmlns:p14="http://schemas.microsoft.com/office/powerpoint/2010/main" val="329593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45F3C-6823-44D7-B51B-8062BB709D80}" type="slidenum">
              <a:rPr lang="en-US" smtClean="0"/>
              <a:pPr/>
              <a:t>4</a:t>
            </a:fld>
            <a:endParaRPr lang="en-US" dirty="0"/>
          </a:p>
        </p:txBody>
      </p:sp>
    </p:spTree>
    <p:extLst>
      <p:ext uri="{BB962C8B-B14F-4D97-AF65-F5344CB8AC3E}">
        <p14:creationId xmlns:p14="http://schemas.microsoft.com/office/powerpoint/2010/main" val="348453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CF91B-61AB-43F5-A286-B145FA3C52F3}" type="slidenum">
              <a:rPr lang="en-US" smtClean="0"/>
              <a:t>18</a:t>
            </a:fld>
            <a:endParaRPr lang="en-US"/>
          </a:p>
        </p:txBody>
      </p:sp>
    </p:spTree>
    <p:extLst>
      <p:ext uri="{BB962C8B-B14F-4D97-AF65-F5344CB8AC3E}">
        <p14:creationId xmlns:p14="http://schemas.microsoft.com/office/powerpoint/2010/main" val="73321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a:solidFill>
                  <a:srgbClr val="FF0000"/>
                </a:solidFill>
              </a:rPr>
              <a:t>Information from CAPT</a:t>
            </a:r>
            <a:r>
              <a:rPr lang="en-US" b="1" baseline="0" dirty="0">
                <a:solidFill>
                  <a:srgbClr val="FF0000"/>
                </a:solidFill>
              </a:rPr>
              <a:t> Webinar:</a:t>
            </a:r>
            <a:br>
              <a:rPr lang="en-US" b="1" baseline="0" dirty="0">
                <a:solidFill>
                  <a:srgbClr val="FF0000"/>
                </a:solidFill>
              </a:rPr>
            </a:br>
            <a:r>
              <a:rPr lang="en-US" b="1" baseline="0" dirty="0">
                <a:solidFill>
                  <a:srgbClr val="FF0000"/>
                </a:solidFill>
              </a:rPr>
              <a:t/>
            </a:r>
            <a:br>
              <a:rPr lang="en-US" b="1" baseline="0" dirty="0">
                <a:solidFill>
                  <a:srgbClr val="FF0000"/>
                </a:solidFill>
              </a:rPr>
            </a:br>
            <a:r>
              <a:rPr lang="en-US" b="1" baseline="0" dirty="0">
                <a:solidFill>
                  <a:srgbClr val="FF0000"/>
                </a:solidFill>
              </a:rPr>
              <a:t>History of substance use or misuse: </a:t>
            </a:r>
            <a:br>
              <a:rPr lang="en-US" b="1" baseline="0" dirty="0">
                <a:solidFill>
                  <a:srgbClr val="FF0000"/>
                </a:solidFill>
              </a:rPr>
            </a:br>
            <a:r>
              <a:rPr lang="en-US" b="1" baseline="0" dirty="0">
                <a:solidFill>
                  <a:srgbClr val="FF0000"/>
                </a:solidFill>
              </a:rPr>
              <a:t>“Individuals who overdose are more likely than their counterparts to have a history of substance use or misuse, such as having: </a:t>
            </a:r>
            <a:br>
              <a:rPr lang="en-US" b="1" baseline="0" dirty="0">
                <a:solidFill>
                  <a:srgbClr val="FF0000"/>
                </a:solidFill>
              </a:rPr>
            </a:br>
            <a:r>
              <a:rPr lang="en-US" sz="1200" b="1" i="0" u="none" strike="noStrike" kern="1200" baseline="0" dirty="0">
                <a:solidFill>
                  <a:srgbClr val="FF0000"/>
                </a:solidFill>
                <a:latin typeface="+mn-lt"/>
                <a:ea typeface="+mn-ea"/>
                <a:cs typeface="+mn-cs"/>
              </a:rPr>
              <a:t>• Misused prescription drugs in the past 90 days (5)</a:t>
            </a:r>
          </a:p>
          <a:p>
            <a:r>
              <a:rPr lang="en-US" sz="1200" b="1" i="0" u="none" strike="noStrike" kern="1200" baseline="0" dirty="0">
                <a:solidFill>
                  <a:srgbClr val="FF0000"/>
                </a:solidFill>
                <a:latin typeface="+mn-lt"/>
                <a:ea typeface="+mn-ea"/>
                <a:cs typeface="+mn-cs"/>
              </a:rPr>
              <a:t>• Misused potent opioids, such as fentanyl (6)</a:t>
            </a:r>
          </a:p>
          <a:p>
            <a:r>
              <a:rPr lang="en-US" sz="1200" b="1" i="0" u="none" strike="noStrike" kern="1200" baseline="0" dirty="0">
                <a:solidFill>
                  <a:srgbClr val="FF0000"/>
                </a:solidFill>
                <a:latin typeface="+mn-lt"/>
                <a:ea typeface="+mn-ea"/>
                <a:cs typeface="+mn-cs"/>
              </a:rPr>
              <a:t>• Used prescription opioids and benzodiazepines (sedatives, anticonvulsants, muscle relaxers, etc.) at the same time (7)</a:t>
            </a:r>
          </a:p>
          <a:p>
            <a:r>
              <a:rPr lang="en-US" sz="1200" b="1" i="0" u="none" strike="noStrike" kern="1200" baseline="0" dirty="0">
                <a:solidFill>
                  <a:srgbClr val="FF0000"/>
                </a:solidFill>
                <a:latin typeface="+mn-lt"/>
                <a:ea typeface="+mn-ea"/>
                <a:cs typeface="+mn-cs"/>
              </a:rPr>
              <a:t>• Used heroin in her/his lifetime (7)</a:t>
            </a:r>
          </a:p>
          <a:p>
            <a:r>
              <a:rPr lang="en-US" sz="1200" b="1" i="0" u="none" strike="noStrike" kern="1200" baseline="0" dirty="0">
                <a:solidFill>
                  <a:srgbClr val="FF0000"/>
                </a:solidFill>
                <a:latin typeface="+mn-lt"/>
                <a:ea typeface="+mn-ea"/>
                <a:cs typeface="+mn-cs"/>
              </a:rPr>
              <a:t>• Used alcohol heavily (8)</a:t>
            </a:r>
          </a:p>
          <a:p>
            <a:r>
              <a:rPr lang="en-US" sz="1200" b="1" i="0" u="none" strike="noStrike" kern="1200" baseline="0" dirty="0">
                <a:solidFill>
                  <a:srgbClr val="FF0000"/>
                </a:solidFill>
                <a:latin typeface="+mn-lt"/>
                <a:ea typeface="+mn-ea"/>
                <a:cs typeface="+mn-cs"/>
              </a:rPr>
              <a:t>• Used injection drugs in the past 90 days (5) “</a:t>
            </a:r>
          </a:p>
          <a:p>
            <a:endParaRPr lang="en-US" sz="1200" b="1" i="0" u="none" strike="noStrike" kern="1200" baseline="0" dirty="0">
              <a:solidFill>
                <a:srgbClr val="FF0000"/>
              </a:solidFill>
              <a:latin typeface="+mn-lt"/>
              <a:ea typeface="+mn-ea"/>
              <a:cs typeface="+mn-cs"/>
            </a:endParaRPr>
          </a:p>
          <a:p>
            <a:r>
              <a:rPr lang="en-US" sz="1200" b="1" i="0" u="none" strike="noStrike" kern="1200" baseline="0" dirty="0">
                <a:solidFill>
                  <a:srgbClr val="FF0000"/>
                </a:solidFill>
                <a:latin typeface="+mn-lt"/>
                <a:ea typeface="+mn-ea"/>
                <a:cs typeface="+mn-cs"/>
              </a:rPr>
              <a:t>Access to Prescription Drugs:</a:t>
            </a:r>
          </a:p>
          <a:p>
            <a:r>
              <a:rPr lang="en-US" sz="1200" b="1" i="0" u="none" strike="noStrike" kern="1200" baseline="0" dirty="0">
                <a:solidFill>
                  <a:srgbClr val="FF0000"/>
                </a:solidFill>
                <a:latin typeface="+mn-lt"/>
                <a:ea typeface="+mn-ea"/>
                <a:cs typeface="+mn-cs"/>
              </a:rPr>
              <a:t>“Individuals who overdose are also more likely to have had access to prescription drugs, including:</a:t>
            </a:r>
            <a:br>
              <a:rPr lang="en-US" sz="1200" b="1" i="0" u="none" strike="noStrike" kern="1200" baseline="0" dirty="0">
                <a:solidFill>
                  <a:srgbClr val="FF0000"/>
                </a:solidFill>
                <a:latin typeface="+mn-lt"/>
                <a:ea typeface="+mn-ea"/>
                <a:cs typeface="+mn-cs"/>
              </a:rPr>
            </a:br>
            <a:r>
              <a:rPr lang="en-US" sz="1200" b="1" i="0" u="none" strike="noStrike" kern="1200" baseline="0" dirty="0">
                <a:solidFill>
                  <a:srgbClr val="FF0000"/>
                </a:solidFill>
                <a:latin typeface="+mn-lt"/>
                <a:ea typeface="+mn-ea"/>
                <a:cs typeface="+mn-cs"/>
              </a:rPr>
              <a:t>• excessive exposure to prescription opioids or benzodiazepines (9)</a:t>
            </a:r>
          </a:p>
          <a:p>
            <a:r>
              <a:rPr lang="en-US" sz="1200" b="1" i="0" u="none" strike="noStrike" kern="1200" baseline="0" dirty="0">
                <a:solidFill>
                  <a:srgbClr val="FF0000"/>
                </a:solidFill>
                <a:latin typeface="+mn-lt"/>
                <a:ea typeface="+mn-ea"/>
                <a:cs typeface="+mn-cs"/>
              </a:rPr>
              <a:t>• a maximum prescribed daily opioid dosage greater than 100 milligrams (10)</a:t>
            </a:r>
          </a:p>
          <a:p>
            <a:r>
              <a:rPr lang="en-US" sz="1200" b="1" i="0" u="none" strike="noStrike" kern="1200" baseline="0" dirty="0">
                <a:solidFill>
                  <a:srgbClr val="FF0000"/>
                </a:solidFill>
                <a:latin typeface="+mn-lt"/>
                <a:ea typeface="+mn-ea"/>
                <a:cs typeface="+mn-cs"/>
              </a:rPr>
              <a:t>• a prescription for opioids or tranquilizers (5)</a:t>
            </a:r>
          </a:p>
          <a:p>
            <a:r>
              <a:rPr lang="en-US" sz="1200" b="1" i="0" u="none" strike="noStrike" kern="1200" baseline="0" dirty="0">
                <a:solidFill>
                  <a:srgbClr val="FF0000"/>
                </a:solidFill>
                <a:latin typeface="+mn-lt"/>
                <a:ea typeface="+mn-ea"/>
                <a:cs typeface="+mn-cs"/>
              </a:rPr>
              <a:t>• filled prescriptions for two or more types of controlled substances (9)</a:t>
            </a:r>
          </a:p>
          <a:p>
            <a:r>
              <a:rPr lang="en-US" sz="1200" b="1" i="0" u="none" strike="noStrike" kern="1200" baseline="0" dirty="0">
                <a:solidFill>
                  <a:srgbClr val="FF0000"/>
                </a:solidFill>
                <a:latin typeface="+mn-lt"/>
                <a:ea typeface="+mn-ea"/>
                <a:cs typeface="+mn-cs"/>
              </a:rPr>
              <a:t>• four or more filled prescriptions (9)</a:t>
            </a:r>
          </a:p>
          <a:p>
            <a:endParaRPr lang="en-US" sz="1200" b="1" i="0" u="none" strike="noStrike" kern="1200" baseline="0" dirty="0">
              <a:solidFill>
                <a:srgbClr val="FF0000"/>
              </a:solidFill>
              <a:latin typeface="+mn-lt"/>
              <a:ea typeface="+mn-ea"/>
              <a:cs typeface="+mn-cs"/>
            </a:endParaRPr>
          </a:p>
          <a:p>
            <a:r>
              <a:rPr lang="en-US" sz="1200" b="1" i="0" u="none" strike="noStrike" kern="1200" baseline="0" dirty="0">
                <a:solidFill>
                  <a:srgbClr val="FF0000"/>
                </a:solidFill>
                <a:latin typeface="+mn-lt"/>
                <a:ea typeface="+mn-ea"/>
                <a:cs typeface="+mn-cs"/>
              </a:rPr>
              <a:t>“Engage in doctor-shopping or pharmacy-shopping behavior” (9)</a:t>
            </a:r>
          </a:p>
          <a:p>
            <a:endParaRPr lang="en-US" sz="1200" b="1" i="0" u="none" strike="noStrike" kern="1200" baseline="0" dirty="0">
              <a:solidFill>
                <a:srgbClr val="FF0000"/>
              </a:solidFill>
              <a:latin typeface="+mn-lt"/>
              <a:ea typeface="+mn-ea"/>
              <a:cs typeface="+mn-cs"/>
            </a:endParaRPr>
          </a:p>
          <a:p>
            <a:r>
              <a:rPr lang="en-US" sz="1200" b="1" i="0" u="none" strike="noStrike" kern="1200" baseline="0" dirty="0">
                <a:solidFill>
                  <a:srgbClr val="FF0000"/>
                </a:solidFill>
                <a:latin typeface="+mn-lt"/>
                <a:ea typeface="+mn-ea"/>
                <a:cs typeface="+mn-cs"/>
              </a:rPr>
              <a:t>“Witnessed a family member overdose” (5)</a:t>
            </a:r>
          </a:p>
          <a:p>
            <a:endParaRPr lang="en-US" b="1" dirty="0">
              <a:solidFill>
                <a:srgbClr val="FF0000"/>
              </a:solidFill>
            </a:endParaRPr>
          </a:p>
          <a:p>
            <a:r>
              <a:rPr lang="en-US" b="1" dirty="0">
                <a:solidFill>
                  <a:srgbClr val="FF0000"/>
                </a:solidFill>
              </a:rPr>
              <a:t>“Been</a:t>
            </a:r>
            <a:r>
              <a:rPr lang="en-US" b="1" baseline="0" dirty="0">
                <a:solidFill>
                  <a:srgbClr val="FF0000"/>
                </a:solidFill>
              </a:rPr>
              <a:t> incarcerated or had a change in tolerance related to incarceration history (5)”</a:t>
            </a:r>
            <a:endParaRPr lang="en-US" b="1" dirty="0">
              <a:solidFill>
                <a:srgbClr val="FF0000"/>
              </a:solidFill>
            </a:endParaRPr>
          </a:p>
          <a:p>
            <a:pPr marL="0" indent="0">
              <a:buFont typeface="Arial"/>
              <a:buNone/>
            </a:pPr>
            <a:r>
              <a:rPr lang="en-US" b="1" dirty="0">
                <a:solidFill>
                  <a:srgbClr val="FF0000"/>
                </a:solidFill>
              </a:rPr>
              <a:t/>
            </a:r>
            <a:br>
              <a:rPr lang="en-US" b="1" dirty="0">
                <a:solidFill>
                  <a:srgbClr val="FF0000"/>
                </a:solidFill>
              </a:rPr>
            </a:br>
            <a:r>
              <a:rPr lang="en-US" b="1" dirty="0">
                <a:solidFill>
                  <a:srgbClr val="FF0000"/>
                </a:solidFill>
              </a:rPr>
              <a:t>“Been admitted to a psychiatric hospital</a:t>
            </a:r>
            <a:r>
              <a:rPr lang="en-US" b="1" baseline="0" dirty="0">
                <a:solidFill>
                  <a:srgbClr val="FF0000"/>
                </a:solidFill>
              </a:rPr>
              <a:t> (8)”</a:t>
            </a:r>
          </a:p>
          <a:p>
            <a:pPr marL="0" indent="0">
              <a:buFont typeface="Arial"/>
              <a:buNone/>
            </a:pPr>
            <a:endParaRPr lang="en-US" b="1" baseline="0" dirty="0">
              <a:solidFill>
                <a:srgbClr val="FF0000"/>
              </a:solidFill>
            </a:endParaRPr>
          </a:p>
          <a:p>
            <a:pPr marL="0" indent="0">
              <a:buFont typeface="Arial"/>
              <a:buNone/>
            </a:pPr>
            <a:r>
              <a:rPr lang="en-US" b="1" baseline="0" dirty="0">
                <a:solidFill>
                  <a:srgbClr val="FF0000"/>
                </a:solidFill>
              </a:rPr>
              <a:t>“Experienced homelessness in the past 90 days (5)”</a:t>
            </a:r>
          </a:p>
          <a:p>
            <a:pPr marL="0" indent="0">
              <a:buFont typeface="Arial"/>
              <a:buNone/>
            </a:pPr>
            <a:endParaRPr lang="en-US" b="1" baseline="0" dirty="0">
              <a:solidFill>
                <a:srgbClr val="FF0000"/>
              </a:solidFill>
            </a:endParaRPr>
          </a:p>
          <a:p>
            <a:pPr marL="0" indent="0">
              <a:buFont typeface="Arial"/>
              <a:buNone/>
            </a:pPr>
            <a:r>
              <a:rPr lang="en-US" b="0" baseline="0" dirty="0">
                <a:solidFill>
                  <a:srgbClr val="FF0000"/>
                </a:solidFill>
              </a:rPr>
              <a:t>“Experienced a non-fatal overdose”</a:t>
            </a:r>
            <a:r>
              <a:rPr lang="en-US" b="0" dirty="0">
                <a:solidFill>
                  <a:srgbClr val="FF0000"/>
                </a:solidFill>
              </a:rPr>
              <a:t/>
            </a:r>
            <a:br>
              <a:rPr lang="en-US" b="0" dirty="0">
                <a:solidFill>
                  <a:srgbClr val="FF0000"/>
                </a:solidFill>
              </a:rPr>
            </a:br>
            <a:r>
              <a:rPr lang="en-US" b="0" dirty="0">
                <a:solidFill>
                  <a:srgbClr val="FF0000"/>
                </a:solidFill>
              </a:rPr>
              <a:t>General</a:t>
            </a:r>
            <a:r>
              <a:rPr lang="en-US" b="0" baseline="0" dirty="0">
                <a:solidFill>
                  <a:srgbClr val="FF0000"/>
                </a:solidFill>
              </a:rPr>
              <a:t> risk factors:</a:t>
            </a:r>
            <a:br>
              <a:rPr lang="en-US" b="0" baseline="0" dirty="0">
                <a:solidFill>
                  <a:srgbClr val="FF0000"/>
                </a:solidFill>
              </a:rPr>
            </a:br>
            <a:r>
              <a:rPr lang="en-US" b="0" baseline="0" dirty="0">
                <a:solidFill>
                  <a:srgbClr val="FF0000"/>
                </a:solidFill>
              </a:rPr>
              <a:t>- 2.8 times higher for individuals age 61-70</a:t>
            </a:r>
            <a:br>
              <a:rPr lang="en-US" b="0" baseline="0" dirty="0">
                <a:solidFill>
                  <a:srgbClr val="FF0000"/>
                </a:solidFill>
              </a:rPr>
            </a:br>
            <a:r>
              <a:rPr lang="en-US" b="0" baseline="0" dirty="0">
                <a:solidFill>
                  <a:srgbClr val="FF0000"/>
                </a:solidFill>
              </a:rPr>
              <a:t>- 5.4 times higher for age 71-80</a:t>
            </a:r>
            <a:br>
              <a:rPr lang="en-US" b="0" baseline="0" dirty="0">
                <a:solidFill>
                  <a:srgbClr val="FF0000"/>
                </a:solidFill>
              </a:rPr>
            </a:br>
            <a:r>
              <a:rPr lang="en-US" b="0" baseline="0" dirty="0">
                <a:solidFill>
                  <a:srgbClr val="FF0000"/>
                </a:solidFill>
              </a:rPr>
              <a:t>- 8.7 times higher for those over age 80</a:t>
            </a:r>
          </a:p>
          <a:p>
            <a:pPr marL="0" indent="0">
              <a:buFont typeface="Arial"/>
              <a:buNone/>
            </a:pPr>
            <a:endParaRPr lang="en-US" b="1" baseline="0" dirty="0">
              <a:solidFill>
                <a:srgbClr val="FF0000"/>
              </a:solidFill>
            </a:endParaRPr>
          </a:p>
          <a:p>
            <a:pPr marL="0" indent="0">
              <a:buFont typeface="Arial"/>
              <a:buNone/>
            </a:pPr>
            <a:endParaRPr lang="en-US" b="1" baseline="0" dirty="0">
              <a:solidFill>
                <a:srgbClr val="FF0000"/>
              </a:solidFill>
            </a:endParaRPr>
          </a:p>
          <a:p>
            <a:r>
              <a:rPr lang="en-US" b="1" baseline="0" dirty="0">
                <a:solidFill>
                  <a:srgbClr val="FF0000"/>
                </a:solidFill>
              </a:rPr>
              <a:t>REFERENCES FROM CAPT WEBINAR THAT MATCH NUMBERS ABOVE:</a:t>
            </a:r>
            <a:br>
              <a:rPr lang="en-US" b="1" baseline="0" dirty="0">
                <a:solidFill>
                  <a:srgbClr val="FF0000"/>
                </a:solidFill>
              </a:rPr>
            </a:br>
            <a:r>
              <a:rPr lang="en-US" b="1" baseline="0" dirty="0">
                <a:solidFill>
                  <a:srgbClr val="FF0000"/>
                </a:solidFill>
              </a:rPr>
              <a:t>1. </a:t>
            </a:r>
            <a:r>
              <a:rPr lang="en-US" sz="1200" b="1" i="0" u="none" strike="noStrike" kern="1200" baseline="0" dirty="0">
                <a:solidFill>
                  <a:srgbClr val="FF0000"/>
                </a:solidFill>
                <a:latin typeface="+mn-lt"/>
                <a:ea typeface="+mn-ea"/>
                <a:cs typeface="+mn-cs"/>
              </a:rPr>
              <a:t>NIDA (2015). Opioids. Retrieved November 1, 2016, from https://</a:t>
            </a:r>
            <a:r>
              <a:rPr lang="en-US" sz="1200" b="1" i="0" u="none" strike="noStrike" kern="1200" baseline="0" dirty="0" err="1">
                <a:solidFill>
                  <a:srgbClr val="FF0000"/>
                </a:solidFill>
                <a:latin typeface="+mn-lt"/>
                <a:ea typeface="+mn-ea"/>
                <a:cs typeface="+mn-cs"/>
              </a:rPr>
              <a:t>www.drugabuse.gov</a:t>
            </a:r>
            <a:r>
              <a:rPr lang="en-US" sz="1200" b="1" i="0" u="none" strike="noStrike" kern="1200" baseline="0" dirty="0">
                <a:solidFill>
                  <a:srgbClr val="FF0000"/>
                </a:solidFill>
                <a:latin typeface="+mn-lt"/>
                <a:ea typeface="+mn-ea"/>
                <a:cs typeface="+mn-cs"/>
              </a:rPr>
              <a:t>/drugs-abuse/opioids.</a:t>
            </a:r>
          </a:p>
          <a:p>
            <a:r>
              <a:rPr lang="en-US" sz="1200" b="1" i="0" u="none" strike="noStrike" kern="1200" baseline="0" dirty="0">
                <a:solidFill>
                  <a:srgbClr val="FF0000"/>
                </a:solidFill>
                <a:latin typeface="+mn-lt"/>
                <a:ea typeface="+mn-ea"/>
                <a:cs typeface="+mn-cs"/>
              </a:rPr>
              <a:t>2. </a:t>
            </a:r>
            <a:r>
              <a:rPr lang="en-US" sz="1200" b="1" i="0" u="none" strike="noStrike" kern="1200" baseline="0" dirty="0" err="1">
                <a:solidFill>
                  <a:srgbClr val="FF0000"/>
                </a:solidFill>
                <a:latin typeface="+mn-lt"/>
                <a:ea typeface="+mn-ea"/>
                <a:cs typeface="+mn-cs"/>
              </a:rPr>
              <a:t>Rossen</a:t>
            </a:r>
            <a:r>
              <a:rPr lang="en-US" sz="1200" b="1" i="0" u="none" strike="noStrike" kern="1200" baseline="0" dirty="0">
                <a:solidFill>
                  <a:srgbClr val="FF0000"/>
                </a:solidFill>
                <a:latin typeface="+mn-lt"/>
                <a:ea typeface="+mn-ea"/>
                <a:cs typeface="+mn-cs"/>
              </a:rPr>
              <a:t> LM, Bastian B, Warner M, Khan D, and Chong Y. Drug poisoning mortality: United States, 1999–2014.</a:t>
            </a:r>
          </a:p>
          <a:p>
            <a:r>
              <a:rPr lang="en-US" sz="1200" b="1" i="0" u="none" strike="noStrike" kern="1200" baseline="0" dirty="0">
                <a:solidFill>
                  <a:srgbClr val="FF0000"/>
                </a:solidFill>
                <a:latin typeface="+mn-lt"/>
                <a:ea typeface="+mn-ea"/>
                <a:cs typeface="+mn-cs"/>
              </a:rPr>
              <a:t>National Center for Health Statistics. 2016. Retrieved December 12, 2016, from https://</a:t>
            </a:r>
            <a:r>
              <a:rPr lang="en-US" sz="1200" b="1" i="0" u="none" strike="noStrike" kern="1200" baseline="0" dirty="0" err="1">
                <a:solidFill>
                  <a:srgbClr val="FF0000"/>
                </a:solidFill>
                <a:latin typeface="+mn-lt"/>
                <a:ea typeface="+mn-ea"/>
                <a:cs typeface="+mn-cs"/>
              </a:rPr>
              <a:t>blogs.cdc.gov</a:t>
            </a:r>
            <a:r>
              <a:rPr lang="en-US" sz="1200" b="1" i="0" u="none" strike="noStrike" kern="1200" baseline="0" dirty="0">
                <a:solidFill>
                  <a:srgbClr val="FF0000"/>
                </a:solidFill>
                <a:latin typeface="+mn-lt"/>
                <a:ea typeface="+mn-ea"/>
                <a:cs typeface="+mn-cs"/>
              </a:rPr>
              <a:t>/</a:t>
            </a:r>
            <a:r>
              <a:rPr lang="en-US" sz="1200" b="1" i="0" u="none" strike="noStrike" kern="1200" baseline="0" dirty="0" err="1">
                <a:solidFill>
                  <a:srgbClr val="FF0000"/>
                </a:solidFill>
                <a:latin typeface="+mn-lt"/>
                <a:ea typeface="+mn-ea"/>
                <a:cs typeface="+mn-cs"/>
              </a:rPr>
              <a:t>nchs-datavisualization</a:t>
            </a:r>
            <a:r>
              <a:rPr lang="en-US" sz="1200" b="1" i="0" u="none" strike="noStrike" kern="1200" baseline="0" dirty="0">
                <a:solidFill>
                  <a:srgbClr val="FF0000"/>
                </a:solidFill>
                <a:latin typeface="+mn-lt"/>
                <a:ea typeface="+mn-ea"/>
                <a:cs typeface="+mn-cs"/>
              </a:rPr>
              <a:t>/</a:t>
            </a:r>
          </a:p>
          <a:p>
            <a:r>
              <a:rPr lang="en-US" sz="1200" b="1" i="0" u="none" strike="noStrike" kern="1200" baseline="0" dirty="0">
                <a:solidFill>
                  <a:srgbClr val="FF0000"/>
                </a:solidFill>
                <a:latin typeface="+mn-lt"/>
                <a:ea typeface="+mn-ea"/>
                <a:cs typeface="+mn-cs"/>
              </a:rPr>
              <a:t>drug-poisoning-mortality/.</a:t>
            </a:r>
          </a:p>
          <a:p>
            <a:r>
              <a:rPr lang="en-US" sz="1200" b="1" i="0" u="none" strike="noStrike" kern="1200" baseline="0" dirty="0">
                <a:solidFill>
                  <a:srgbClr val="FF0000"/>
                </a:solidFill>
                <a:latin typeface="+mn-lt"/>
                <a:ea typeface="+mn-ea"/>
                <a:cs typeface="+mn-cs"/>
              </a:rPr>
              <a:t>3. CDC WONDER (2016). WONDER Online Databases. Retrieved November 1, 2016, from https://</a:t>
            </a:r>
            <a:r>
              <a:rPr lang="en-US" sz="1200" b="1" i="0" u="none" strike="noStrike" kern="1200" baseline="0" dirty="0" err="1">
                <a:solidFill>
                  <a:srgbClr val="FF0000"/>
                </a:solidFill>
                <a:latin typeface="+mn-lt"/>
                <a:ea typeface="+mn-ea"/>
                <a:cs typeface="+mn-cs"/>
              </a:rPr>
              <a:t>wonder.cdc.gov</a:t>
            </a:r>
            <a:r>
              <a:rPr lang="en-US" sz="1200" b="1" i="0" u="none" strike="noStrike" kern="1200" baseline="0" dirty="0">
                <a:solidFill>
                  <a:srgbClr val="FF0000"/>
                </a:solidFill>
                <a:latin typeface="+mn-lt"/>
                <a:ea typeface="+mn-ea"/>
                <a:cs typeface="+mn-cs"/>
              </a:rPr>
              <a:t>/.</a:t>
            </a:r>
          </a:p>
          <a:p>
            <a:r>
              <a:rPr lang="en-US" sz="1200" b="1" i="0" u="none" strike="noStrike" kern="1200" baseline="0" dirty="0">
                <a:solidFill>
                  <a:srgbClr val="FF0000"/>
                </a:solidFill>
                <a:latin typeface="+mn-lt"/>
                <a:ea typeface="+mn-ea"/>
                <a:cs typeface="+mn-cs"/>
              </a:rPr>
              <a:t>4. Cicero TJ, Ellis MS, Surratt HL, Kurtz SP. The Changing Face of Heroin Use in the United </a:t>
            </a:r>
            <a:r>
              <a:rPr lang="en-US" sz="1200" b="1" i="0" u="none" strike="noStrike" kern="1200" baseline="0" dirty="0" err="1">
                <a:solidFill>
                  <a:srgbClr val="FF0000"/>
                </a:solidFill>
                <a:latin typeface="+mn-lt"/>
                <a:ea typeface="+mn-ea"/>
                <a:cs typeface="+mn-cs"/>
              </a:rPr>
              <a:t>StatesA</a:t>
            </a:r>
            <a:r>
              <a:rPr lang="en-US" sz="1200" b="1" i="0" u="none" strike="noStrike" kern="1200" baseline="0" dirty="0">
                <a:solidFill>
                  <a:srgbClr val="FF0000"/>
                </a:solidFill>
                <a:latin typeface="+mn-lt"/>
                <a:ea typeface="+mn-ea"/>
                <a:cs typeface="+mn-cs"/>
              </a:rPr>
              <a:t> Retrospective</a:t>
            </a:r>
          </a:p>
          <a:p>
            <a:r>
              <a:rPr lang="en-US" sz="1200" b="1" i="0" u="none" strike="noStrike" kern="1200" baseline="0" dirty="0">
                <a:solidFill>
                  <a:srgbClr val="FF0000"/>
                </a:solidFill>
                <a:latin typeface="+mn-lt"/>
                <a:ea typeface="+mn-ea"/>
                <a:cs typeface="+mn-cs"/>
              </a:rPr>
              <a:t>Analysis of the Past 50 Years. JAMA Psychiatry.2014;71(7):821-826. doi:10.1001/jamapsychiatry.2014.366</a:t>
            </a:r>
          </a:p>
          <a:p>
            <a:r>
              <a:rPr lang="en-US" sz="1200" b="1" i="0" u="none" strike="noStrike" kern="1200" baseline="0" dirty="0">
                <a:solidFill>
                  <a:srgbClr val="FF0000"/>
                </a:solidFill>
                <a:latin typeface="+mn-lt"/>
                <a:ea typeface="+mn-ea"/>
                <a:cs typeface="+mn-cs"/>
              </a:rPr>
              <a:t>5. Silva, K., </a:t>
            </a:r>
            <a:r>
              <a:rPr lang="en-US" sz="1200" b="1" i="0" u="none" strike="noStrike" kern="1200" baseline="0" dirty="0" err="1">
                <a:solidFill>
                  <a:srgbClr val="FF0000"/>
                </a:solidFill>
                <a:latin typeface="+mn-lt"/>
                <a:ea typeface="+mn-ea"/>
                <a:cs typeface="+mn-cs"/>
              </a:rPr>
              <a:t>Schrager</a:t>
            </a:r>
            <a:r>
              <a:rPr lang="en-US" sz="1200" b="1" i="0" u="none" strike="noStrike" kern="1200" baseline="0" dirty="0">
                <a:solidFill>
                  <a:srgbClr val="FF0000"/>
                </a:solidFill>
                <a:latin typeface="+mn-lt"/>
                <a:ea typeface="+mn-ea"/>
                <a:cs typeface="+mn-cs"/>
              </a:rPr>
              <a:t>, S. M., </a:t>
            </a:r>
            <a:r>
              <a:rPr lang="en-US" sz="1200" b="1" i="0" u="none" strike="noStrike" kern="1200" baseline="0" dirty="0" err="1">
                <a:solidFill>
                  <a:srgbClr val="FF0000"/>
                </a:solidFill>
                <a:latin typeface="+mn-lt"/>
                <a:ea typeface="+mn-ea"/>
                <a:cs typeface="+mn-cs"/>
              </a:rPr>
              <a:t>Kecojevic</a:t>
            </a:r>
            <a:r>
              <a:rPr lang="en-US" sz="1200" b="1" i="0" u="none" strike="noStrike" kern="1200" baseline="0" dirty="0">
                <a:solidFill>
                  <a:srgbClr val="FF0000"/>
                </a:solidFill>
                <a:latin typeface="+mn-lt"/>
                <a:ea typeface="+mn-ea"/>
                <a:cs typeface="+mn-cs"/>
              </a:rPr>
              <a:t>, A., &amp; </a:t>
            </a:r>
            <a:r>
              <a:rPr lang="en-US" sz="1200" b="1" i="0" u="none" strike="noStrike" kern="1200" baseline="0" dirty="0" err="1">
                <a:solidFill>
                  <a:srgbClr val="FF0000"/>
                </a:solidFill>
                <a:latin typeface="+mn-lt"/>
                <a:ea typeface="+mn-ea"/>
                <a:cs typeface="+mn-cs"/>
              </a:rPr>
              <a:t>Lankenau</a:t>
            </a:r>
            <a:r>
              <a:rPr lang="en-US" sz="1200" b="1" i="0" u="none" strike="noStrike" kern="1200" baseline="0" dirty="0">
                <a:solidFill>
                  <a:srgbClr val="FF0000"/>
                </a:solidFill>
                <a:latin typeface="+mn-lt"/>
                <a:ea typeface="+mn-ea"/>
                <a:cs typeface="+mn-cs"/>
              </a:rPr>
              <a:t>, S. E. (2013). Factors associated with history of non-fatal</a:t>
            </a:r>
          </a:p>
          <a:p>
            <a:r>
              <a:rPr lang="en-US" sz="1200" b="1" i="0" u="none" strike="noStrike" kern="1200" baseline="0" dirty="0">
                <a:solidFill>
                  <a:srgbClr val="FF0000"/>
                </a:solidFill>
                <a:latin typeface="+mn-lt"/>
                <a:ea typeface="+mn-ea"/>
                <a:cs typeface="+mn-cs"/>
              </a:rPr>
              <a:t>overdose among young nonmedical users of prescription drugs. Drug and Alcohol Dependence, 128(1-2), 104-110.</a:t>
            </a:r>
          </a:p>
          <a:p>
            <a:r>
              <a:rPr lang="hr-HR" sz="1200" b="1" i="0" u="none" strike="noStrike" kern="1200" baseline="0" dirty="0">
                <a:solidFill>
                  <a:srgbClr val="FF0000"/>
                </a:solidFill>
                <a:latin typeface="+mn-lt"/>
                <a:ea typeface="+mn-ea"/>
                <a:cs typeface="+mn-cs"/>
              </a:rPr>
              <a:t>doi: 10.1016/j.drugalcdep.2012.08.014</a:t>
            </a:r>
          </a:p>
          <a:p>
            <a:r>
              <a:rPr lang="en-US" sz="1200" b="1" i="0" u="none" strike="noStrike" kern="1200" baseline="0" dirty="0">
                <a:solidFill>
                  <a:srgbClr val="FF0000"/>
                </a:solidFill>
                <a:latin typeface="+mn-lt"/>
                <a:ea typeface="+mn-ea"/>
                <a:cs typeface="+mn-cs"/>
              </a:rPr>
              <a:t>6. Peterson, A. B. (2016). Increases in fentanyl-related overdose deaths—Florida and Ohio, 2013–2015. MMWR.</a:t>
            </a:r>
          </a:p>
          <a:p>
            <a:r>
              <a:rPr lang="en-US" sz="1200" b="1" i="0" u="none" strike="noStrike" kern="1200" baseline="0" dirty="0">
                <a:solidFill>
                  <a:srgbClr val="FF0000"/>
                </a:solidFill>
                <a:latin typeface="+mn-lt"/>
                <a:ea typeface="+mn-ea"/>
                <a:cs typeface="+mn-cs"/>
              </a:rPr>
              <a:t>Morbidity and Mortality Weekly Report, 65(33), 844-849.</a:t>
            </a:r>
          </a:p>
          <a:p>
            <a:r>
              <a:rPr lang="en-US" sz="1200" b="1" i="0" u="none" strike="noStrike" kern="1200" baseline="0" dirty="0">
                <a:solidFill>
                  <a:srgbClr val="FF0000"/>
                </a:solidFill>
                <a:latin typeface="+mn-lt"/>
                <a:ea typeface="+mn-ea"/>
                <a:cs typeface="+mn-cs"/>
              </a:rPr>
              <a:t>7. </a:t>
            </a:r>
            <a:r>
              <a:rPr lang="en-US" sz="1200" b="1" i="0" u="none" strike="noStrike" kern="1200" baseline="0" dirty="0" err="1">
                <a:solidFill>
                  <a:srgbClr val="FF0000"/>
                </a:solidFill>
                <a:latin typeface="+mn-lt"/>
                <a:ea typeface="+mn-ea"/>
                <a:cs typeface="+mn-cs"/>
              </a:rPr>
              <a:t>Siegler</a:t>
            </a:r>
            <a:r>
              <a:rPr lang="en-US" sz="1200" b="1" i="0" u="none" strike="noStrike" kern="1200" baseline="0" dirty="0">
                <a:solidFill>
                  <a:srgbClr val="FF0000"/>
                </a:solidFill>
                <a:latin typeface="+mn-lt"/>
                <a:ea typeface="+mn-ea"/>
                <a:cs typeface="+mn-cs"/>
              </a:rPr>
              <a:t>, A., </a:t>
            </a:r>
            <a:r>
              <a:rPr lang="en-US" sz="1200" b="1" i="0" u="none" strike="noStrike" kern="1200" baseline="0" dirty="0" err="1">
                <a:solidFill>
                  <a:srgbClr val="FF0000"/>
                </a:solidFill>
                <a:latin typeface="+mn-lt"/>
                <a:ea typeface="+mn-ea"/>
                <a:cs typeface="+mn-cs"/>
              </a:rPr>
              <a:t>Tuazon</a:t>
            </a:r>
            <a:r>
              <a:rPr lang="en-US" sz="1200" b="1" i="0" u="none" strike="noStrike" kern="1200" baseline="0" dirty="0">
                <a:solidFill>
                  <a:srgbClr val="FF0000"/>
                </a:solidFill>
                <a:latin typeface="+mn-lt"/>
                <a:ea typeface="+mn-ea"/>
                <a:cs typeface="+mn-cs"/>
              </a:rPr>
              <a:t>, E., Bradley O’Brien, D., &amp; </a:t>
            </a:r>
            <a:r>
              <a:rPr lang="en-US" sz="1200" b="1" i="0" u="none" strike="noStrike" kern="1200" baseline="0" dirty="0" err="1">
                <a:solidFill>
                  <a:srgbClr val="FF0000"/>
                </a:solidFill>
                <a:latin typeface="+mn-lt"/>
                <a:ea typeface="+mn-ea"/>
                <a:cs typeface="+mn-cs"/>
              </a:rPr>
              <a:t>Paone</a:t>
            </a:r>
            <a:r>
              <a:rPr lang="en-US" sz="1200" b="1" i="0" u="none" strike="noStrike" kern="1200" baseline="0" dirty="0">
                <a:solidFill>
                  <a:srgbClr val="FF0000"/>
                </a:solidFill>
                <a:latin typeface="+mn-lt"/>
                <a:ea typeface="+mn-ea"/>
                <a:cs typeface="+mn-cs"/>
              </a:rPr>
              <a:t>, D. (2014). Unintentional opioid overdose deaths in New York</a:t>
            </a:r>
          </a:p>
          <a:p>
            <a:r>
              <a:rPr lang="en-US" sz="1200" b="1" i="0" u="none" strike="noStrike" kern="1200" baseline="0" dirty="0">
                <a:solidFill>
                  <a:srgbClr val="FF0000"/>
                </a:solidFill>
                <a:latin typeface="+mn-lt"/>
                <a:ea typeface="+mn-ea"/>
                <a:cs typeface="+mn-cs"/>
              </a:rPr>
              <a:t>City, 2005–2010: A place-based approach to reduce risk. International Journal of Drug Policy, 25(3), 569-574. </a:t>
            </a:r>
            <a:r>
              <a:rPr lang="en-US" sz="1200" b="1" i="0" u="none" strike="noStrike" kern="1200" baseline="0" dirty="0" err="1">
                <a:solidFill>
                  <a:srgbClr val="FF0000"/>
                </a:solidFill>
                <a:latin typeface="+mn-lt"/>
                <a:ea typeface="+mn-ea"/>
                <a:cs typeface="+mn-cs"/>
              </a:rPr>
              <a:t>doi</a:t>
            </a:r>
            <a:r>
              <a:rPr lang="en-US" sz="1200" b="1" i="0" u="none" strike="noStrike" kern="1200" baseline="0" dirty="0">
                <a:solidFill>
                  <a:srgbClr val="FF0000"/>
                </a:solidFill>
                <a:latin typeface="+mn-lt"/>
                <a:ea typeface="+mn-ea"/>
                <a:cs typeface="+mn-cs"/>
              </a:rPr>
              <a:t>:</a:t>
            </a:r>
          </a:p>
          <a:p>
            <a:r>
              <a:rPr lang="hr-HR" sz="1200" b="1" i="0" u="none" strike="noStrike" kern="1200" baseline="0" dirty="0">
                <a:solidFill>
                  <a:srgbClr val="FF0000"/>
                </a:solidFill>
                <a:latin typeface="+mn-lt"/>
                <a:ea typeface="+mn-ea"/>
                <a:cs typeface="+mn-cs"/>
              </a:rPr>
              <a:t>10.1016/j.drugpo.2013.10.015</a:t>
            </a:r>
          </a:p>
          <a:p>
            <a:r>
              <a:rPr lang="en-US" sz="1200" b="1" i="0" u="none" strike="noStrike" kern="1200" baseline="0" dirty="0">
                <a:solidFill>
                  <a:srgbClr val="FF0000"/>
                </a:solidFill>
                <a:latin typeface="+mn-lt"/>
                <a:ea typeface="+mn-ea"/>
                <a:cs typeface="+mn-cs"/>
              </a:rPr>
              <a:t>8. Green, T. C., Black, R., Serrano, J. M. G., </a:t>
            </a:r>
            <a:r>
              <a:rPr lang="en-US" sz="1200" b="1" i="0" u="none" strike="noStrike" kern="1200" baseline="0" dirty="0" err="1">
                <a:solidFill>
                  <a:srgbClr val="FF0000"/>
                </a:solidFill>
                <a:latin typeface="+mn-lt"/>
                <a:ea typeface="+mn-ea"/>
                <a:cs typeface="+mn-cs"/>
              </a:rPr>
              <a:t>Budman</a:t>
            </a:r>
            <a:r>
              <a:rPr lang="en-US" sz="1200" b="1" i="0" u="none" strike="noStrike" kern="1200" baseline="0" dirty="0">
                <a:solidFill>
                  <a:srgbClr val="FF0000"/>
                </a:solidFill>
                <a:latin typeface="+mn-lt"/>
                <a:ea typeface="+mn-ea"/>
                <a:cs typeface="+mn-cs"/>
              </a:rPr>
              <a:t>, S. H., &amp; Butler, S. F. (2011). Typologies of prescription opioid use</a:t>
            </a:r>
          </a:p>
          <a:p>
            <a:r>
              <a:rPr lang="en-US" sz="1200" b="1" i="0" u="none" strike="noStrike" kern="1200" baseline="0" dirty="0">
                <a:solidFill>
                  <a:srgbClr val="FF0000"/>
                </a:solidFill>
                <a:latin typeface="+mn-lt"/>
                <a:ea typeface="+mn-ea"/>
                <a:cs typeface="+mn-cs"/>
              </a:rPr>
              <a:t>in a large sample of adults assessed for substance abuse treatment. </a:t>
            </a:r>
            <a:r>
              <a:rPr lang="en-US" sz="1200" b="1" i="0" u="none" strike="noStrike" kern="1200" baseline="0" dirty="0" err="1">
                <a:solidFill>
                  <a:srgbClr val="FF0000"/>
                </a:solidFill>
                <a:latin typeface="+mn-lt"/>
                <a:ea typeface="+mn-ea"/>
                <a:cs typeface="+mn-cs"/>
              </a:rPr>
              <a:t>PloS</a:t>
            </a:r>
            <a:r>
              <a:rPr lang="en-US" sz="1200" b="1" i="0" u="none" strike="noStrike" kern="1200" baseline="0" dirty="0">
                <a:solidFill>
                  <a:srgbClr val="FF0000"/>
                </a:solidFill>
                <a:latin typeface="+mn-lt"/>
                <a:ea typeface="+mn-ea"/>
                <a:cs typeface="+mn-cs"/>
              </a:rPr>
              <a:t> one, 6(11), e27244.</a:t>
            </a:r>
          </a:p>
          <a:p>
            <a:r>
              <a:rPr lang="en-US" sz="1200" b="1" i="0" u="none" strike="noStrike" kern="1200" baseline="0" dirty="0">
                <a:solidFill>
                  <a:srgbClr val="FF0000"/>
                </a:solidFill>
                <a:latin typeface="+mn-lt"/>
                <a:ea typeface="+mn-ea"/>
                <a:cs typeface="+mn-cs"/>
              </a:rPr>
              <a:t>9. Peirce, G. L., Smith, M. J., Abate, M. A., &amp; Halverson, J. (2012). Doctor and pharmacy shopping for controlled</a:t>
            </a:r>
          </a:p>
          <a:p>
            <a:r>
              <a:rPr lang="en-US" sz="1200" b="1" i="0" u="none" strike="noStrike" kern="1200" baseline="0" dirty="0">
                <a:solidFill>
                  <a:srgbClr val="FF0000"/>
                </a:solidFill>
                <a:latin typeface="+mn-lt"/>
                <a:ea typeface="+mn-ea"/>
                <a:cs typeface="+mn-cs"/>
              </a:rPr>
              <a:t>substances. Medical Care, 50(6), 494–500. Retrieved from http://</a:t>
            </a:r>
            <a:r>
              <a:rPr lang="en-US" sz="1200" b="1" i="0" u="none" strike="noStrike" kern="1200" baseline="0" dirty="0" err="1">
                <a:solidFill>
                  <a:srgbClr val="FF0000"/>
                </a:solidFill>
                <a:latin typeface="+mn-lt"/>
                <a:ea typeface="+mn-ea"/>
                <a:cs typeface="+mn-cs"/>
              </a:rPr>
              <a:t>doi.org</a:t>
            </a:r>
            <a:r>
              <a:rPr lang="en-US" sz="1200" b="1" i="0" u="none" strike="noStrike" kern="1200" baseline="0" dirty="0">
                <a:solidFill>
                  <a:srgbClr val="FF0000"/>
                </a:solidFill>
                <a:latin typeface="+mn-lt"/>
                <a:ea typeface="+mn-ea"/>
                <a:cs typeface="+mn-cs"/>
              </a:rPr>
              <a:t>/10.1097/MLR.0b013e31824ebd81</a:t>
            </a:r>
          </a:p>
          <a:p>
            <a:r>
              <a:rPr lang="pl-PL" sz="1200" b="1" i="0" u="none" strike="noStrike" kern="1200" baseline="0" dirty="0">
                <a:solidFill>
                  <a:srgbClr val="FF0000"/>
                </a:solidFill>
                <a:latin typeface="+mn-lt"/>
                <a:ea typeface="+mn-ea"/>
                <a:cs typeface="+mn-cs"/>
              </a:rPr>
              <a:t>10. </a:t>
            </a:r>
            <a:r>
              <a:rPr lang="pl-PL" sz="1200" b="1" i="0" u="none" strike="noStrike" kern="1200" baseline="0" dirty="0" err="1">
                <a:solidFill>
                  <a:srgbClr val="FF0000"/>
                </a:solidFill>
                <a:latin typeface="+mn-lt"/>
                <a:ea typeface="+mn-ea"/>
                <a:cs typeface="+mn-cs"/>
              </a:rPr>
              <a:t>Bohnert</a:t>
            </a:r>
            <a:r>
              <a:rPr lang="pl-PL" sz="1200" b="1" i="0" u="none" strike="noStrike" kern="1200" baseline="0" dirty="0">
                <a:solidFill>
                  <a:srgbClr val="FF0000"/>
                </a:solidFill>
                <a:latin typeface="+mn-lt"/>
                <a:ea typeface="+mn-ea"/>
                <a:cs typeface="+mn-cs"/>
              </a:rPr>
              <a:t>, A. S. B., </a:t>
            </a:r>
            <a:r>
              <a:rPr lang="pl-PL" sz="1200" b="1" i="0" u="none" strike="noStrike" kern="1200" baseline="0" dirty="0" err="1">
                <a:solidFill>
                  <a:srgbClr val="FF0000"/>
                </a:solidFill>
                <a:latin typeface="+mn-lt"/>
                <a:ea typeface="+mn-ea"/>
                <a:cs typeface="+mn-cs"/>
              </a:rPr>
              <a:t>Valenstein</a:t>
            </a:r>
            <a:r>
              <a:rPr lang="pl-PL" sz="1200" b="1" i="0" u="none" strike="noStrike" kern="1200" baseline="0" dirty="0">
                <a:solidFill>
                  <a:srgbClr val="FF0000"/>
                </a:solidFill>
                <a:latin typeface="+mn-lt"/>
                <a:ea typeface="+mn-ea"/>
                <a:cs typeface="+mn-cs"/>
              </a:rPr>
              <a:t>, M., </a:t>
            </a:r>
            <a:r>
              <a:rPr lang="pl-PL" sz="1200" b="1" i="0" u="none" strike="noStrike" kern="1200" baseline="0" dirty="0" err="1">
                <a:solidFill>
                  <a:srgbClr val="FF0000"/>
                </a:solidFill>
                <a:latin typeface="+mn-lt"/>
                <a:ea typeface="+mn-ea"/>
                <a:cs typeface="+mn-cs"/>
              </a:rPr>
              <a:t>Bair</a:t>
            </a:r>
            <a:r>
              <a:rPr lang="pl-PL" sz="1200" b="1" i="0" u="none" strike="noStrike" kern="1200" baseline="0" dirty="0">
                <a:solidFill>
                  <a:srgbClr val="FF0000"/>
                </a:solidFill>
                <a:latin typeface="+mn-lt"/>
                <a:ea typeface="+mn-ea"/>
                <a:cs typeface="+mn-cs"/>
              </a:rPr>
              <a:t>, M. J., </a:t>
            </a:r>
            <a:r>
              <a:rPr lang="pl-PL" sz="1200" b="1" i="0" u="none" strike="noStrike" kern="1200" baseline="0" dirty="0" err="1">
                <a:solidFill>
                  <a:srgbClr val="FF0000"/>
                </a:solidFill>
                <a:latin typeface="+mn-lt"/>
                <a:ea typeface="+mn-ea"/>
                <a:cs typeface="+mn-cs"/>
              </a:rPr>
              <a:t>Ganoczy</a:t>
            </a:r>
            <a:r>
              <a:rPr lang="pl-PL" sz="1200" b="1" i="0" u="none" strike="noStrike" kern="1200" baseline="0" dirty="0">
                <a:solidFill>
                  <a:srgbClr val="FF0000"/>
                </a:solidFill>
                <a:latin typeface="+mn-lt"/>
                <a:ea typeface="+mn-ea"/>
                <a:cs typeface="+mn-cs"/>
              </a:rPr>
              <a:t>, D., </a:t>
            </a:r>
            <a:r>
              <a:rPr lang="pl-PL" sz="1200" b="1" i="0" u="none" strike="noStrike" kern="1200" baseline="0" dirty="0" err="1">
                <a:solidFill>
                  <a:srgbClr val="FF0000"/>
                </a:solidFill>
                <a:latin typeface="+mn-lt"/>
                <a:ea typeface="+mn-ea"/>
                <a:cs typeface="+mn-cs"/>
              </a:rPr>
              <a:t>McCarthy</a:t>
            </a:r>
            <a:r>
              <a:rPr lang="pl-PL" sz="1200" b="1" i="0" u="none" strike="noStrike" kern="1200" baseline="0" dirty="0">
                <a:solidFill>
                  <a:srgbClr val="FF0000"/>
                </a:solidFill>
                <a:latin typeface="+mn-lt"/>
                <a:ea typeface="+mn-ea"/>
                <a:cs typeface="+mn-cs"/>
              </a:rPr>
              <a:t>, J. F., </a:t>
            </a:r>
            <a:r>
              <a:rPr lang="pl-PL" sz="1200" b="1" i="0" u="none" strike="noStrike" kern="1200" baseline="0" dirty="0" err="1">
                <a:solidFill>
                  <a:srgbClr val="FF0000"/>
                </a:solidFill>
                <a:latin typeface="+mn-lt"/>
                <a:ea typeface="+mn-ea"/>
                <a:cs typeface="+mn-cs"/>
              </a:rPr>
              <a:t>Ilgen</a:t>
            </a:r>
            <a:r>
              <a:rPr lang="pl-PL" sz="1200" b="1" i="0" u="none" strike="noStrike" kern="1200" baseline="0" dirty="0">
                <a:solidFill>
                  <a:srgbClr val="FF0000"/>
                </a:solidFill>
                <a:latin typeface="+mn-lt"/>
                <a:ea typeface="+mn-ea"/>
                <a:cs typeface="+mn-cs"/>
              </a:rPr>
              <a:t>, M. A., &amp; </a:t>
            </a:r>
            <a:r>
              <a:rPr lang="pl-PL" sz="1200" b="1" i="0" u="none" strike="noStrike" kern="1200" baseline="0" dirty="0" err="1">
                <a:solidFill>
                  <a:srgbClr val="FF0000"/>
                </a:solidFill>
                <a:latin typeface="+mn-lt"/>
                <a:ea typeface="+mn-ea"/>
                <a:cs typeface="+mn-cs"/>
              </a:rPr>
              <a:t>Blow</a:t>
            </a:r>
            <a:r>
              <a:rPr lang="pl-PL" sz="1200" b="1" i="0" u="none" strike="noStrike" kern="1200" baseline="0" dirty="0">
                <a:solidFill>
                  <a:srgbClr val="FF0000"/>
                </a:solidFill>
                <a:latin typeface="+mn-lt"/>
                <a:ea typeface="+mn-ea"/>
                <a:cs typeface="+mn-cs"/>
              </a:rPr>
              <a:t>, F. C. (2011).</a:t>
            </a:r>
          </a:p>
          <a:p>
            <a:r>
              <a:rPr lang="pl-PL" sz="1200" b="1" i="0" u="none" strike="noStrike" kern="1200" baseline="0" dirty="0" err="1">
                <a:solidFill>
                  <a:srgbClr val="FF0000"/>
                </a:solidFill>
                <a:latin typeface="+mn-lt"/>
                <a:ea typeface="+mn-ea"/>
                <a:cs typeface="+mn-cs"/>
              </a:rPr>
              <a:t>Association</a:t>
            </a:r>
            <a:r>
              <a:rPr lang="pl-PL" sz="1200" b="1" i="0" u="none" strike="noStrike" kern="1200" baseline="0" dirty="0">
                <a:solidFill>
                  <a:srgbClr val="FF0000"/>
                </a:solidFill>
                <a:latin typeface="+mn-lt"/>
                <a:ea typeface="+mn-ea"/>
                <a:cs typeface="+mn-cs"/>
              </a:rPr>
              <a:t> </a:t>
            </a:r>
            <a:r>
              <a:rPr lang="pl-PL" sz="1200" b="1" i="0" u="none" strike="noStrike" kern="1200" baseline="0" dirty="0" err="1">
                <a:solidFill>
                  <a:srgbClr val="FF0000"/>
                </a:solidFill>
                <a:latin typeface="+mn-lt"/>
                <a:ea typeface="+mn-ea"/>
                <a:cs typeface="+mn-cs"/>
              </a:rPr>
              <a:t>between</a:t>
            </a:r>
            <a:r>
              <a:rPr lang="pl-PL" sz="1200" b="1" i="0" u="none" strike="noStrike" kern="1200" baseline="0" dirty="0">
                <a:solidFill>
                  <a:srgbClr val="FF0000"/>
                </a:solidFill>
                <a:latin typeface="+mn-lt"/>
                <a:ea typeface="+mn-ea"/>
                <a:cs typeface="+mn-cs"/>
              </a:rPr>
              <a:t> </a:t>
            </a:r>
            <a:r>
              <a:rPr lang="pl-PL" sz="1200" b="1" i="0" u="none" strike="noStrike" kern="1200" baseline="0" dirty="0" err="1">
                <a:solidFill>
                  <a:srgbClr val="FF0000"/>
                </a:solidFill>
                <a:latin typeface="+mn-lt"/>
                <a:ea typeface="+mn-ea"/>
                <a:cs typeface="+mn-cs"/>
              </a:rPr>
              <a:t>opioid</a:t>
            </a:r>
            <a:r>
              <a:rPr lang="pl-PL" sz="1200" b="1" i="0" u="none" strike="noStrike" kern="1200" baseline="0" dirty="0">
                <a:solidFill>
                  <a:srgbClr val="FF0000"/>
                </a:solidFill>
                <a:latin typeface="+mn-lt"/>
                <a:ea typeface="+mn-ea"/>
                <a:cs typeface="+mn-cs"/>
              </a:rPr>
              <a:t> </a:t>
            </a:r>
            <a:r>
              <a:rPr lang="pl-PL" sz="1200" b="1" i="0" u="none" strike="noStrike" kern="1200" baseline="0" dirty="0" err="1">
                <a:solidFill>
                  <a:srgbClr val="FF0000"/>
                </a:solidFill>
                <a:latin typeface="+mn-lt"/>
                <a:ea typeface="+mn-ea"/>
                <a:cs typeface="+mn-cs"/>
              </a:rPr>
              <a:t>prescribing</a:t>
            </a:r>
            <a:r>
              <a:rPr lang="pl-PL" sz="1200" b="1" i="0" u="none" strike="noStrike" kern="1200" baseline="0" dirty="0">
                <a:solidFill>
                  <a:srgbClr val="FF0000"/>
                </a:solidFill>
                <a:latin typeface="+mn-lt"/>
                <a:ea typeface="+mn-ea"/>
                <a:cs typeface="+mn-cs"/>
              </a:rPr>
              <a:t> </a:t>
            </a:r>
            <a:r>
              <a:rPr lang="pl-PL" sz="1200" b="1" i="0" u="none" strike="noStrike" kern="1200" baseline="0" dirty="0" err="1">
                <a:solidFill>
                  <a:srgbClr val="FF0000"/>
                </a:solidFill>
                <a:latin typeface="+mn-lt"/>
                <a:ea typeface="+mn-ea"/>
                <a:cs typeface="+mn-cs"/>
              </a:rPr>
              <a:t>patterns</a:t>
            </a:r>
            <a:r>
              <a:rPr lang="pl-PL" sz="1200" b="1" i="0" u="none" strike="noStrike" kern="1200" baseline="0" dirty="0">
                <a:solidFill>
                  <a:srgbClr val="FF0000"/>
                </a:solidFill>
                <a:latin typeface="+mn-lt"/>
                <a:ea typeface="+mn-ea"/>
                <a:cs typeface="+mn-cs"/>
              </a:rPr>
              <a:t> and </a:t>
            </a:r>
            <a:r>
              <a:rPr lang="pl-PL" sz="1200" b="1" i="0" u="none" strike="noStrike" kern="1200" baseline="0" dirty="0" err="1">
                <a:solidFill>
                  <a:srgbClr val="FF0000"/>
                </a:solidFill>
                <a:latin typeface="+mn-lt"/>
                <a:ea typeface="+mn-ea"/>
                <a:cs typeface="+mn-cs"/>
              </a:rPr>
              <a:t>opioid</a:t>
            </a:r>
            <a:r>
              <a:rPr lang="pl-PL" sz="1200" b="1" i="0" u="none" strike="noStrike" kern="1200" baseline="0" dirty="0">
                <a:solidFill>
                  <a:srgbClr val="FF0000"/>
                </a:solidFill>
                <a:latin typeface="+mn-lt"/>
                <a:ea typeface="+mn-ea"/>
                <a:cs typeface="+mn-cs"/>
              </a:rPr>
              <a:t> </a:t>
            </a:r>
            <a:r>
              <a:rPr lang="pl-PL" sz="1200" b="1" i="0" u="none" strike="noStrike" kern="1200" baseline="0" dirty="0" err="1">
                <a:solidFill>
                  <a:srgbClr val="FF0000"/>
                </a:solidFill>
                <a:latin typeface="+mn-lt"/>
                <a:ea typeface="+mn-ea"/>
                <a:cs typeface="+mn-cs"/>
              </a:rPr>
              <a:t>overdose-related</a:t>
            </a:r>
            <a:r>
              <a:rPr lang="pl-PL" sz="1200" b="1" i="0" u="none" strike="noStrike" kern="1200" baseline="0" dirty="0">
                <a:solidFill>
                  <a:srgbClr val="FF0000"/>
                </a:solidFill>
                <a:latin typeface="+mn-lt"/>
                <a:ea typeface="+mn-ea"/>
                <a:cs typeface="+mn-cs"/>
              </a:rPr>
              <a:t> </a:t>
            </a:r>
            <a:r>
              <a:rPr lang="pl-PL" sz="1200" b="1" i="0" u="none" strike="noStrike" kern="1200" baseline="0" dirty="0" err="1">
                <a:solidFill>
                  <a:srgbClr val="FF0000"/>
                </a:solidFill>
                <a:latin typeface="+mn-lt"/>
                <a:ea typeface="+mn-ea"/>
                <a:cs typeface="+mn-cs"/>
              </a:rPr>
              <a:t>deaths</a:t>
            </a:r>
            <a:r>
              <a:rPr lang="pl-PL" sz="1200" b="1" i="0" u="none" strike="noStrike" kern="1200" baseline="0" dirty="0">
                <a:solidFill>
                  <a:srgbClr val="FF0000"/>
                </a:solidFill>
                <a:latin typeface="+mn-lt"/>
                <a:ea typeface="+mn-ea"/>
                <a:cs typeface="+mn-cs"/>
              </a:rPr>
              <a:t>. </a:t>
            </a:r>
            <a:r>
              <a:rPr lang="pl-PL" sz="1200" b="1" i="0" u="none" strike="noStrike" kern="1200" baseline="0" dirty="0" err="1">
                <a:solidFill>
                  <a:srgbClr val="FF0000"/>
                </a:solidFill>
                <a:latin typeface="+mn-lt"/>
                <a:ea typeface="+mn-ea"/>
                <a:cs typeface="+mn-cs"/>
              </a:rPr>
              <a:t>Journal</a:t>
            </a:r>
            <a:r>
              <a:rPr lang="pl-PL" sz="1200" b="1" i="0" u="none" strike="noStrike" kern="1200" baseline="0" dirty="0">
                <a:solidFill>
                  <a:srgbClr val="FF0000"/>
                </a:solidFill>
                <a:latin typeface="+mn-lt"/>
                <a:ea typeface="+mn-ea"/>
                <a:cs typeface="+mn-cs"/>
              </a:rPr>
              <a:t> of the American</a:t>
            </a:r>
          </a:p>
          <a:p>
            <a:r>
              <a:rPr lang="en-US" sz="1200" b="1" i="0" u="none" strike="noStrike" kern="1200" baseline="0" dirty="0">
                <a:solidFill>
                  <a:srgbClr val="FF0000"/>
                </a:solidFill>
                <a:latin typeface="+mn-lt"/>
                <a:ea typeface="+mn-ea"/>
                <a:cs typeface="+mn-cs"/>
              </a:rPr>
              <a:t>Medical Association, 305(13), 1315–1321. Retrieved from http://</a:t>
            </a:r>
            <a:r>
              <a:rPr lang="en-US" sz="1200" b="1" i="0" u="none" strike="noStrike" kern="1200" baseline="0" dirty="0" err="1">
                <a:solidFill>
                  <a:srgbClr val="FF0000"/>
                </a:solidFill>
                <a:latin typeface="+mn-lt"/>
                <a:ea typeface="+mn-ea"/>
                <a:cs typeface="+mn-cs"/>
              </a:rPr>
              <a:t>doi.org</a:t>
            </a:r>
            <a:r>
              <a:rPr lang="en-US" sz="1200" b="1" i="0" u="none" strike="noStrike" kern="1200" baseline="0" dirty="0">
                <a:solidFill>
                  <a:srgbClr val="FF0000"/>
                </a:solidFill>
                <a:latin typeface="+mn-lt"/>
                <a:ea typeface="+mn-ea"/>
                <a:cs typeface="+mn-cs"/>
              </a:rPr>
              <a:t>/10.1001/jama.2011.370</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11CF91B-61AB-43F5-A286-B145FA3C52F3}" type="slidenum">
              <a:rPr lang="en-US" smtClean="0"/>
              <a:t>19</a:t>
            </a:fld>
            <a:endParaRPr lang="en-US"/>
          </a:p>
        </p:txBody>
      </p:sp>
    </p:spTree>
    <p:extLst>
      <p:ext uri="{BB962C8B-B14F-4D97-AF65-F5344CB8AC3E}">
        <p14:creationId xmlns:p14="http://schemas.microsoft.com/office/powerpoint/2010/main" val="2869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*85% of overdoses occur in the company of others*</a:t>
            </a:r>
          </a:p>
          <a:p>
            <a:endParaRPr lang="en-US" sz="1200" i="1" dirty="0"/>
          </a:p>
          <a:p>
            <a:r>
              <a:rPr lang="en-US" sz="1200" b="1" i="1" dirty="0"/>
              <a:t>** Sometime people</a:t>
            </a:r>
            <a:r>
              <a:rPr lang="en-US" sz="1200" b="1" i="1" baseline="0" dirty="0"/>
              <a:t> “fall out” (slang of pass out/overdose) in a position that further restricts breathing, like if their neck is crooked – something to be aware of</a:t>
            </a:r>
            <a:br>
              <a:rPr lang="en-US" sz="1200" b="1" i="1" baseline="0" dirty="0"/>
            </a:br>
            <a:r>
              <a:rPr lang="en-US" sz="1200" b="1" i="1" baseline="0" dirty="0"/>
              <a:t/>
            </a:r>
            <a:br>
              <a:rPr lang="en-US" sz="1200" b="1" i="1" baseline="0" dirty="0"/>
            </a:br>
            <a:r>
              <a:rPr lang="en-US" sz="1200" b="1" i="1" baseline="0" dirty="0"/>
              <a:t>*** There’s a huge range in time between use and OD- sometimes it’s a minute, sometimes over 6 hours… if you come upon some who OD’s you never know how long it’s been, always give naloxone…the image od an OD being someone with a needle in their arm is inaccurate, more often than not</a:t>
            </a:r>
            <a:endParaRPr lang="en-US" b="1" dirty="0"/>
          </a:p>
        </p:txBody>
      </p:sp>
      <p:sp>
        <p:nvSpPr>
          <p:cNvPr id="4" name="Slide Number Placeholder 3"/>
          <p:cNvSpPr>
            <a:spLocks noGrp="1"/>
          </p:cNvSpPr>
          <p:nvPr>
            <p:ph type="sldNum" sz="quarter" idx="10"/>
          </p:nvPr>
        </p:nvSpPr>
        <p:spPr/>
        <p:txBody>
          <a:bodyPr/>
          <a:lstStyle/>
          <a:p>
            <a:fld id="{111CF91B-61AB-43F5-A286-B145FA3C52F3}" type="slidenum">
              <a:rPr lang="en-US" smtClean="0"/>
              <a:t>20</a:t>
            </a:fld>
            <a:endParaRPr lang="en-US"/>
          </a:p>
        </p:txBody>
      </p:sp>
    </p:spTree>
    <p:extLst>
      <p:ext uri="{BB962C8B-B14F-4D97-AF65-F5344CB8AC3E}">
        <p14:creationId xmlns:p14="http://schemas.microsoft.com/office/powerpoint/2010/main" val="2825681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central nervous</a:t>
            </a:r>
            <a:r>
              <a:rPr lang="en-US" baseline="0" dirty="0"/>
              <a:t> system has already depressed breathing rates, something like an </a:t>
            </a:r>
            <a:r>
              <a:rPr lang="en-US" baseline="0" dirty="0" err="1"/>
              <a:t>icebath</a:t>
            </a:r>
            <a:r>
              <a:rPr lang="en-US" baseline="0" dirty="0"/>
              <a:t> would further slow the system and cause more damage!</a:t>
            </a:r>
            <a:endParaRPr lang="en-US" dirty="0"/>
          </a:p>
        </p:txBody>
      </p:sp>
      <p:sp>
        <p:nvSpPr>
          <p:cNvPr id="4" name="Slide Number Placeholder 3"/>
          <p:cNvSpPr>
            <a:spLocks noGrp="1"/>
          </p:cNvSpPr>
          <p:nvPr>
            <p:ph type="sldNum" sz="quarter" idx="10"/>
          </p:nvPr>
        </p:nvSpPr>
        <p:spPr/>
        <p:txBody>
          <a:bodyPr/>
          <a:lstStyle/>
          <a:p>
            <a:fld id="{9C545F3C-6823-44D7-B51B-8062BB709D80}" type="slidenum">
              <a:rPr lang="en-US" smtClean="0"/>
              <a:pPr/>
              <a:t>21</a:t>
            </a:fld>
            <a:endParaRPr lang="en-US" dirty="0"/>
          </a:p>
        </p:txBody>
      </p:sp>
    </p:spTree>
    <p:extLst>
      <p:ext uri="{BB962C8B-B14F-4D97-AF65-F5344CB8AC3E}">
        <p14:creationId xmlns:p14="http://schemas.microsoft.com/office/powerpoint/2010/main" val="1511054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1" dirty="0"/>
          </a:p>
        </p:txBody>
      </p:sp>
      <p:sp>
        <p:nvSpPr>
          <p:cNvPr id="4" name="Slide Number Placeholder 3"/>
          <p:cNvSpPr>
            <a:spLocks noGrp="1"/>
          </p:cNvSpPr>
          <p:nvPr>
            <p:ph type="sldNum" sz="quarter" idx="10"/>
          </p:nvPr>
        </p:nvSpPr>
        <p:spPr/>
        <p:txBody>
          <a:bodyPr/>
          <a:lstStyle/>
          <a:p>
            <a:fld id="{9C545F3C-6823-44D7-B51B-8062BB709D80}" type="slidenum">
              <a:rPr lang="en-US" smtClean="0"/>
              <a:pPr/>
              <a:t>22</a:t>
            </a:fld>
            <a:endParaRPr lang="en-US" dirty="0"/>
          </a:p>
        </p:txBody>
      </p:sp>
    </p:spTree>
    <p:extLst>
      <p:ext uri="{BB962C8B-B14F-4D97-AF65-F5344CB8AC3E}">
        <p14:creationId xmlns:p14="http://schemas.microsoft.com/office/powerpoint/2010/main" val="33383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review 911 Good Samaritan law in St Louis City</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Rescue breathing – 1 breath every 7 seconds – if the brain is getting any oxygen at all then naloxone should work- even if you can get in just a little bit with your breaths this could mean life instead of death</a:t>
            </a:r>
          </a:p>
          <a:p>
            <a:endParaRPr lang="en-US" dirty="0"/>
          </a:p>
        </p:txBody>
      </p:sp>
      <p:sp>
        <p:nvSpPr>
          <p:cNvPr id="4" name="Slide Number Placeholder 3"/>
          <p:cNvSpPr>
            <a:spLocks noGrp="1"/>
          </p:cNvSpPr>
          <p:nvPr>
            <p:ph type="sldNum" sz="quarter" idx="10"/>
          </p:nvPr>
        </p:nvSpPr>
        <p:spPr/>
        <p:txBody>
          <a:bodyPr/>
          <a:lstStyle/>
          <a:p>
            <a:fld id="{9C545F3C-6823-44D7-B51B-8062BB709D8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02851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58372" name="Slide Number Placeholder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Tahoma" panose="020B0604030504040204" pitchFamily="34" charset="0"/>
              </a:defRPr>
            </a:lvl1pPr>
            <a:lvl2pPr marL="755650" indent="-290513">
              <a:defRPr>
                <a:solidFill>
                  <a:schemeClr val="tx1"/>
                </a:solidFill>
                <a:latin typeface="Tahoma" panose="020B0604030504040204" pitchFamily="34" charset="0"/>
              </a:defRPr>
            </a:lvl2pPr>
            <a:lvl3pPr marL="1163638" indent="-231775">
              <a:defRPr>
                <a:solidFill>
                  <a:schemeClr val="tx1"/>
                </a:solidFill>
                <a:latin typeface="Tahoma" panose="020B0604030504040204" pitchFamily="34" charset="0"/>
              </a:defRPr>
            </a:lvl3pPr>
            <a:lvl4pPr marL="1630363" indent="-231775">
              <a:defRPr>
                <a:solidFill>
                  <a:schemeClr val="tx1"/>
                </a:solidFill>
                <a:latin typeface="Tahoma" panose="020B0604030504040204" pitchFamily="34" charset="0"/>
              </a:defRPr>
            </a:lvl4pPr>
            <a:lvl5pPr marL="2095500" indent="-231775">
              <a:defRPr>
                <a:solidFill>
                  <a:schemeClr val="tx1"/>
                </a:solidFill>
                <a:latin typeface="Tahoma" panose="020B0604030504040204" pitchFamily="34" charset="0"/>
              </a:defRPr>
            </a:lvl5pPr>
            <a:lvl6pPr marL="2552700" indent="-231775" eaLnBrk="0" fontAlgn="base" hangingPunct="0">
              <a:spcBef>
                <a:spcPct val="0"/>
              </a:spcBef>
              <a:spcAft>
                <a:spcPct val="0"/>
              </a:spcAft>
              <a:defRPr>
                <a:solidFill>
                  <a:schemeClr val="tx1"/>
                </a:solidFill>
                <a:latin typeface="Tahoma" panose="020B0604030504040204" pitchFamily="34" charset="0"/>
              </a:defRPr>
            </a:lvl6pPr>
            <a:lvl7pPr marL="3009900" indent="-231775" eaLnBrk="0" fontAlgn="base" hangingPunct="0">
              <a:spcBef>
                <a:spcPct val="0"/>
              </a:spcBef>
              <a:spcAft>
                <a:spcPct val="0"/>
              </a:spcAft>
              <a:defRPr>
                <a:solidFill>
                  <a:schemeClr val="tx1"/>
                </a:solidFill>
                <a:latin typeface="Tahoma" panose="020B0604030504040204" pitchFamily="34" charset="0"/>
              </a:defRPr>
            </a:lvl7pPr>
            <a:lvl8pPr marL="3467100" indent="-231775" eaLnBrk="0" fontAlgn="base" hangingPunct="0">
              <a:spcBef>
                <a:spcPct val="0"/>
              </a:spcBef>
              <a:spcAft>
                <a:spcPct val="0"/>
              </a:spcAft>
              <a:defRPr>
                <a:solidFill>
                  <a:schemeClr val="tx1"/>
                </a:solidFill>
                <a:latin typeface="Tahoma" panose="020B0604030504040204" pitchFamily="34" charset="0"/>
              </a:defRPr>
            </a:lvl8pPr>
            <a:lvl9pPr marL="3924300" indent="-231775" eaLnBrk="0" fontAlgn="base" hangingPunct="0">
              <a:spcBef>
                <a:spcPct val="0"/>
              </a:spcBef>
              <a:spcAft>
                <a:spcPct val="0"/>
              </a:spcAft>
              <a:defRPr>
                <a:solidFill>
                  <a:schemeClr val="tx1"/>
                </a:solidFill>
                <a:latin typeface="Tahoma" panose="020B0604030504040204" pitchFamily="34" charset="0"/>
              </a:defRPr>
            </a:lvl9pPr>
          </a:lstStyle>
          <a:p>
            <a:fld id="{85FE2C86-2F6A-4829-B59A-EEE7F52907D3}"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854876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
        <p:nvSpPr>
          <p:cNvPr id="60420" name="Slide Number Placeholder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Tahoma" panose="020B0604030504040204" pitchFamily="34" charset="0"/>
              </a:defRPr>
            </a:lvl1pPr>
            <a:lvl2pPr marL="755650" indent="-290513">
              <a:defRPr>
                <a:solidFill>
                  <a:schemeClr val="tx1"/>
                </a:solidFill>
                <a:latin typeface="Tahoma" panose="020B0604030504040204" pitchFamily="34" charset="0"/>
              </a:defRPr>
            </a:lvl2pPr>
            <a:lvl3pPr marL="1163638" indent="-231775">
              <a:defRPr>
                <a:solidFill>
                  <a:schemeClr val="tx1"/>
                </a:solidFill>
                <a:latin typeface="Tahoma" panose="020B0604030504040204" pitchFamily="34" charset="0"/>
              </a:defRPr>
            </a:lvl3pPr>
            <a:lvl4pPr marL="1630363" indent="-231775">
              <a:defRPr>
                <a:solidFill>
                  <a:schemeClr val="tx1"/>
                </a:solidFill>
                <a:latin typeface="Tahoma" panose="020B0604030504040204" pitchFamily="34" charset="0"/>
              </a:defRPr>
            </a:lvl4pPr>
            <a:lvl5pPr marL="2095500" indent="-231775">
              <a:defRPr>
                <a:solidFill>
                  <a:schemeClr val="tx1"/>
                </a:solidFill>
                <a:latin typeface="Tahoma" panose="020B0604030504040204" pitchFamily="34" charset="0"/>
              </a:defRPr>
            </a:lvl5pPr>
            <a:lvl6pPr marL="2552700" indent="-231775" eaLnBrk="0" fontAlgn="base" hangingPunct="0">
              <a:spcBef>
                <a:spcPct val="0"/>
              </a:spcBef>
              <a:spcAft>
                <a:spcPct val="0"/>
              </a:spcAft>
              <a:defRPr>
                <a:solidFill>
                  <a:schemeClr val="tx1"/>
                </a:solidFill>
                <a:latin typeface="Tahoma" panose="020B0604030504040204" pitchFamily="34" charset="0"/>
              </a:defRPr>
            </a:lvl6pPr>
            <a:lvl7pPr marL="3009900" indent="-231775" eaLnBrk="0" fontAlgn="base" hangingPunct="0">
              <a:spcBef>
                <a:spcPct val="0"/>
              </a:spcBef>
              <a:spcAft>
                <a:spcPct val="0"/>
              </a:spcAft>
              <a:defRPr>
                <a:solidFill>
                  <a:schemeClr val="tx1"/>
                </a:solidFill>
                <a:latin typeface="Tahoma" panose="020B0604030504040204" pitchFamily="34" charset="0"/>
              </a:defRPr>
            </a:lvl7pPr>
            <a:lvl8pPr marL="3467100" indent="-231775" eaLnBrk="0" fontAlgn="base" hangingPunct="0">
              <a:spcBef>
                <a:spcPct val="0"/>
              </a:spcBef>
              <a:spcAft>
                <a:spcPct val="0"/>
              </a:spcAft>
              <a:defRPr>
                <a:solidFill>
                  <a:schemeClr val="tx1"/>
                </a:solidFill>
                <a:latin typeface="Tahoma" panose="020B0604030504040204" pitchFamily="34" charset="0"/>
              </a:defRPr>
            </a:lvl8pPr>
            <a:lvl9pPr marL="3924300" indent="-231775" eaLnBrk="0" fontAlgn="base" hangingPunct="0">
              <a:spcBef>
                <a:spcPct val="0"/>
              </a:spcBef>
              <a:spcAft>
                <a:spcPct val="0"/>
              </a:spcAft>
              <a:defRPr>
                <a:solidFill>
                  <a:schemeClr val="tx1"/>
                </a:solidFill>
                <a:latin typeface="Tahoma" panose="020B0604030504040204" pitchFamily="34" charset="0"/>
              </a:defRPr>
            </a:lvl9pPr>
          </a:lstStyle>
          <a:p>
            <a:fld id="{1D864EFA-665D-4023-9871-D4DE378ECB1F}" type="slidenum">
              <a:rPr lang="en-US" altLang="en-US">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292276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60420" name="Slide Number Placeholder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Tahoma" panose="020B0604030504040204" pitchFamily="34" charset="0"/>
              </a:defRPr>
            </a:lvl1pPr>
            <a:lvl2pPr marL="755650" indent="-290513">
              <a:defRPr>
                <a:solidFill>
                  <a:schemeClr val="tx1"/>
                </a:solidFill>
                <a:latin typeface="Tahoma" panose="020B0604030504040204" pitchFamily="34" charset="0"/>
              </a:defRPr>
            </a:lvl2pPr>
            <a:lvl3pPr marL="1163638" indent="-231775">
              <a:defRPr>
                <a:solidFill>
                  <a:schemeClr val="tx1"/>
                </a:solidFill>
                <a:latin typeface="Tahoma" panose="020B0604030504040204" pitchFamily="34" charset="0"/>
              </a:defRPr>
            </a:lvl3pPr>
            <a:lvl4pPr marL="1630363" indent="-231775">
              <a:defRPr>
                <a:solidFill>
                  <a:schemeClr val="tx1"/>
                </a:solidFill>
                <a:latin typeface="Tahoma" panose="020B0604030504040204" pitchFamily="34" charset="0"/>
              </a:defRPr>
            </a:lvl4pPr>
            <a:lvl5pPr marL="2095500" indent="-231775">
              <a:defRPr>
                <a:solidFill>
                  <a:schemeClr val="tx1"/>
                </a:solidFill>
                <a:latin typeface="Tahoma" panose="020B0604030504040204" pitchFamily="34" charset="0"/>
              </a:defRPr>
            </a:lvl5pPr>
            <a:lvl6pPr marL="2552700" indent="-231775" eaLnBrk="0" fontAlgn="base" hangingPunct="0">
              <a:spcBef>
                <a:spcPct val="0"/>
              </a:spcBef>
              <a:spcAft>
                <a:spcPct val="0"/>
              </a:spcAft>
              <a:defRPr>
                <a:solidFill>
                  <a:schemeClr val="tx1"/>
                </a:solidFill>
                <a:latin typeface="Tahoma" panose="020B0604030504040204" pitchFamily="34" charset="0"/>
              </a:defRPr>
            </a:lvl6pPr>
            <a:lvl7pPr marL="3009900" indent="-231775" eaLnBrk="0" fontAlgn="base" hangingPunct="0">
              <a:spcBef>
                <a:spcPct val="0"/>
              </a:spcBef>
              <a:spcAft>
                <a:spcPct val="0"/>
              </a:spcAft>
              <a:defRPr>
                <a:solidFill>
                  <a:schemeClr val="tx1"/>
                </a:solidFill>
                <a:latin typeface="Tahoma" panose="020B0604030504040204" pitchFamily="34" charset="0"/>
              </a:defRPr>
            </a:lvl7pPr>
            <a:lvl8pPr marL="3467100" indent="-231775" eaLnBrk="0" fontAlgn="base" hangingPunct="0">
              <a:spcBef>
                <a:spcPct val="0"/>
              </a:spcBef>
              <a:spcAft>
                <a:spcPct val="0"/>
              </a:spcAft>
              <a:defRPr>
                <a:solidFill>
                  <a:schemeClr val="tx1"/>
                </a:solidFill>
                <a:latin typeface="Tahoma" panose="020B0604030504040204" pitchFamily="34" charset="0"/>
              </a:defRPr>
            </a:lvl8pPr>
            <a:lvl9pPr marL="3924300" indent="-231775" eaLnBrk="0" fontAlgn="base" hangingPunct="0">
              <a:spcBef>
                <a:spcPct val="0"/>
              </a:spcBef>
              <a:spcAft>
                <a:spcPct val="0"/>
              </a:spcAft>
              <a:defRPr>
                <a:solidFill>
                  <a:schemeClr val="tx1"/>
                </a:solidFill>
                <a:latin typeface="Tahoma" panose="020B0604030504040204" pitchFamily="34" charset="0"/>
              </a:defRPr>
            </a:lvl9pPr>
          </a:lstStyle>
          <a:p>
            <a:fld id="{1D864EFA-665D-4023-9871-D4DE378ECB1F}"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217464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you going to keep it? Who are you going to tell about</a:t>
            </a:r>
            <a:r>
              <a:rPr lang="en-US" baseline="0" dirty="0"/>
              <a:t> it? </a:t>
            </a:r>
            <a:endParaRPr lang="en-US" dirty="0"/>
          </a:p>
        </p:txBody>
      </p:sp>
      <p:sp>
        <p:nvSpPr>
          <p:cNvPr id="4" name="Slide Number Placeholder 3"/>
          <p:cNvSpPr>
            <a:spLocks noGrp="1"/>
          </p:cNvSpPr>
          <p:nvPr>
            <p:ph type="sldNum" sz="quarter" idx="10"/>
          </p:nvPr>
        </p:nvSpPr>
        <p:spPr/>
        <p:txBody>
          <a:bodyPr/>
          <a:lstStyle/>
          <a:p>
            <a:fld id="{9C545F3C-6823-44D7-B51B-8062BB709D80}" type="slidenum">
              <a:rPr lang="en-US" smtClean="0"/>
              <a:pPr/>
              <a:t>27</a:t>
            </a:fld>
            <a:endParaRPr lang="en-US" dirty="0"/>
          </a:p>
        </p:txBody>
      </p:sp>
    </p:spTree>
    <p:extLst>
      <p:ext uri="{BB962C8B-B14F-4D97-AF65-F5344CB8AC3E}">
        <p14:creationId xmlns:p14="http://schemas.microsoft.com/office/powerpoint/2010/main" val="40749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fentanyl? 50-100 times more potent than morphine</a:t>
            </a:r>
          </a:p>
          <a:p>
            <a:r>
              <a:rPr lang="en-US" baseline="0" dirty="0"/>
              <a:t>May require more naloxone</a:t>
            </a:r>
          </a:p>
          <a:p>
            <a:endParaRPr lang="en-US" baseline="0" dirty="0"/>
          </a:p>
          <a:p>
            <a:r>
              <a:rPr lang="en-US" dirty="0"/>
              <a:t>Street names for fentanyl or for fentanyl-laced heroin include Apache, China Girl, China White, Dance Fever, Friend, </a:t>
            </a:r>
            <a:r>
              <a:rPr lang="en-US" dirty="0" err="1"/>
              <a:t>Goodfella</a:t>
            </a:r>
            <a:r>
              <a:rPr lang="en-US" dirty="0"/>
              <a:t>, Jackpot, Murder 8, TNT, and Tango and Cash.</a:t>
            </a:r>
          </a:p>
        </p:txBody>
      </p:sp>
      <p:sp>
        <p:nvSpPr>
          <p:cNvPr id="4" name="Slide Number Placeholder 3"/>
          <p:cNvSpPr>
            <a:spLocks noGrp="1"/>
          </p:cNvSpPr>
          <p:nvPr>
            <p:ph type="sldNum" sz="quarter" idx="10"/>
          </p:nvPr>
        </p:nvSpPr>
        <p:spPr/>
        <p:txBody>
          <a:bodyPr/>
          <a:lstStyle/>
          <a:p>
            <a:fld id="{9C545F3C-6823-44D7-B51B-8062BB709D80}" type="slidenum">
              <a:rPr lang="en-US" smtClean="0"/>
              <a:pPr/>
              <a:t>6</a:t>
            </a:fld>
            <a:endParaRPr lang="en-US" dirty="0"/>
          </a:p>
        </p:txBody>
      </p:sp>
    </p:spTree>
    <p:extLst>
      <p:ext uri="{BB962C8B-B14F-4D97-AF65-F5344CB8AC3E}">
        <p14:creationId xmlns:p14="http://schemas.microsoft.com/office/powerpoint/2010/main" val="148258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a:r>
            <a:r>
              <a:rPr lang="en-US" b="1" dirty="0"/>
              <a:t>To</a:t>
            </a:r>
            <a:r>
              <a:rPr lang="en-US" b="1" baseline="0" dirty="0"/>
              <a:t> help normalize conversations about overdose:</a:t>
            </a:r>
            <a:r>
              <a:rPr lang="en-US" baseline="0" dirty="0"/>
              <a:t/>
            </a:r>
            <a:br>
              <a:rPr lang="en-US" baseline="0" dirty="0"/>
            </a:br>
            <a:r>
              <a:rPr lang="en-US" i="1" baseline="0" dirty="0"/>
              <a:t>- Make it a standard practice to discuss overdose with all clients, so no one feels singled out for being more “at-risk” than others Start conversation with:</a:t>
            </a:r>
          </a:p>
          <a:p>
            <a:r>
              <a:rPr lang="en-US" baseline="0" dirty="0"/>
              <a:t>	- “We can feel confident that we’ll stay abstinent, but we’ve all seen relapse happen. 	And with opioids, the risk of overdose is real. So we want everyone to have this 	information – to help yourself or maybe someone you care about.”</a:t>
            </a:r>
          </a:p>
          <a:p>
            <a:r>
              <a:rPr lang="en-US" baseline="0" dirty="0"/>
              <a:t>      - </a:t>
            </a:r>
            <a:r>
              <a:rPr lang="en-US" i="1" baseline="0" dirty="0"/>
              <a:t>“Emphasize concern for the client’s safety and survival. No slip up or relapse should be fatal.”</a:t>
            </a:r>
            <a:br>
              <a:rPr lang="en-US" i="1" baseline="0" dirty="0"/>
            </a:br>
            <a:r>
              <a:rPr lang="en-US" i="1" baseline="0" dirty="0"/>
              <a:t>      - “Reinforce the clients ability to help others and the community. You can help spread this </a:t>
            </a:r>
            <a:br>
              <a:rPr lang="en-US" i="1" baseline="0" dirty="0"/>
            </a:br>
            <a:r>
              <a:rPr lang="en-US" i="1" baseline="0" dirty="0"/>
              <a:t>          information to others or you might even be in a position to save a life.”</a:t>
            </a:r>
            <a:br>
              <a:rPr lang="en-US" i="1" baseline="0" dirty="0"/>
            </a:br>
            <a:r>
              <a:rPr lang="en-US" i="1" baseline="0" dirty="0"/>
              <a:t>      - “See overdose education as an opportunity to have deeper conversations about behavior   </a:t>
            </a:r>
            <a:br>
              <a:rPr lang="en-US" i="1" baseline="0" dirty="0"/>
            </a:br>
            <a:r>
              <a:rPr lang="en-US" i="1" baseline="0" dirty="0"/>
              <a:t>          change.”</a:t>
            </a:r>
            <a:r>
              <a:rPr lang="en-US" baseline="0" dirty="0"/>
              <a:t/>
            </a:r>
            <a:br>
              <a:rPr lang="en-US" baseline="0" dirty="0"/>
            </a:br>
            <a:r>
              <a:rPr lang="en-US" baseline="0" dirty="0"/>
              <a:t>Information from: http://stopoverdose.org/section/prescribers/</a:t>
            </a:r>
            <a:endParaRPr lang="en-US" dirty="0"/>
          </a:p>
        </p:txBody>
      </p:sp>
      <p:sp>
        <p:nvSpPr>
          <p:cNvPr id="4" name="Slide Number Placeholder 3"/>
          <p:cNvSpPr>
            <a:spLocks noGrp="1"/>
          </p:cNvSpPr>
          <p:nvPr>
            <p:ph type="sldNum" sz="quarter" idx="10"/>
          </p:nvPr>
        </p:nvSpPr>
        <p:spPr/>
        <p:txBody>
          <a:bodyPr/>
          <a:lstStyle/>
          <a:p>
            <a:fld id="{111CF91B-61AB-43F5-A286-B145FA3C52F3}" type="slidenum">
              <a:rPr lang="en-US" smtClean="0"/>
              <a:t>29</a:t>
            </a:fld>
            <a:endParaRPr lang="en-US"/>
          </a:p>
        </p:txBody>
      </p:sp>
    </p:spTree>
    <p:extLst>
      <p:ext uri="{BB962C8B-B14F-4D97-AF65-F5344CB8AC3E}">
        <p14:creationId xmlns:p14="http://schemas.microsoft.com/office/powerpoint/2010/main" val="992945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a:r>
            <a:r>
              <a:rPr lang="en-US" b="1" dirty="0"/>
              <a:t>To</a:t>
            </a:r>
            <a:r>
              <a:rPr lang="en-US" b="1" baseline="0" dirty="0"/>
              <a:t> help normalize conversations about overdose:</a:t>
            </a:r>
            <a:r>
              <a:rPr lang="en-US" baseline="0" dirty="0"/>
              <a:t/>
            </a:r>
            <a:br>
              <a:rPr lang="en-US" baseline="0" dirty="0"/>
            </a:br>
            <a:r>
              <a:rPr lang="en-US" i="1" baseline="0" dirty="0"/>
              <a:t>- Make it a standard practice to discuss overdose with all clients, so no one feels singled out for being more “at-risk” than others Start conversation with:</a:t>
            </a:r>
          </a:p>
          <a:p>
            <a:r>
              <a:rPr lang="en-US" baseline="0" dirty="0"/>
              <a:t>	- “We can feel confident that we’ll stay abstinent, but we’ve all seen relapse happen. 	And with opioids, the risk of overdose is real. So we want everyone to have this 	information – to help yourself or maybe someone you care about.”</a:t>
            </a:r>
          </a:p>
          <a:p>
            <a:r>
              <a:rPr lang="en-US" baseline="0" dirty="0"/>
              <a:t>      - </a:t>
            </a:r>
            <a:r>
              <a:rPr lang="en-US" i="1" baseline="0" dirty="0"/>
              <a:t>“Emphasize concern for the client’s safety and survival. No slip up or relapse should be fatal.”</a:t>
            </a:r>
            <a:br>
              <a:rPr lang="en-US" i="1" baseline="0" dirty="0"/>
            </a:br>
            <a:r>
              <a:rPr lang="en-US" i="1" baseline="0" dirty="0"/>
              <a:t>      - “Reinforce the clients ability to help others and the community. You can help spread this </a:t>
            </a:r>
            <a:br>
              <a:rPr lang="en-US" i="1" baseline="0" dirty="0"/>
            </a:br>
            <a:r>
              <a:rPr lang="en-US" i="1" baseline="0" dirty="0"/>
              <a:t>          information to others or you might even be in a position to save a life.”</a:t>
            </a:r>
            <a:br>
              <a:rPr lang="en-US" i="1" baseline="0" dirty="0"/>
            </a:br>
            <a:r>
              <a:rPr lang="en-US" i="1" baseline="0" dirty="0"/>
              <a:t>      - “See overdose education as an opportunity to have deeper conversations about behavior   </a:t>
            </a:r>
            <a:br>
              <a:rPr lang="en-US" i="1" baseline="0" dirty="0"/>
            </a:br>
            <a:r>
              <a:rPr lang="en-US" i="1" baseline="0" dirty="0"/>
              <a:t>          change.”</a:t>
            </a:r>
            <a:r>
              <a:rPr lang="en-US" baseline="0" dirty="0"/>
              <a:t/>
            </a:r>
            <a:br>
              <a:rPr lang="en-US" baseline="0" dirty="0"/>
            </a:br>
            <a:r>
              <a:rPr lang="en-US" baseline="0" dirty="0"/>
              <a:t>Information from: http://stopoverdose.org/section/prescribers/</a:t>
            </a:r>
            <a:endParaRPr lang="en-US" dirty="0"/>
          </a:p>
        </p:txBody>
      </p:sp>
      <p:sp>
        <p:nvSpPr>
          <p:cNvPr id="4" name="Slide Number Placeholder 3"/>
          <p:cNvSpPr>
            <a:spLocks noGrp="1"/>
          </p:cNvSpPr>
          <p:nvPr>
            <p:ph type="sldNum" sz="quarter" idx="10"/>
          </p:nvPr>
        </p:nvSpPr>
        <p:spPr/>
        <p:txBody>
          <a:bodyPr/>
          <a:lstStyle/>
          <a:p>
            <a:fld id="{111CF91B-61AB-43F5-A286-B145FA3C52F3}" type="slidenum">
              <a:rPr lang="en-US" smtClean="0"/>
              <a:t>30</a:t>
            </a:fld>
            <a:endParaRPr lang="en-US"/>
          </a:p>
        </p:txBody>
      </p:sp>
    </p:spTree>
    <p:extLst>
      <p:ext uri="{BB962C8B-B14F-4D97-AF65-F5344CB8AC3E}">
        <p14:creationId xmlns:p14="http://schemas.microsoft.com/office/powerpoint/2010/main" val="72194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to recap main points covered:</a:t>
            </a:r>
            <a:r>
              <a:rPr lang="en-US" baseline="0" dirty="0"/>
              <a:t>  this portion should take most of your allotted training time. Discuss with trainees what naloxone is, how to use, the risk factors for overdose, how to identify an overdose and what to do in case of an overdose. </a:t>
            </a:r>
          </a:p>
          <a:p>
            <a:endParaRPr lang="en-US" baseline="0" dirty="0"/>
          </a:p>
          <a:p>
            <a:r>
              <a:rPr lang="en-US" baseline="0" dirty="0"/>
              <a:t>Ask attendees to get in to pairs and each take a turn describing highlighted points to the other. </a:t>
            </a:r>
          </a:p>
          <a:p>
            <a:r>
              <a:rPr lang="en-US" baseline="0" dirty="0"/>
              <a:t>	</a:t>
            </a:r>
            <a:r>
              <a:rPr lang="en-US" baseline="0" dirty="0" err="1"/>
              <a:t>eg</a:t>
            </a:r>
            <a:r>
              <a:rPr lang="en-US" baseline="0" dirty="0"/>
              <a:t>. Person on the left takes a minute to describe naloxone. Person on the right then explains fear of risk compensation. Person on the left talks 	about risk factors for overdose. Person on the right lists </a:t>
            </a:r>
            <a:r>
              <a:rPr lang="en-US" baseline="0" dirty="0" err="1"/>
              <a:t>sx</a:t>
            </a:r>
            <a:r>
              <a:rPr lang="en-US" baseline="0" dirty="0"/>
              <a:t> of overdose. Person on left explains what to do if there is an overdose. Person on 	right, how to prevent overdose. </a:t>
            </a:r>
          </a:p>
          <a:p>
            <a:r>
              <a:rPr lang="en-US" baseline="0" dirty="0"/>
              <a:t>After about 5 minutes, stop the pairs and ask for feedback. How was this to talk about for the first time? Did you stumble over anything? Do you need more information or examples of how to explain items? </a:t>
            </a:r>
          </a:p>
          <a:p>
            <a:endParaRPr lang="en-US" baseline="0" dirty="0"/>
          </a:p>
          <a:p>
            <a:r>
              <a:rPr lang="en-US" baseline="0" dirty="0"/>
              <a:t>Allow for discussion so they are comfortable training others.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545F3C-6823-44D7-B51B-8062BB709D8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1661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45F3C-6823-44D7-B51B-8062BB709D80}" type="slidenum">
              <a:rPr lang="en-US" smtClean="0"/>
              <a:pPr/>
              <a:t>32</a:t>
            </a:fld>
            <a:endParaRPr lang="en-US" dirty="0"/>
          </a:p>
        </p:txBody>
      </p:sp>
    </p:spTree>
    <p:extLst>
      <p:ext uri="{BB962C8B-B14F-4D97-AF65-F5344CB8AC3E}">
        <p14:creationId xmlns:p14="http://schemas.microsoft.com/office/powerpoint/2010/main" val="1578401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45F3C-6823-44D7-B51B-8062BB709D80}" type="slidenum">
              <a:rPr lang="en-US" smtClean="0"/>
              <a:pPr/>
              <a:t>33</a:t>
            </a:fld>
            <a:endParaRPr lang="en-US" dirty="0"/>
          </a:p>
        </p:txBody>
      </p:sp>
    </p:spTree>
    <p:extLst>
      <p:ext uri="{BB962C8B-B14F-4D97-AF65-F5344CB8AC3E}">
        <p14:creationId xmlns:p14="http://schemas.microsoft.com/office/powerpoint/2010/main" val="1105135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45F3C-6823-44D7-B51B-8062BB709D80}" type="slidenum">
              <a:rPr lang="en-US" smtClean="0"/>
              <a:pPr/>
              <a:t>37</a:t>
            </a:fld>
            <a:endParaRPr lang="en-US" dirty="0"/>
          </a:p>
        </p:txBody>
      </p:sp>
    </p:spTree>
    <p:extLst>
      <p:ext uri="{BB962C8B-B14F-4D97-AF65-F5344CB8AC3E}">
        <p14:creationId xmlns:p14="http://schemas.microsoft.com/office/powerpoint/2010/main" val="2199936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effectLst/>
                <a:latin typeface="+mn-lt"/>
                <a:ea typeface="+mn-ea"/>
                <a:cs typeface="+mn-cs"/>
              </a:rPr>
              <a:t>TC: What is the problem with first responders being overly cautious around fentanyl?</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MB:</a:t>
            </a:r>
            <a:r>
              <a:rPr lang="en-US" sz="1200" b="0" i="0" kern="1200" dirty="0" smtClean="0">
                <a:solidFill>
                  <a:schemeClr val="tx1"/>
                </a:solidFill>
                <a:effectLst/>
                <a:latin typeface="+mn-lt"/>
                <a:ea typeface="+mn-ea"/>
                <a:cs typeface="+mn-cs"/>
              </a:rPr>
              <a:t> We are seeing situations where some first responders won’t enter a place where they suspect people have used fentanyl until they have suited up in ultra-protective gear, obtained special gloves or masks, or called for backup. That can cause delays in delivery of care to people who have overdosed, which can lead to death. It’s similar to back in the days when people were afraid of HIV and health care providers took unnecessary precautions, resulting in harm to the patient. Anything that causes a delay in care for an overdose is a major concern.</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111CF91B-61AB-43F5-A286-B145FA3C52F3}" type="slidenum">
              <a:rPr lang="en-US" smtClean="0"/>
              <a:t>7</a:t>
            </a:fld>
            <a:endParaRPr lang="en-US"/>
          </a:p>
        </p:txBody>
      </p:sp>
    </p:spTree>
    <p:extLst>
      <p:ext uri="{BB962C8B-B14F-4D97-AF65-F5344CB8AC3E}">
        <p14:creationId xmlns:p14="http://schemas.microsoft.com/office/powerpoint/2010/main" val="244073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TC: What should first responders do if they are exposed to fentanyl through air?</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MB:</a:t>
            </a:r>
            <a:r>
              <a:rPr lang="en-US" sz="1200" b="0" i="0" kern="1200" dirty="0" smtClean="0">
                <a:solidFill>
                  <a:schemeClr val="tx1"/>
                </a:solidFill>
                <a:effectLst/>
                <a:latin typeface="+mn-lt"/>
                <a:ea typeface="+mn-ea"/>
                <a:cs typeface="+mn-cs"/>
              </a:rPr>
              <a:t> This would be an exceedingly rare occurrence- there would have to be a deliberate attempt to do so such as someone blowing powder in their face or an encounter in a drug lab where there has been a great disturbance like a raid or explosion. If the situation is a cloud of dust/material, (i.e. drug lab raid with explosions/shooting/powder everywhere) they should not go into it. The recommendations in that situation are very different and beyond what we can discuss here. For situations where there are small amounts of airborne powder (i.e. a usual user level amount of material in a small container), increase precautions including gloves, long sleeves, and pants, and a particulate [N95] mask may be considered, BUT are not always required. Again, the dose makes the toxin and simply seeing an open baggie is not a reason to increase protection beyond gloves.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45F3C-6823-44D7-B51B-8062BB709D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380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45F3C-6823-44D7-B51B-8062BB709D8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968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*CVS and Walgreens are the major pharmacy chains supplying naloxone in Missouri</a:t>
            </a:r>
          </a:p>
          <a:p>
            <a:endParaRPr lang="en-US" b="1" dirty="0"/>
          </a:p>
          <a:p>
            <a:endParaRPr lang="en-US" b="1" dirty="0"/>
          </a:p>
          <a:p>
            <a:r>
              <a:rPr lang="en-US" b="1" dirty="0"/>
              <a:t>Statute Section 190.255.1, HB 2040, enacted August 28th, 2015. Relevant topics covered by this bill:</a:t>
            </a:r>
            <a:endParaRPr lang="en-US" dirty="0"/>
          </a:p>
          <a:p>
            <a:pPr lvl="0"/>
            <a:r>
              <a:rPr lang="en-US" dirty="0"/>
              <a:t>Distribution to first responders</a:t>
            </a:r>
          </a:p>
          <a:p>
            <a:pPr lvl="0"/>
            <a:r>
              <a:rPr lang="en-US" dirty="0"/>
              <a:t>First responder administration immunity</a:t>
            </a:r>
          </a:p>
          <a:p>
            <a:r>
              <a:rPr lang="en-US" dirty="0"/>
              <a:t> </a:t>
            </a:r>
          </a:p>
          <a:p>
            <a:r>
              <a:rPr lang="en-US" dirty="0"/>
              <a:t>This statute explicitly permits all first responders, including Emergency Medical Technicians (EMTs), to obtain and administer naloxone in accordance with their respective agency’s protocol and following completion of “documented training.” </a:t>
            </a:r>
          </a:p>
          <a:p>
            <a:endParaRPr lang="en-US" dirty="0"/>
          </a:p>
          <a:p>
            <a:endParaRPr lang="en-US" dirty="0"/>
          </a:p>
          <a:p>
            <a:r>
              <a:rPr lang="en-US" b="1" dirty="0"/>
              <a:t>House Bill No. 1568. Enacted August 28, 2016.  Relevant topics covered by this bill:</a:t>
            </a:r>
            <a:endParaRPr lang="en-US" dirty="0"/>
          </a:p>
          <a:p>
            <a:pPr lvl="0"/>
            <a:r>
              <a:rPr lang="en-US" dirty="0"/>
              <a:t>Pharmacy availability (without an outside prescription)</a:t>
            </a:r>
          </a:p>
          <a:p>
            <a:pPr lvl="0"/>
            <a:r>
              <a:rPr lang="en-US" dirty="0"/>
              <a:t>Pharmacist criminal and civil immunity</a:t>
            </a:r>
          </a:p>
          <a:p>
            <a:pPr lvl="0"/>
            <a:r>
              <a:rPr lang="en-US" dirty="0"/>
              <a:t>Third party access/right to possess</a:t>
            </a:r>
          </a:p>
          <a:p>
            <a:pPr lvl="0"/>
            <a:r>
              <a:rPr lang="en-US" b="1" dirty="0"/>
              <a:t>Criminal and civil immunity for any person administering naloxone in good faith</a:t>
            </a:r>
            <a:br>
              <a:rPr lang="en-US" b="1" dirty="0"/>
            </a:br>
            <a:r>
              <a:rPr lang="en-US" b="1" dirty="0"/>
              <a:t>Immune from disciplinary action from licensing board</a:t>
            </a:r>
          </a:p>
          <a:p>
            <a:pPr lvl="0"/>
            <a:r>
              <a:rPr lang="en-US" dirty="0"/>
              <a:t>Right to store and dispense for free if acting under a standing order from a health care professional</a:t>
            </a:r>
          </a:p>
          <a:p>
            <a:r>
              <a:rPr lang="en-US" dirty="0"/>
              <a:t> </a:t>
            </a:r>
          </a:p>
          <a:p>
            <a:r>
              <a:rPr lang="en-US" dirty="0"/>
              <a:t>With the enactment of HB 1568 in August, 2016, Missouri joined 44 other states that had previously established similar legislation. HB 1568 covers many significant topics related to naloxone access and administration rights and immunities for individuals not previously permitted to directly purchase or administer naloxone under state law. This includes but is not limited to drug users, family members and friends of drug users, bystanders, non-profit organizations, non-paramedic first responders, and others interested in carrying naloxone due to risk of experiencing or witnessing and opioid overdose event. </a:t>
            </a:r>
          </a:p>
          <a:p>
            <a:r>
              <a:rPr lang="en-US" dirty="0"/>
              <a:t> </a:t>
            </a:r>
          </a:p>
          <a:p>
            <a:r>
              <a:rPr lang="en-US" b="1" dirty="0"/>
              <a:t>Pharmacy availability.</a:t>
            </a:r>
            <a:r>
              <a:rPr lang="en-US" dirty="0"/>
              <a:t> It should be noted that this law, often referred to as the “Third Party Access law,” is written somewhat differently than most other states with similar laws in place. Specifically, HB 1568 authorizes pharmacists to dispense naloxone under "physician protocol." Presumably, this essentially reflects the same practice as what other states have called a “standing order,” but the law itself doesn't create a standing order, but rather  permits the practice. This means that individual pharmacies, pharmacists, or pharmacy chains are required to arrange for a physician to create and sign a protocol to establish a standing order prior to distributing naloxone without an outside prescription. </a:t>
            </a:r>
          </a:p>
          <a:p>
            <a:r>
              <a:rPr lang="en-US" dirty="0"/>
              <a:t> </a:t>
            </a:r>
          </a:p>
          <a:p>
            <a:r>
              <a:rPr lang="en-US" b="1" dirty="0"/>
              <a:t>Community distribution.</a:t>
            </a:r>
            <a:r>
              <a:rPr lang="en-US" dirty="0"/>
              <a:t> Also included in HB 1568 is language permitting “any person or organization acting under a standing order issued by a health care professional who is otherwise authorized to prescribe an opioid antagonist” to legally distribute naloxone, as long as they do so without requiring compensation. </a:t>
            </a:r>
          </a:p>
          <a:p>
            <a:r>
              <a:rPr lang="en-US" dirty="0"/>
              <a:t> </a:t>
            </a:r>
          </a:p>
          <a:p>
            <a:r>
              <a:rPr lang="en-US" b="1" dirty="0"/>
              <a:t>Right to possess.</a:t>
            </a:r>
            <a:r>
              <a:rPr lang="en-US" dirty="0"/>
              <a:t> A separate provision in HB 1568 makes it legal for "any person to possess an opioid antagonist," which presumably means that a person cannot be arrested for having naloxone even if that person does not have any form of prescription for the medication. </a:t>
            </a:r>
          </a:p>
          <a:p>
            <a:r>
              <a:rPr lang="en-US" dirty="0"/>
              <a:t> </a:t>
            </a:r>
          </a:p>
          <a:p>
            <a:r>
              <a:rPr lang="en-US" b="1" dirty="0"/>
              <a:t>Prescriber and administrator immunity.</a:t>
            </a:r>
            <a:r>
              <a:rPr lang="en-US" dirty="0"/>
              <a:t> Section 3 of HB1568 provides immunity both to prescribers who issue the protocol and pharmacists who dispense under it. Section 5 provides immunity to any individual who administers the medication when “acting in good faith.”</a:t>
            </a:r>
          </a:p>
          <a:p>
            <a:endParaRPr lang="en-US" dirty="0"/>
          </a:p>
        </p:txBody>
      </p:sp>
      <p:sp>
        <p:nvSpPr>
          <p:cNvPr id="4" name="Slide Number Placeholder 3"/>
          <p:cNvSpPr>
            <a:spLocks noGrp="1"/>
          </p:cNvSpPr>
          <p:nvPr>
            <p:ph type="sldNum" sz="quarter" idx="10"/>
          </p:nvPr>
        </p:nvSpPr>
        <p:spPr/>
        <p:txBody>
          <a:bodyPr/>
          <a:lstStyle/>
          <a:p>
            <a:fld id="{111CF91B-61AB-43F5-A286-B145FA3C52F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3614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to recap main points covered:</a:t>
            </a:r>
            <a:r>
              <a:rPr lang="en-US" baseline="0" dirty="0"/>
              <a:t>  this portion should take no more than 10 minutes. Discuss with trainees what is happening in your area, why/how people are dying, and the laws that allow them to carry naloxone. </a:t>
            </a:r>
          </a:p>
          <a:p>
            <a:endParaRPr lang="en-US" baseline="0" dirty="0"/>
          </a:p>
          <a:p>
            <a:r>
              <a:rPr lang="en-US" baseline="0" dirty="0"/>
              <a:t>Ask attendees to get in to pairs and each take a turn describing highlighted points to the other. </a:t>
            </a:r>
          </a:p>
          <a:p>
            <a:r>
              <a:rPr lang="en-US" baseline="0" dirty="0"/>
              <a:t>	</a:t>
            </a:r>
            <a:r>
              <a:rPr lang="en-US" baseline="0" dirty="0" err="1"/>
              <a:t>eg</a:t>
            </a:r>
            <a:r>
              <a:rPr lang="en-US" baseline="0" dirty="0"/>
              <a:t>. Person on the left takes a minute to describe overdose rates. Person on the right then explains fentanyl. Person on the left talks about what 	is being done to address the issue. Person on the right discusses laws. </a:t>
            </a:r>
          </a:p>
          <a:p>
            <a:r>
              <a:rPr lang="en-US" baseline="0" dirty="0"/>
              <a:t>After about 5 minutes, stop the pairs and ask for feedback. How was this to talk about for the first time? Did you stumble over anything? Do you need more information or examples of how to explain items? </a:t>
            </a:r>
          </a:p>
          <a:p>
            <a:r>
              <a:rPr lang="en-US" baseline="0" dirty="0"/>
              <a:t>Allow for discussion so they are comfortable training others.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545F3C-6823-44D7-B51B-8062BB709D80}" type="slidenum">
              <a:rPr lang="en-US" smtClean="0"/>
              <a:pPr/>
              <a:t>14</a:t>
            </a:fld>
            <a:endParaRPr lang="en-US" dirty="0"/>
          </a:p>
        </p:txBody>
      </p:sp>
    </p:spTree>
    <p:extLst>
      <p:ext uri="{BB962C8B-B14F-4D97-AF65-F5344CB8AC3E}">
        <p14:creationId xmlns:p14="http://schemas.microsoft.com/office/powerpoint/2010/main" val="329826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23"/>
            <a:r>
              <a:rPr lang="en-US" baseline="0" dirty="0" smtClean="0"/>
              <a:t>Naloxone is a medication that reverses the effects of an opioid overdose. </a:t>
            </a:r>
          </a:p>
          <a:p>
            <a:pPr defTabSz="931723"/>
            <a:endParaRPr lang="en-US" baseline="0" dirty="0" smtClean="0"/>
          </a:p>
          <a:p>
            <a:pPr defTabSz="931723"/>
            <a:r>
              <a:rPr lang="en-US" baseline="0" dirty="0" smtClean="0"/>
              <a:t>Used </a:t>
            </a:r>
            <a:r>
              <a:rPr lang="en-US" baseline="0" dirty="0"/>
              <a:t>to only be carried in ERs, by EMTs, now law enforcement in 28 states carry it… Take home kits designed to be carried by bystanders/anyone likely to experience or witness an OD event</a:t>
            </a:r>
          </a:p>
          <a:p>
            <a:pPr defTabSz="931723"/>
            <a:endParaRPr lang="en-US" baseline="0" dirty="0"/>
          </a:p>
          <a:p>
            <a:pPr defTabSz="931723">
              <a:defRPr/>
            </a:pPr>
            <a:r>
              <a:rPr lang="en-US" dirty="0"/>
              <a:t>From 1996 – June, 2014, layperson naloxone administration has saved &gt; 26,000 lives (CDC, 2015)</a:t>
            </a:r>
          </a:p>
          <a:p>
            <a:pPr defTabSz="931723"/>
            <a:endParaRPr lang="en-US" baseline="0" dirty="0"/>
          </a:p>
          <a:p>
            <a:r>
              <a:rPr lang="en-US" dirty="0"/>
              <a:t>Sooner</a:t>
            </a:r>
            <a:r>
              <a:rPr lang="en-US" baseline="0" dirty="0"/>
              <a:t> the better </a:t>
            </a:r>
            <a:r>
              <a:rPr lang="en-US" baseline="0" dirty="0">
                <a:sym typeface="Wingdings" panose="05000000000000000000" pitchFamily="2" charset="2"/>
              </a:rPr>
              <a:t> not just death but permanent brain damage from lack of oxygen to brain</a:t>
            </a:r>
            <a:endParaRPr lang="en-US" dirty="0"/>
          </a:p>
          <a:p>
            <a:endParaRPr lang="en-US" dirty="0"/>
          </a:p>
          <a:p>
            <a:pPr defTabSz="931723"/>
            <a:r>
              <a:rPr lang="en-US" baseline="0" dirty="0"/>
              <a:t>Different and ever evolving legal regulations by state/country. In many US states available at pharmacies (including MO as of August 28). </a:t>
            </a:r>
            <a:endParaRPr lang="en-US" dirty="0"/>
          </a:p>
          <a:p>
            <a:endParaRPr lang="en-US" dirty="0"/>
          </a:p>
          <a:p>
            <a:r>
              <a:rPr lang="en-US" b="1" dirty="0"/>
              <a:t>*** From CAPT WEBINAR- Consider adding slide if not I think at least worth mentioning the difference!</a:t>
            </a:r>
          </a:p>
          <a:p>
            <a:r>
              <a:rPr lang="en-US" b="1" dirty="0"/>
              <a:t>Naloxone, </a:t>
            </a:r>
            <a:r>
              <a:rPr lang="en-US" b="1" dirty="0" err="1"/>
              <a:t>Narcan</a:t>
            </a:r>
            <a:r>
              <a:rPr lang="en-US" b="1" dirty="0"/>
              <a:t> ®, Naltrexone, </a:t>
            </a:r>
            <a:r>
              <a:rPr lang="en-US" b="1" dirty="0" err="1"/>
              <a:t>Suboxone</a:t>
            </a:r>
            <a:r>
              <a:rPr lang="en-US" b="1" dirty="0"/>
              <a:t>…What’s the Difference?</a:t>
            </a:r>
          </a:p>
          <a:p>
            <a:pPr marL="174708" indent="-174708">
              <a:buFont typeface="Arial"/>
              <a:buChar char="•"/>
            </a:pPr>
            <a:r>
              <a:rPr lang="en-US" b="1" dirty="0"/>
              <a:t>Naloxone = generic name</a:t>
            </a:r>
          </a:p>
          <a:p>
            <a:r>
              <a:rPr lang="en-US" b="1" dirty="0"/>
              <a:t>• </a:t>
            </a:r>
            <a:r>
              <a:rPr lang="en-US" b="1" dirty="0" err="1"/>
              <a:t>Narcan</a:t>
            </a:r>
            <a:r>
              <a:rPr lang="en-US" b="1" dirty="0"/>
              <a:t>® = brand name of naloxone</a:t>
            </a:r>
          </a:p>
          <a:p>
            <a:r>
              <a:rPr lang="en-US" b="1" dirty="0"/>
              <a:t>• </a:t>
            </a:r>
            <a:r>
              <a:rPr lang="en-US" b="1" dirty="0" err="1"/>
              <a:t>Suboxone</a:t>
            </a:r>
            <a:r>
              <a:rPr lang="en-US" b="1" dirty="0"/>
              <a:t>® = brand name for buprenorphine +</a:t>
            </a:r>
          </a:p>
          <a:p>
            <a:r>
              <a:rPr lang="en-US" b="1" dirty="0"/>
              <a:t>naloxone (for treatment of opioid use disorder)</a:t>
            </a:r>
          </a:p>
          <a:p>
            <a:r>
              <a:rPr lang="en-US" b="1" dirty="0"/>
              <a:t>• Naloxone ≠ naltrexone (longer-acting opioid</a:t>
            </a:r>
          </a:p>
          <a:p>
            <a:r>
              <a:rPr lang="en-US" b="1" dirty="0"/>
              <a:t>antagonist for alcohol use disorder treatment and</a:t>
            </a:r>
          </a:p>
          <a:p>
            <a:r>
              <a:rPr lang="en-US" b="1" dirty="0"/>
              <a:t>relapse prevention in opioid use disorder)</a:t>
            </a:r>
          </a:p>
          <a:p>
            <a:endParaRPr lang="en-US" dirty="0"/>
          </a:p>
        </p:txBody>
      </p:sp>
      <p:sp>
        <p:nvSpPr>
          <p:cNvPr id="4" name="Slide Number Placeholder 3"/>
          <p:cNvSpPr>
            <a:spLocks noGrp="1"/>
          </p:cNvSpPr>
          <p:nvPr>
            <p:ph type="sldNum" sz="quarter" idx="10"/>
          </p:nvPr>
        </p:nvSpPr>
        <p:spPr/>
        <p:txBody>
          <a:bodyPr/>
          <a:lstStyle/>
          <a:p>
            <a:fld id="{111CF91B-61AB-43F5-A286-B145FA3C52F3}" type="slidenum">
              <a:rPr lang="en-US" smtClean="0"/>
              <a:t>15</a:t>
            </a:fld>
            <a:endParaRPr lang="en-US"/>
          </a:p>
        </p:txBody>
      </p:sp>
    </p:spTree>
    <p:extLst>
      <p:ext uri="{BB962C8B-B14F-4D97-AF65-F5344CB8AC3E}">
        <p14:creationId xmlns:p14="http://schemas.microsoft.com/office/powerpoint/2010/main" val="983015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a:t>
            </a:r>
            <a:r>
              <a:rPr lang="en-US" baseline="0" dirty="0"/>
              <a:t> ED visit and study interview: more than 1/5 reported non-fatal overdose, over ½ witnessed an overdose and there were 2 deaths reported. </a:t>
            </a:r>
            <a:r>
              <a:rPr lang="en-US" b="1" i="1" baseline="0" dirty="0"/>
              <a:t>In the small sample, no significant differences between OE-only and OEN behavior in a witnessed overdose, reported opioid use or overdose rates.</a:t>
            </a:r>
            <a:r>
              <a:rPr lang="en-US" baseline="0" dirty="0"/>
              <a:t> 6/19 of the OEN group who witnessed an overdose used naloxone to rescue someone and more than ½ of the OEN group still had a naloxone rescue kit Limitation: only able to reach half of participants for follow-up (Dwyer et al., 2015).</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 the article does not indicate any results from the program besides provider/staff reception – the article just explains the program and goals; </a:t>
            </a:r>
            <a:r>
              <a:rPr lang="en-US" dirty="0"/>
              <a:t>“In addition to decreasing deaths to overdose, our program’s ultimate is goal to help make recovery an option for anyone in RI who may need or want it. By bringing together representatives from different state departments, community organizations, and local hospitals, the OPRC designed and implemented a forward-thinking initiative to decrease opioid overdose deaths, create jobs for individuals in the recovery community, and prioritize the health and future wellbeing of people struggling with addiction or at risk for opioid overdose” (Samuels, 2014)</a:t>
            </a:r>
            <a:r>
              <a:rPr lang="en-US" baseline="0" dirty="0"/>
              <a:t> </a:t>
            </a:r>
            <a:endParaRPr lang="en-US" b="1" dirty="0"/>
          </a:p>
        </p:txBody>
      </p:sp>
      <p:sp>
        <p:nvSpPr>
          <p:cNvPr id="4" name="Slide Number Placeholder 3"/>
          <p:cNvSpPr>
            <a:spLocks noGrp="1"/>
          </p:cNvSpPr>
          <p:nvPr>
            <p:ph type="sldNum" sz="quarter" idx="10"/>
          </p:nvPr>
        </p:nvSpPr>
        <p:spPr/>
        <p:txBody>
          <a:bodyPr/>
          <a:lstStyle/>
          <a:p>
            <a:fld id="{111CF91B-61AB-43F5-A286-B145FA3C52F3}" type="slidenum">
              <a:rPr lang="en-US" smtClean="0"/>
              <a:t>17</a:t>
            </a:fld>
            <a:endParaRPr lang="en-US"/>
          </a:p>
        </p:txBody>
      </p:sp>
    </p:spTree>
    <p:extLst>
      <p:ext uri="{BB962C8B-B14F-4D97-AF65-F5344CB8AC3E}">
        <p14:creationId xmlns:p14="http://schemas.microsoft.com/office/powerpoint/2010/main" val="194980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14400" y="4038600"/>
            <a:ext cx="10363200" cy="93936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14400" y="5158510"/>
            <a:ext cx="10363200" cy="40409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Rectangle 4"/>
          <p:cNvSpPr/>
          <p:nvPr userDrawn="1"/>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6235699" y="6202364"/>
            <a:ext cx="5956300" cy="503237"/>
          </a:xfrm>
          <a:prstGeom prst="rect">
            <a:avLst/>
          </a:prstGeom>
          <a:solidFill>
            <a:srgbClr val="EF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 y="6202364"/>
            <a:ext cx="6108699" cy="503237"/>
          </a:xfrm>
          <a:prstGeom prst="rect">
            <a:avLst/>
          </a:prstGeom>
          <a:solidFill>
            <a:srgbClr val="009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1"/>
            <a:ext cx="10972800" cy="44958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10972800" cy="868362"/>
          </a:xfrm>
        </p:spPr>
        <p:txBody>
          <a:bodyPr anchor="t" anchorCtr="0"/>
          <a:lstStyle>
            <a:lvl1pPr>
              <a:defRPr>
                <a:solidFill>
                  <a:schemeClr val="tx1"/>
                </a:solidFill>
              </a:defRPr>
            </a:lvl1pPr>
          </a:lstStyle>
          <a:p>
            <a:r>
              <a:rPr lang="en-US"/>
              <a:t>Click to edit Master title style</a:t>
            </a:r>
            <a:endParaRPr lang="en-US" dirty="0"/>
          </a:p>
        </p:txBody>
      </p:sp>
      <p:sp>
        <p:nvSpPr>
          <p:cNvPr id="13" name="Rectangle 12"/>
          <p:cNvSpPr/>
          <p:nvPr userDrawn="1"/>
        </p:nvSpPr>
        <p:spPr>
          <a:xfrm>
            <a:off x="10668000" y="6054537"/>
            <a:ext cx="1524000" cy="503237"/>
          </a:xfrm>
          <a:prstGeom prst="rect">
            <a:avLst/>
          </a:prstGeom>
          <a:solidFill>
            <a:srgbClr val="EF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0" y="6054537"/>
            <a:ext cx="10668000" cy="503237"/>
          </a:xfrm>
          <a:prstGeom prst="rect">
            <a:avLst/>
          </a:prstGeom>
          <a:solidFill>
            <a:srgbClr val="009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Oval 14"/>
          <p:cNvSpPr/>
          <p:nvPr userDrawn="1"/>
        </p:nvSpPr>
        <p:spPr>
          <a:xfrm>
            <a:off x="10286999" y="5909932"/>
            <a:ext cx="749301" cy="7580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5288" y="5927457"/>
            <a:ext cx="1660912" cy="977546"/>
          </a:xfrm>
          <a:prstGeom prst="rect">
            <a:avLst/>
          </a:prstGeom>
        </p:spPr>
      </p:pic>
    </p:spTree>
    <p:extLst>
      <p:ext uri="{BB962C8B-B14F-4D97-AF65-F5344CB8AC3E}">
        <p14:creationId xmlns:p14="http://schemas.microsoft.com/office/powerpoint/2010/main" val="4300412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10668000" y="6054537"/>
            <a:ext cx="1524000" cy="503237"/>
          </a:xfrm>
          <a:prstGeom prst="rect">
            <a:avLst/>
          </a:prstGeom>
          <a:solidFill>
            <a:srgbClr val="EF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0" y="6054537"/>
            <a:ext cx="10668000" cy="503237"/>
          </a:xfrm>
          <a:prstGeom prst="rect">
            <a:avLst/>
          </a:prstGeom>
          <a:solidFill>
            <a:srgbClr val="009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Oval 5"/>
          <p:cNvSpPr/>
          <p:nvPr userDrawn="1"/>
        </p:nvSpPr>
        <p:spPr>
          <a:xfrm>
            <a:off x="10286999" y="5909932"/>
            <a:ext cx="749301" cy="7580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5288" y="5927457"/>
            <a:ext cx="1660912" cy="977546"/>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50403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a:ln>
            <a:noFill/>
          </a:ln>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64" r:id="rId4"/>
  </p:sldLayoutIdLst>
  <p:transition spd="med"/>
  <p:txStyles>
    <p:titleStyle>
      <a:lvl1pPr algn="l" defTabSz="914400" rtl="0" eaLnBrk="1" latinLnBrk="0" hangingPunct="1">
        <a:spcBef>
          <a:spcPct val="0"/>
        </a:spcBef>
        <a:buNone/>
        <a:defRPr sz="4400" b="0" kern="1200">
          <a:solidFill>
            <a:schemeClr val="accent1"/>
          </a:solidFill>
          <a:effectLst>
            <a:outerShdw blurRad="38100" dist="38100" dir="2700000" algn="tl">
              <a:srgbClr val="000000">
                <a:alpha val="43137"/>
              </a:srgbClr>
            </a:outerShdw>
          </a:effectLst>
          <a:latin typeface="Myriad Pro" pitchFamily="34" charset="0"/>
          <a:ea typeface="+mj-ea"/>
          <a:cs typeface="+mj-cs"/>
        </a:defRPr>
      </a:lvl1pPr>
    </p:titleStyle>
    <p:bodyStyle>
      <a:lvl1pPr marL="342900" indent="-342900" algn="l" defTabSz="914400" rtl="0" eaLnBrk="1" latinLnBrk="0" hangingPunct="1">
        <a:lnSpc>
          <a:spcPct val="100000"/>
        </a:lnSpc>
        <a:spcBef>
          <a:spcPts val="400"/>
        </a:spcBef>
        <a:spcAft>
          <a:spcPts val="700"/>
        </a:spcAft>
        <a:buClr>
          <a:srgbClr val="009344"/>
        </a:buClr>
        <a:buSzPct val="110000"/>
        <a:buFont typeface="Wingdings" pitchFamily="2" charset="2"/>
        <a:buChar char="§"/>
        <a:defRPr sz="3200" kern="1200">
          <a:solidFill>
            <a:schemeClr val="tx1"/>
          </a:solidFill>
          <a:latin typeface="Myriad Pro" pitchFamily="34" charset="0"/>
          <a:ea typeface="+mn-ea"/>
          <a:cs typeface="+mn-cs"/>
        </a:defRPr>
      </a:lvl1pPr>
      <a:lvl2pPr marL="742950" indent="-285750" algn="l" defTabSz="914400" rtl="0" eaLnBrk="1" latinLnBrk="0" hangingPunct="1">
        <a:lnSpc>
          <a:spcPct val="100000"/>
        </a:lnSpc>
        <a:spcBef>
          <a:spcPts val="400"/>
        </a:spcBef>
        <a:spcAft>
          <a:spcPts val="700"/>
        </a:spcAft>
        <a:buClr>
          <a:srgbClr val="EF4036"/>
        </a:buClr>
        <a:buSzPct val="100000"/>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lnSpc>
          <a:spcPct val="100000"/>
        </a:lnSpc>
        <a:spcBef>
          <a:spcPts val="400"/>
        </a:spcBef>
        <a:spcAft>
          <a:spcPts val="700"/>
        </a:spcAft>
        <a:buClr>
          <a:srgbClr val="009344"/>
        </a:buClr>
        <a:buSzPct val="60000"/>
        <a:buFont typeface="Wingdings" pitchFamily="2" charset="2"/>
        <a:buChar char="q"/>
        <a:defRPr sz="2400" kern="1200">
          <a:solidFill>
            <a:schemeClr val="tx1"/>
          </a:solidFill>
          <a:latin typeface="Myriad Pro" pitchFamily="34" charset="0"/>
          <a:ea typeface="+mn-ea"/>
          <a:cs typeface="+mn-cs"/>
        </a:defRPr>
      </a:lvl3pPr>
      <a:lvl4pPr marL="1600200" indent="-228600" algn="l" defTabSz="914400" rtl="0" eaLnBrk="1" latinLnBrk="0" hangingPunct="1">
        <a:lnSpc>
          <a:spcPct val="100000"/>
        </a:lnSpc>
        <a:spcBef>
          <a:spcPts val="400"/>
        </a:spcBef>
        <a:spcAft>
          <a:spcPts val="700"/>
        </a:spcAft>
        <a:buClr>
          <a:srgbClr val="EF4036"/>
        </a:buClr>
        <a:buSzPct val="85000"/>
        <a:buFont typeface="Wingdings" pitchFamily="2" charset="2"/>
        <a:buChar char="Ø"/>
        <a:defRPr sz="2000" kern="1200">
          <a:solidFill>
            <a:schemeClr val="tx1"/>
          </a:solidFill>
          <a:latin typeface="Myriad Pro" pitchFamily="34" charset="0"/>
          <a:ea typeface="+mn-ea"/>
          <a:cs typeface="+mn-cs"/>
        </a:defRPr>
      </a:lvl4pPr>
      <a:lvl5pPr marL="2057400" indent="-228600" algn="l" defTabSz="914400" rtl="0" eaLnBrk="1" latinLnBrk="0" hangingPunct="1">
        <a:lnSpc>
          <a:spcPct val="100000"/>
        </a:lnSpc>
        <a:spcBef>
          <a:spcPts val="400"/>
        </a:spcBef>
        <a:spcAft>
          <a:spcPts val="700"/>
        </a:spcAft>
        <a:buClr>
          <a:srgbClr val="009344"/>
        </a:buClr>
        <a:buSzPct val="85000"/>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685800"/>
            <a:ext cx="7086600" cy="4467947"/>
          </a:xfrm>
          <a:prstGeom prst="rect">
            <a:avLst/>
          </a:prstGeom>
        </p:spPr>
      </p:pic>
      <p:sp>
        <p:nvSpPr>
          <p:cNvPr id="2" name="TextBox 1"/>
          <p:cNvSpPr txBox="1"/>
          <p:nvPr>
            <p:extLst/>
          </p:nvPr>
        </p:nvSpPr>
        <p:spPr>
          <a:xfrm>
            <a:off x="609600" y="5153747"/>
            <a:ext cx="11049000" cy="646331"/>
          </a:xfrm>
          <a:prstGeom prst="rect">
            <a:avLst/>
          </a:prstGeom>
          <a:noFill/>
        </p:spPr>
        <p:txBody>
          <a:bodyPr wrap="square" rtlCol="0" anchor="t">
            <a:spAutoFit/>
          </a:bodyPr>
          <a:lstStyle/>
          <a:p>
            <a:pPr algn="ctr"/>
            <a:r>
              <a:rPr lang="en-US" b="1" dirty="0"/>
              <a:t>Conducting Overdose Education and Naloxone Distribution with At-risk Populations: </a:t>
            </a:r>
            <a:endParaRPr lang="en-US" b="1" dirty="0" smtClean="0"/>
          </a:p>
          <a:p>
            <a:pPr algn="ctr"/>
            <a:r>
              <a:rPr lang="en-US" b="1" dirty="0" smtClean="0"/>
              <a:t>Training </a:t>
            </a:r>
            <a:r>
              <a:rPr lang="en-US" b="1" dirty="0"/>
              <a:t>Clinicians and Front-line Service Providers</a:t>
            </a:r>
            <a:endParaRPr lang="en-US" dirty="0"/>
          </a:p>
        </p:txBody>
      </p:sp>
    </p:spTree>
    <p:extLst>
      <p:ext uri="{BB962C8B-B14F-4D97-AF65-F5344CB8AC3E}">
        <p14:creationId xmlns:p14="http://schemas.microsoft.com/office/powerpoint/2010/main" val="19517971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Naloxone laws in MO</a:t>
            </a:r>
          </a:p>
        </p:txBody>
      </p:sp>
      <p:sp>
        <p:nvSpPr>
          <p:cNvPr id="3" name="Content Placeholder 2"/>
          <p:cNvSpPr>
            <a:spLocks noGrp="1"/>
          </p:cNvSpPr>
          <p:nvPr>
            <p:ph idx="1"/>
          </p:nvPr>
        </p:nvSpPr>
        <p:spPr>
          <a:xfrm>
            <a:off x="304800" y="990600"/>
            <a:ext cx="11353800" cy="4953002"/>
          </a:xfrm>
        </p:spPr>
        <p:txBody>
          <a:bodyPr>
            <a:normAutofit fontScale="70000" lnSpcReduction="20000"/>
          </a:bodyPr>
          <a:lstStyle/>
          <a:p>
            <a:r>
              <a:rPr lang="en-US" b="1" dirty="0"/>
              <a:t>RSMO 190.255, enacted August 28, 2014</a:t>
            </a:r>
          </a:p>
          <a:p>
            <a:pPr lvl="1"/>
            <a:r>
              <a:rPr lang="en-US" dirty="0"/>
              <a:t>Distribution to first responders</a:t>
            </a:r>
          </a:p>
          <a:p>
            <a:pPr lvl="1"/>
            <a:r>
              <a:rPr lang="en-US" dirty="0"/>
              <a:t>First responder administration immunity</a:t>
            </a:r>
          </a:p>
          <a:p>
            <a:r>
              <a:rPr lang="en-US" b="1" dirty="0"/>
              <a:t>RSMO 195.206 &amp; RSMO 338.205, enacted August 28, 2016</a:t>
            </a:r>
          </a:p>
          <a:p>
            <a:pPr lvl="1"/>
            <a:r>
              <a:rPr lang="en-US" dirty="0"/>
              <a:t>Pharmacy availability (without an outside prescription)</a:t>
            </a:r>
            <a:endParaRPr lang="en-US" b="1" dirty="0">
              <a:solidFill>
                <a:srgbClr val="FF0000"/>
              </a:solidFill>
            </a:endParaRPr>
          </a:p>
          <a:p>
            <a:pPr lvl="1"/>
            <a:r>
              <a:rPr lang="en-US" dirty="0"/>
              <a:t>Pharmacist criminal and civil immunity</a:t>
            </a:r>
          </a:p>
          <a:p>
            <a:pPr lvl="1"/>
            <a:r>
              <a:rPr lang="en-US" dirty="0"/>
              <a:t>Third party access/right to possess</a:t>
            </a:r>
          </a:p>
          <a:p>
            <a:pPr lvl="1"/>
            <a:r>
              <a:rPr lang="en-US" dirty="0">
                <a:solidFill>
                  <a:srgbClr val="EF4036"/>
                </a:solidFill>
              </a:rPr>
              <a:t>Any person administering naloxone in good faith and with reasonable care has criminal and civil immunity and is immune from any disciplinary action from his/her professional licensing board </a:t>
            </a:r>
          </a:p>
          <a:p>
            <a:pPr lvl="1"/>
            <a:r>
              <a:rPr lang="en-US" dirty="0"/>
              <a:t>Any person or organization acting under a standing order issued by someone who is authorized to prescribe naloxone may store and dispense naloxone if the person does not collect a fee</a:t>
            </a:r>
          </a:p>
          <a:p>
            <a:r>
              <a:rPr lang="en-US" b="1" dirty="0"/>
              <a:t>RSMO 195.206.2 enacted August 28, 2017</a:t>
            </a:r>
          </a:p>
          <a:p>
            <a:pPr lvl="1"/>
            <a:r>
              <a:rPr lang="en-US" dirty="0"/>
              <a:t>Statewide standing order</a:t>
            </a:r>
          </a:p>
          <a:p>
            <a:pPr lvl="1"/>
            <a:endParaRPr lang="en-US" dirty="0"/>
          </a:p>
        </p:txBody>
      </p:sp>
    </p:spTree>
    <p:extLst>
      <p:ext uri="{BB962C8B-B14F-4D97-AF65-F5344CB8AC3E}">
        <p14:creationId xmlns:p14="http://schemas.microsoft.com/office/powerpoint/2010/main" val="30509853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(RSMO 195.205) A person who, in good faith, seeks or obtains medical assistance for someone who is experiencing a drug or alcohol overdose or other medical emergency or a person experiencing a drug or alcohol overdose or other medical emergency who seeks medical assistance for himself or herself or is the subject of a good faith request shall not be</a:t>
            </a:r>
          </a:p>
          <a:p>
            <a:pPr lvl="1"/>
            <a:r>
              <a:rPr lang="en-US" dirty="0"/>
              <a:t>Arrested</a:t>
            </a:r>
          </a:p>
          <a:p>
            <a:pPr lvl="1"/>
            <a:r>
              <a:rPr lang="en-US" dirty="0"/>
              <a:t>Charged</a:t>
            </a:r>
          </a:p>
          <a:p>
            <a:pPr lvl="1"/>
            <a:r>
              <a:rPr lang="en-US" dirty="0"/>
              <a:t>Prosecuted</a:t>
            </a:r>
          </a:p>
          <a:p>
            <a:pPr lvl="1"/>
            <a:r>
              <a:rPr lang="en-US" dirty="0"/>
              <a:t>Convicted</a:t>
            </a:r>
          </a:p>
          <a:p>
            <a:pPr lvl="1"/>
            <a:r>
              <a:rPr lang="en-US" dirty="0"/>
              <a:t>Have property subject to civil asset forfeiture</a:t>
            </a:r>
          </a:p>
          <a:p>
            <a:r>
              <a:rPr lang="en-US" dirty="0"/>
              <a:t>If the evidence … was gained as a result of seeking or obtaining medical assistance.</a:t>
            </a:r>
          </a:p>
        </p:txBody>
      </p:sp>
      <p:sp>
        <p:nvSpPr>
          <p:cNvPr id="3" name="Title 2"/>
          <p:cNvSpPr>
            <a:spLocks noGrp="1"/>
          </p:cNvSpPr>
          <p:nvPr>
            <p:ph type="title"/>
          </p:nvPr>
        </p:nvSpPr>
        <p:spPr/>
        <p:txBody>
          <a:bodyPr/>
          <a:lstStyle/>
          <a:p>
            <a:r>
              <a:rPr lang="en-US" dirty="0"/>
              <a:t>Missouri’s Good Samaritan Law</a:t>
            </a:r>
          </a:p>
        </p:txBody>
      </p:sp>
    </p:spTree>
    <p:extLst>
      <p:ext uri="{BB962C8B-B14F-4D97-AF65-F5344CB8AC3E}">
        <p14:creationId xmlns:p14="http://schemas.microsoft.com/office/powerpoint/2010/main" val="24122140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RSMO 579.015, 579.074, 579.078, 579.105</a:t>
            </a:r>
          </a:p>
          <a:p>
            <a:pPr lvl="1"/>
            <a:r>
              <a:rPr lang="en-US" dirty="0"/>
              <a:t>Possession of a controlled substance</a:t>
            </a:r>
          </a:p>
          <a:p>
            <a:pPr lvl="1"/>
            <a:r>
              <a:rPr lang="en-US" dirty="0"/>
              <a:t>Possession of paraphernalia</a:t>
            </a:r>
          </a:p>
          <a:p>
            <a:pPr lvl="1"/>
            <a:r>
              <a:rPr lang="en-US" dirty="0"/>
              <a:t>Keeping or maintaining a public nuisance</a:t>
            </a:r>
          </a:p>
          <a:p>
            <a:r>
              <a:rPr lang="en-US" dirty="0"/>
              <a:t>RSMO 311.310, 311.320, 311.325</a:t>
            </a:r>
          </a:p>
          <a:p>
            <a:pPr lvl="1"/>
            <a:r>
              <a:rPr lang="en-US" dirty="0"/>
              <a:t>Alcohol sale to minor</a:t>
            </a:r>
          </a:p>
          <a:p>
            <a:pPr lvl="1"/>
            <a:r>
              <a:rPr lang="en-US" dirty="0"/>
              <a:t>Possession of an altered ID</a:t>
            </a:r>
          </a:p>
          <a:p>
            <a:pPr lvl="1"/>
            <a:r>
              <a:rPr lang="en-US" dirty="0"/>
              <a:t>Purchase or possession of alcohol by a minor</a:t>
            </a:r>
          </a:p>
          <a:p>
            <a:r>
              <a:rPr lang="en-US" dirty="0"/>
              <a:t>Violating a restraining order</a:t>
            </a:r>
          </a:p>
          <a:p>
            <a:r>
              <a:rPr lang="en-US" dirty="0"/>
              <a:t>Violating probation or parole</a:t>
            </a:r>
          </a:p>
          <a:p>
            <a:endParaRPr lang="en-US" dirty="0"/>
          </a:p>
        </p:txBody>
      </p:sp>
      <p:sp>
        <p:nvSpPr>
          <p:cNvPr id="3" name="Title 2"/>
          <p:cNvSpPr>
            <a:spLocks noGrp="1"/>
          </p:cNvSpPr>
          <p:nvPr>
            <p:ph type="title"/>
          </p:nvPr>
        </p:nvSpPr>
        <p:spPr/>
        <p:txBody>
          <a:bodyPr/>
          <a:lstStyle/>
          <a:p>
            <a:r>
              <a:rPr lang="en-US" dirty="0"/>
              <a:t>What does immunity cover?</a:t>
            </a:r>
          </a:p>
        </p:txBody>
      </p:sp>
    </p:spTree>
    <p:extLst>
      <p:ext uri="{BB962C8B-B14F-4D97-AF65-F5344CB8AC3E}">
        <p14:creationId xmlns:p14="http://schemas.microsoft.com/office/powerpoint/2010/main" val="11912431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Outstanding warrants</a:t>
            </a:r>
          </a:p>
          <a:p>
            <a:r>
              <a:rPr lang="en-US" dirty="0"/>
              <a:t>“an offense other than an offense under subsection 2 of this section, whether the offense arises from the same circumstances as the seeking of medical assistance. “</a:t>
            </a:r>
          </a:p>
        </p:txBody>
      </p:sp>
      <p:sp>
        <p:nvSpPr>
          <p:cNvPr id="3" name="Title 2"/>
          <p:cNvSpPr>
            <a:spLocks noGrp="1"/>
          </p:cNvSpPr>
          <p:nvPr>
            <p:ph type="title"/>
          </p:nvPr>
        </p:nvSpPr>
        <p:spPr/>
        <p:txBody>
          <a:bodyPr/>
          <a:lstStyle/>
          <a:p>
            <a:r>
              <a:rPr lang="en-US" dirty="0"/>
              <a:t>What is NOT covered?</a:t>
            </a:r>
          </a:p>
        </p:txBody>
      </p:sp>
    </p:spTree>
    <p:extLst>
      <p:ext uri="{BB962C8B-B14F-4D97-AF65-F5344CB8AC3E}">
        <p14:creationId xmlns:p14="http://schemas.microsoft.com/office/powerpoint/2010/main" val="13654607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Landscape of the problem: </a:t>
            </a:r>
            <a:r>
              <a:rPr lang="en-US" dirty="0" smtClean="0"/>
              <a:t>addressing opioid overdose rates</a:t>
            </a:r>
            <a:endParaRPr lang="en-US" dirty="0"/>
          </a:p>
          <a:p>
            <a:r>
              <a:rPr lang="en-US" dirty="0"/>
              <a:t>A brief mentioning of fentanyl</a:t>
            </a:r>
          </a:p>
          <a:p>
            <a:r>
              <a:rPr lang="en-US" dirty="0" smtClean="0"/>
              <a:t>Changing </a:t>
            </a:r>
            <a:r>
              <a:rPr lang="en-US" dirty="0"/>
              <a:t>legal landscape</a:t>
            </a:r>
          </a:p>
          <a:p>
            <a:pPr lvl="1"/>
            <a:r>
              <a:rPr lang="en-US" dirty="0"/>
              <a:t>Naloxone laws that provide ability to carry and immunity </a:t>
            </a:r>
          </a:p>
          <a:p>
            <a:pPr lvl="1"/>
            <a:r>
              <a:rPr lang="en-US" dirty="0"/>
              <a:t>Good Samaritan law</a:t>
            </a:r>
          </a:p>
          <a:p>
            <a:endParaRPr lang="en-US" dirty="0"/>
          </a:p>
        </p:txBody>
      </p:sp>
      <p:sp>
        <p:nvSpPr>
          <p:cNvPr id="3" name="Title 2"/>
          <p:cNvSpPr>
            <a:spLocks noGrp="1"/>
          </p:cNvSpPr>
          <p:nvPr>
            <p:ph type="title"/>
          </p:nvPr>
        </p:nvSpPr>
        <p:spPr/>
        <p:txBody>
          <a:bodyPr/>
          <a:lstStyle/>
          <a:p>
            <a:r>
              <a:rPr lang="en-US" dirty="0"/>
              <a:t>Let’s practice!</a:t>
            </a:r>
          </a:p>
        </p:txBody>
      </p:sp>
    </p:spTree>
    <p:extLst>
      <p:ext uri="{BB962C8B-B14F-4D97-AF65-F5344CB8AC3E}">
        <p14:creationId xmlns:p14="http://schemas.microsoft.com/office/powerpoint/2010/main" val="49534080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471" y="152400"/>
            <a:ext cx="7772400" cy="1609344"/>
          </a:xfrm>
        </p:spPr>
        <p:txBody>
          <a:bodyPr/>
          <a:lstStyle/>
          <a:p>
            <a:pPr algn="ctr"/>
            <a:r>
              <a:rPr lang="en-US" dirty="0"/>
              <a:t>What’s naloxone?</a:t>
            </a:r>
          </a:p>
        </p:txBody>
      </p:sp>
      <p:sp>
        <p:nvSpPr>
          <p:cNvPr id="3" name="Content Placeholder 2"/>
          <p:cNvSpPr>
            <a:spLocks noGrp="1"/>
          </p:cNvSpPr>
          <p:nvPr>
            <p:ph idx="1"/>
          </p:nvPr>
        </p:nvSpPr>
        <p:spPr>
          <a:xfrm>
            <a:off x="6553200" y="685800"/>
            <a:ext cx="5486400" cy="5163333"/>
          </a:xfrm>
        </p:spPr>
        <p:txBody>
          <a:bodyPr>
            <a:normAutofit fontScale="70000" lnSpcReduction="20000"/>
          </a:bodyPr>
          <a:lstStyle/>
          <a:p>
            <a:pPr marL="0" indent="0">
              <a:buNone/>
            </a:pPr>
            <a:endParaRPr lang="en-US" dirty="0"/>
          </a:p>
          <a:p>
            <a:r>
              <a:rPr lang="en-US" dirty="0"/>
              <a:t>Injectable (intramuscular or IM)</a:t>
            </a:r>
          </a:p>
          <a:p>
            <a:endParaRPr lang="en-US" dirty="0"/>
          </a:p>
          <a:p>
            <a:r>
              <a:rPr lang="en-US" dirty="0" err="1" smtClean="0"/>
              <a:t>Autoinjectable</a:t>
            </a:r>
            <a:endParaRPr lang="en-US" dirty="0" smtClean="0"/>
          </a:p>
          <a:p>
            <a:pPr lvl="1"/>
            <a:r>
              <a:rPr lang="en-US" dirty="0" smtClean="0"/>
              <a:t>EVZIO</a:t>
            </a:r>
            <a:r>
              <a:rPr lang="en-US" dirty="0"/>
              <a:t>® is a prefilled to inject naloxone quickly into the outer thigh. Once activated, the device provides verbal instruction to the user describing how to deliver the medication like defibrillators</a:t>
            </a:r>
          </a:p>
          <a:p>
            <a:endParaRPr lang="en-US" dirty="0"/>
          </a:p>
          <a:p>
            <a:r>
              <a:rPr lang="en-US" dirty="0"/>
              <a:t>Prepackaged Nasal </a:t>
            </a:r>
            <a:r>
              <a:rPr lang="en-US" dirty="0" smtClean="0"/>
              <a:t>Spray</a:t>
            </a:r>
          </a:p>
          <a:p>
            <a:pPr lvl="1"/>
            <a:r>
              <a:rPr lang="en-US" dirty="0" smtClean="0"/>
              <a:t>NARCAN</a:t>
            </a:r>
            <a:r>
              <a:rPr lang="en-US" dirty="0"/>
              <a:t>® Nasal Spray is a prefilled, needle-free device that requires no assembly and is sprayed into one nostril</a:t>
            </a:r>
          </a:p>
          <a:p>
            <a:endParaRPr lang="en-US" dirty="0"/>
          </a:p>
        </p:txBody>
      </p:sp>
      <p:pic>
        <p:nvPicPr>
          <p:cNvPr id="6" name="Content Placeholder 3" descr="receptors_naloxone.png"/>
          <p:cNvPicPr>
            <a:picLocks noChangeAspect="1"/>
          </p:cNvPicPr>
          <p:nvPr/>
        </p:nvPicPr>
        <p:blipFill>
          <a:blip r:embed="rId3" cstate="print"/>
          <a:stretch>
            <a:fillRect/>
          </a:stretch>
        </p:blipFill>
        <p:spPr>
          <a:xfrm>
            <a:off x="202240" y="967440"/>
            <a:ext cx="6228480" cy="4671360"/>
          </a:xfrm>
          <a:prstGeom prst="rect">
            <a:avLst/>
          </a:prstGeom>
          <a:ln>
            <a:noFill/>
          </a:ln>
          <a:effectLst/>
        </p:spPr>
      </p:pic>
    </p:spTree>
    <p:extLst>
      <p:ext uri="{BB962C8B-B14F-4D97-AF65-F5344CB8AC3E}">
        <p14:creationId xmlns:p14="http://schemas.microsoft.com/office/powerpoint/2010/main" val="20269449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70562"/>
            <a:ext cx="10972800" cy="4495800"/>
          </a:xfrm>
        </p:spPr>
        <p:txBody>
          <a:bodyPr vert="horz" lIns="91440" tIns="45720" rIns="91440" bIns="45720" rtlCol="0" anchor="t">
            <a:normAutofit fontScale="92500" lnSpcReduction="10000"/>
          </a:bodyPr>
          <a:lstStyle/>
          <a:p>
            <a:r>
              <a:rPr lang="en-US" sz="2800" i="1" dirty="0"/>
              <a:t>“A theory which suggests that people typically adjust their behavior in response to the perceived level of </a:t>
            </a:r>
            <a:r>
              <a:rPr lang="en-US" sz="2800" b="1" i="1" dirty="0"/>
              <a:t>risk</a:t>
            </a:r>
            <a:r>
              <a:rPr lang="en-US" sz="2800" i="1" dirty="0"/>
              <a:t>, becoming more careful where they sense greater </a:t>
            </a:r>
            <a:r>
              <a:rPr lang="en-US" sz="2800" b="1" i="1" dirty="0"/>
              <a:t>risk</a:t>
            </a:r>
            <a:r>
              <a:rPr lang="en-US" sz="2800" i="1" dirty="0"/>
              <a:t> and less careful if they feel more protected”</a:t>
            </a:r>
          </a:p>
          <a:p>
            <a:endParaRPr lang="en-US" sz="2800" dirty="0"/>
          </a:p>
          <a:p>
            <a:r>
              <a:rPr lang="en-US" sz="2800" dirty="0"/>
              <a:t>A familiar concern… </a:t>
            </a:r>
          </a:p>
          <a:p>
            <a:pPr lvl="1"/>
            <a:r>
              <a:rPr lang="en-US" sz="2400" i="1" dirty="0"/>
              <a:t>safe sex </a:t>
            </a:r>
            <a:r>
              <a:rPr lang="en-US" sz="2400" i="1" dirty="0" err="1"/>
              <a:t>ed</a:t>
            </a:r>
            <a:endParaRPr lang="en-US" sz="2400" i="1" dirty="0"/>
          </a:p>
          <a:p>
            <a:pPr lvl="1"/>
            <a:r>
              <a:rPr lang="en-US" sz="2400" i="1" dirty="0"/>
              <a:t>HIV prophylaxis</a:t>
            </a:r>
          </a:p>
          <a:p>
            <a:pPr lvl="1"/>
            <a:r>
              <a:rPr lang="en-US" sz="2400" i="1" dirty="0"/>
              <a:t>seatbelts</a:t>
            </a:r>
          </a:p>
          <a:p>
            <a:pPr lvl="1"/>
            <a:r>
              <a:rPr lang="en-US" sz="2400" i="1" dirty="0"/>
              <a:t>helmets</a:t>
            </a:r>
            <a:endParaRPr lang="en-US" sz="2800" dirty="0"/>
          </a:p>
          <a:p>
            <a:r>
              <a:rPr lang="en-US" sz="2800" dirty="0"/>
              <a:t>Societal public health </a:t>
            </a:r>
            <a:r>
              <a:rPr lang="en-US" sz="2800" b="1" dirty="0">
                <a:solidFill>
                  <a:srgbClr val="EF4036"/>
                </a:solidFill>
              </a:rPr>
              <a:t>Cost vs. Benefit</a:t>
            </a:r>
          </a:p>
        </p:txBody>
      </p:sp>
      <p:sp>
        <p:nvSpPr>
          <p:cNvPr id="3" name="Title 2"/>
          <p:cNvSpPr>
            <a:spLocks noGrp="1"/>
          </p:cNvSpPr>
          <p:nvPr>
            <p:ph type="title"/>
          </p:nvPr>
        </p:nvSpPr>
        <p:spPr/>
        <p:txBody>
          <a:bodyPr/>
          <a:lstStyle/>
          <a:p>
            <a:r>
              <a:rPr lang="en-US" dirty="0"/>
              <a:t>Risk Compensation</a:t>
            </a:r>
          </a:p>
        </p:txBody>
      </p:sp>
      <p:pic>
        <p:nvPicPr>
          <p:cNvPr id="4" name="Picture 3"/>
          <p:cNvPicPr>
            <a:picLocks noChangeAspect="1"/>
          </p:cNvPicPr>
          <p:nvPr/>
        </p:nvPicPr>
        <p:blipFill>
          <a:blip r:embed="rId2"/>
          <a:stretch>
            <a:fillRect/>
          </a:stretch>
        </p:blipFill>
        <p:spPr>
          <a:xfrm>
            <a:off x="6843353" y="2932203"/>
            <a:ext cx="5129572" cy="2946310"/>
          </a:xfrm>
          <a:prstGeom prst="rect">
            <a:avLst/>
          </a:prstGeom>
        </p:spPr>
      </p:pic>
    </p:spTree>
    <p:extLst>
      <p:ext uri="{BB962C8B-B14F-4D97-AF65-F5344CB8AC3E}">
        <p14:creationId xmlns:p14="http://schemas.microsoft.com/office/powerpoint/2010/main" val="13173972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11658600" cy="990600"/>
          </a:xfrm>
        </p:spPr>
        <p:txBody>
          <a:bodyPr>
            <a:normAutofit/>
          </a:bodyPr>
          <a:lstStyle/>
          <a:p>
            <a:r>
              <a:rPr lang="en-US" sz="3600" dirty="0"/>
              <a:t>Overdose Education and Naloxone Distribution (OEND)</a:t>
            </a:r>
          </a:p>
        </p:txBody>
      </p:sp>
      <p:sp>
        <p:nvSpPr>
          <p:cNvPr id="3" name="Content Placeholder 2"/>
          <p:cNvSpPr>
            <a:spLocks noGrp="1"/>
          </p:cNvSpPr>
          <p:nvPr>
            <p:ph idx="1"/>
          </p:nvPr>
        </p:nvSpPr>
        <p:spPr>
          <a:xfrm>
            <a:off x="304800" y="1143000"/>
            <a:ext cx="11430000" cy="4572000"/>
          </a:xfrm>
        </p:spPr>
        <p:txBody>
          <a:bodyPr>
            <a:noAutofit/>
          </a:bodyPr>
          <a:lstStyle/>
          <a:p>
            <a:r>
              <a:rPr lang="en-US" dirty="0"/>
              <a:t>Effectiveness</a:t>
            </a:r>
          </a:p>
          <a:p>
            <a:pPr lvl="1"/>
            <a:r>
              <a:rPr lang="en-US" sz="2400" dirty="0"/>
              <a:t>Those who received naloxone rescue kits as part of OEND had higher rates of calling 911, administering naloxone, and staying with the victim until help arrived (Dwyer et al., 2015)</a:t>
            </a:r>
          </a:p>
          <a:p>
            <a:pPr lvl="1"/>
            <a:r>
              <a:rPr lang="en-US" sz="2400" dirty="0"/>
              <a:t>Providers/staff has a generally positive reception of program (Samuels, 2014)</a:t>
            </a:r>
          </a:p>
          <a:p>
            <a:pPr lvl="1"/>
            <a:r>
              <a:rPr lang="en-US" sz="2400" dirty="0"/>
              <a:t>Reduces overdose at a population level, increases preparedness to respond effectively (Walley et al., 2013), </a:t>
            </a:r>
            <a:r>
              <a:rPr lang="en-US" sz="2400" b="1" i="1" dirty="0">
                <a:solidFill>
                  <a:srgbClr val="EF4036"/>
                </a:solidFill>
              </a:rPr>
              <a:t>levels of use do not change </a:t>
            </a:r>
            <a:r>
              <a:rPr lang="en-US" sz="2400" dirty="0"/>
              <a:t>(e.g., Dwyer et al., 2015)</a:t>
            </a:r>
          </a:p>
          <a:p>
            <a:pPr lvl="1"/>
            <a:r>
              <a:rPr lang="en-US" sz="2400" dirty="0"/>
              <a:t>Reduces opioid-related ER and hospital visits, overdose events among chronic pain patients, </a:t>
            </a:r>
            <a:r>
              <a:rPr lang="en-US" sz="2400" b="1" i="1" dirty="0">
                <a:solidFill>
                  <a:srgbClr val="EF4036"/>
                </a:solidFill>
              </a:rPr>
              <a:t>prescribed dosage does not change </a:t>
            </a:r>
            <a:r>
              <a:rPr lang="en-US" sz="2400" dirty="0"/>
              <a:t>(Coffin et al., 2016)</a:t>
            </a:r>
          </a:p>
          <a:p>
            <a:pPr lvl="1"/>
            <a:endParaRPr lang="en-US" sz="2000" dirty="0"/>
          </a:p>
        </p:txBody>
      </p:sp>
    </p:spTree>
    <p:extLst>
      <p:ext uri="{BB962C8B-B14F-4D97-AF65-F5344CB8AC3E}">
        <p14:creationId xmlns:p14="http://schemas.microsoft.com/office/powerpoint/2010/main" val="41687359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9105900" cy="1152144"/>
          </a:xfrm>
        </p:spPr>
        <p:txBody>
          <a:bodyPr>
            <a:normAutofit/>
          </a:bodyPr>
          <a:lstStyle/>
          <a:p>
            <a:r>
              <a:rPr lang="en-US" sz="3600" dirty="0"/>
              <a:t>The conversation</a:t>
            </a:r>
          </a:p>
        </p:txBody>
      </p:sp>
      <p:sp>
        <p:nvSpPr>
          <p:cNvPr id="3" name="Content Placeholder 2"/>
          <p:cNvSpPr>
            <a:spLocks noGrp="1"/>
          </p:cNvSpPr>
          <p:nvPr>
            <p:ph idx="1"/>
          </p:nvPr>
        </p:nvSpPr>
        <p:spPr>
          <a:xfrm>
            <a:off x="228600" y="1143000"/>
            <a:ext cx="9567863" cy="5410200"/>
          </a:xfrm>
        </p:spPr>
        <p:txBody>
          <a:bodyPr>
            <a:normAutofit/>
          </a:bodyPr>
          <a:lstStyle/>
          <a:p>
            <a:r>
              <a:rPr lang="en-US" sz="2600" dirty="0"/>
              <a:t>Use the time with the patient as an opportunity to:</a:t>
            </a:r>
          </a:p>
          <a:p>
            <a:pPr lvl="1"/>
            <a:r>
              <a:rPr lang="en-US" sz="2500" dirty="0"/>
              <a:t>Have the OEND conversation</a:t>
            </a:r>
          </a:p>
          <a:p>
            <a:pPr lvl="1"/>
            <a:r>
              <a:rPr lang="en-US" sz="2500" dirty="0">
                <a:solidFill>
                  <a:prstClr val="black"/>
                </a:solidFill>
              </a:rPr>
              <a:t>Acknowledge the client’s struggle with substance use</a:t>
            </a:r>
          </a:p>
          <a:p>
            <a:pPr lvl="1"/>
            <a:r>
              <a:rPr lang="en-US" sz="2500" dirty="0"/>
              <a:t>Discuss harm reduction approach</a:t>
            </a:r>
          </a:p>
          <a:p>
            <a:pPr lvl="1"/>
            <a:r>
              <a:rPr lang="en-US" sz="2500" dirty="0"/>
              <a:t>Highlight naloxone as a way to keep client alive to pursue treatment</a:t>
            </a:r>
          </a:p>
          <a:p>
            <a:pPr lvl="1"/>
            <a:r>
              <a:rPr lang="en-US" sz="2500" dirty="0"/>
              <a:t>Emphasize this as standard practice; not a personal judgment</a:t>
            </a:r>
          </a:p>
          <a:p>
            <a:pPr lvl="1"/>
            <a:r>
              <a:rPr lang="en-US" sz="2500" b="1" i="1" dirty="0">
                <a:solidFill>
                  <a:srgbClr val="009344"/>
                </a:solidFill>
              </a:rPr>
              <a:t>**Educate families &amp; friends when possible – people can’t administer </a:t>
            </a:r>
            <a:r>
              <a:rPr lang="en-US" sz="2500" b="1" i="1" dirty="0" err="1">
                <a:solidFill>
                  <a:srgbClr val="009344"/>
                </a:solidFill>
              </a:rPr>
              <a:t>Narcan</a:t>
            </a:r>
            <a:r>
              <a:rPr lang="en-US" sz="2500" b="1" i="1" dirty="0">
                <a:solidFill>
                  <a:srgbClr val="009344"/>
                </a:solidFill>
              </a:rPr>
              <a:t> to themselves!**</a:t>
            </a:r>
          </a:p>
          <a:p>
            <a:pPr marL="274320" lvl="1" indent="0">
              <a:buNone/>
            </a:pPr>
            <a:endParaRPr lang="en-US" dirty="0"/>
          </a:p>
          <a:p>
            <a:pPr marL="274320" lvl="1" indent="0">
              <a:buNone/>
            </a:pPr>
            <a:endParaRPr lang="en-US" dirty="0"/>
          </a:p>
        </p:txBody>
      </p:sp>
      <p:pic>
        <p:nvPicPr>
          <p:cNvPr id="1026" name="Picture 2" descr="Image result for conver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275843"/>
            <a:ext cx="285750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7523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8"/>
            <a:ext cx="11506200" cy="909782"/>
          </a:xfrm>
        </p:spPr>
        <p:txBody>
          <a:bodyPr>
            <a:normAutofit/>
          </a:bodyPr>
          <a:lstStyle/>
          <a:p>
            <a:r>
              <a:rPr lang="en-US" dirty="0"/>
              <a:t>What are risk factors for an overdose?</a:t>
            </a:r>
          </a:p>
        </p:txBody>
      </p:sp>
      <p:sp>
        <p:nvSpPr>
          <p:cNvPr id="3" name="TextBox 2"/>
          <p:cNvSpPr txBox="1"/>
          <p:nvPr/>
        </p:nvSpPr>
        <p:spPr>
          <a:xfrm>
            <a:off x="6096000" y="762000"/>
            <a:ext cx="5867400" cy="5347618"/>
          </a:xfrm>
          <a:prstGeom prst="rect">
            <a:avLst/>
          </a:prstGeom>
          <a:noFill/>
        </p:spPr>
        <p:txBody>
          <a:bodyPr wrap="square" rtlCol="0">
            <a:spAutoFit/>
          </a:bodyPr>
          <a:lstStyle/>
          <a:p>
            <a:r>
              <a:rPr lang="en-US" sz="2800" u="sng" dirty="0"/>
              <a:t>Acute:</a:t>
            </a:r>
          </a:p>
          <a:p>
            <a:pPr marL="457200" indent="-457200">
              <a:buClr>
                <a:srgbClr val="FF0000"/>
              </a:buClr>
              <a:buSzPct val="90000"/>
              <a:buFont typeface="Wingdings" charset="2"/>
              <a:buChar char="§"/>
            </a:pPr>
            <a:r>
              <a:rPr lang="en-US" sz="2400" dirty="0"/>
              <a:t>Period of abstinence= Decreased tolerance (</a:t>
            </a:r>
            <a:r>
              <a:rPr lang="en-US" sz="2000" dirty="0"/>
              <a:t>Incarceration, detox, rehab, etc.)</a:t>
            </a:r>
          </a:p>
          <a:p>
            <a:pPr marL="457200" indent="-457200">
              <a:buClr>
                <a:srgbClr val="FF0000"/>
              </a:buClr>
              <a:buSzPct val="90000"/>
              <a:buFont typeface="Wingdings" charset="2"/>
              <a:buChar char="§"/>
            </a:pPr>
            <a:endParaRPr lang="en-US" sz="1050" dirty="0"/>
          </a:p>
          <a:p>
            <a:pPr marL="457200" indent="-457200">
              <a:buClr>
                <a:srgbClr val="FF0000"/>
              </a:buClr>
              <a:buSzPct val="90000"/>
              <a:buFont typeface="Wingdings" charset="2"/>
              <a:buChar char="§"/>
            </a:pPr>
            <a:r>
              <a:rPr lang="en-US" sz="2400" dirty="0"/>
              <a:t>A change in amount or purity </a:t>
            </a:r>
            <a:r>
              <a:rPr lang="en-US" sz="2000" dirty="0"/>
              <a:t>(e.g., fentanyl)</a:t>
            </a:r>
          </a:p>
          <a:p>
            <a:pPr marL="457200" indent="-457200">
              <a:buClr>
                <a:srgbClr val="FF0000"/>
              </a:buClr>
              <a:buSzPct val="90000"/>
              <a:buFont typeface="Wingdings" charset="2"/>
              <a:buChar char="§"/>
            </a:pPr>
            <a:endParaRPr lang="en-US" sz="1100" dirty="0"/>
          </a:p>
          <a:p>
            <a:pPr marL="457200" indent="-457200">
              <a:buClr>
                <a:srgbClr val="FF0000"/>
              </a:buClr>
              <a:buSzPct val="90000"/>
              <a:buFont typeface="Wingdings" charset="2"/>
              <a:buChar char="§"/>
            </a:pPr>
            <a:r>
              <a:rPr lang="en-US" sz="2400" dirty="0"/>
              <a:t>Injecting</a:t>
            </a:r>
          </a:p>
          <a:p>
            <a:pPr marL="457200" indent="-457200">
              <a:buClr>
                <a:srgbClr val="FF0000"/>
              </a:buClr>
              <a:buSzPct val="90000"/>
              <a:buFont typeface="Wingdings" charset="2"/>
              <a:buChar char="§"/>
            </a:pPr>
            <a:endParaRPr lang="en-US" sz="1400" dirty="0"/>
          </a:p>
          <a:p>
            <a:pPr marL="457200" indent="-457200">
              <a:buClr>
                <a:srgbClr val="FF0000"/>
              </a:buClr>
              <a:buSzPct val="90000"/>
              <a:buFont typeface="Wingdings" charset="2"/>
              <a:buChar char="§"/>
            </a:pPr>
            <a:r>
              <a:rPr lang="en-US" sz="2400" dirty="0"/>
              <a:t>Mixing opioids with other substances </a:t>
            </a:r>
            <a:br>
              <a:rPr lang="en-US" sz="2400" dirty="0"/>
            </a:br>
            <a:r>
              <a:rPr lang="en-US" sz="2000" dirty="0"/>
              <a:t>(CNS depressants)</a:t>
            </a:r>
          </a:p>
          <a:p>
            <a:pPr marL="457200" indent="-457200">
              <a:buClr>
                <a:srgbClr val="FF0000"/>
              </a:buClr>
              <a:buSzPct val="90000"/>
              <a:buFont typeface="Wingdings" charset="2"/>
              <a:buChar char="§"/>
            </a:pPr>
            <a:endParaRPr lang="en-US" sz="1400" dirty="0"/>
          </a:p>
          <a:p>
            <a:pPr marL="457200" indent="-457200">
              <a:buClr>
                <a:srgbClr val="FF0000"/>
              </a:buClr>
              <a:buSzPct val="90000"/>
              <a:buFont typeface="Wingdings" charset="2"/>
              <a:buChar char="§"/>
            </a:pPr>
            <a:r>
              <a:rPr lang="en-US" sz="2400" dirty="0"/>
              <a:t>Using alone</a:t>
            </a:r>
          </a:p>
          <a:p>
            <a:pPr marL="457200" indent="-457200">
              <a:buClr>
                <a:srgbClr val="FF0000"/>
              </a:buClr>
              <a:buSzPct val="90000"/>
              <a:buFont typeface="Wingdings" charset="2"/>
              <a:buChar char="§"/>
            </a:pPr>
            <a:endParaRPr lang="en-US" sz="1400" dirty="0"/>
          </a:p>
          <a:p>
            <a:pPr marL="457200" indent="-457200">
              <a:buClr>
                <a:srgbClr val="FF0000"/>
              </a:buClr>
              <a:buSzPct val="90000"/>
              <a:buFont typeface="Wingdings" charset="2"/>
              <a:buChar char="§"/>
            </a:pPr>
            <a:r>
              <a:rPr lang="en-US" sz="2400" dirty="0"/>
              <a:t>Being physically ill/respiratory disease</a:t>
            </a:r>
          </a:p>
          <a:p>
            <a:pPr marL="457200" indent="-457200">
              <a:buClr>
                <a:srgbClr val="FF0000"/>
              </a:buClr>
              <a:buSzPct val="90000"/>
              <a:buFont typeface="Wingdings" charset="2"/>
              <a:buChar char="§"/>
            </a:pPr>
            <a:endParaRPr lang="en-US" sz="2000" dirty="0"/>
          </a:p>
          <a:p>
            <a:pPr marL="457200" indent="-457200">
              <a:buClr>
                <a:srgbClr val="FF0000"/>
              </a:buClr>
              <a:buSzPct val="90000"/>
              <a:buFont typeface="Wingdings" charset="2"/>
              <a:buChar char="§"/>
            </a:pPr>
            <a:r>
              <a:rPr lang="en-US" sz="2400" dirty="0"/>
              <a:t>Homeless in the past 90 days</a:t>
            </a:r>
          </a:p>
          <a:p>
            <a:pPr marL="285750" indent="-285750">
              <a:buClr>
                <a:srgbClr val="FF0000"/>
              </a:buClr>
              <a:buSzPct val="90000"/>
              <a:buFont typeface="Wingdings" charset="2"/>
              <a:buChar char="§"/>
            </a:pPr>
            <a:endParaRPr lang="en-US" dirty="0"/>
          </a:p>
        </p:txBody>
      </p:sp>
      <p:sp>
        <p:nvSpPr>
          <p:cNvPr id="5" name="TextBox 4"/>
          <p:cNvSpPr txBox="1"/>
          <p:nvPr/>
        </p:nvSpPr>
        <p:spPr>
          <a:xfrm>
            <a:off x="457200" y="896652"/>
            <a:ext cx="5638800" cy="5232202"/>
          </a:xfrm>
          <a:prstGeom prst="rect">
            <a:avLst/>
          </a:prstGeom>
          <a:noFill/>
        </p:spPr>
        <p:txBody>
          <a:bodyPr wrap="square" rtlCol="0">
            <a:spAutoFit/>
          </a:bodyPr>
          <a:lstStyle/>
          <a:p>
            <a:r>
              <a:rPr lang="en-US" sz="2800" u="sng" dirty="0"/>
              <a:t>Chronic:</a:t>
            </a:r>
          </a:p>
          <a:p>
            <a:pPr marL="457200" indent="-457200">
              <a:buClr>
                <a:srgbClr val="FF0000"/>
              </a:buClr>
              <a:buSzPct val="90000"/>
              <a:buFont typeface="Wingdings" charset="2"/>
              <a:buChar char="§"/>
            </a:pPr>
            <a:r>
              <a:rPr lang="en-US" sz="2400" dirty="0"/>
              <a:t>Previous overdose</a:t>
            </a:r>
          </a:p>
          <a:p>
            <a:pPr marL="457200" indent="-457200">
              <a:buClr>
                <a:srgbClr val="FF0000"/>
              </a:buClr>
              <a:buSzPct val="90000"/>
              <a:buFont typeface="Wingdings" charset="2"/>
              <a:buChar char="§"/>
            </a:pPr>
            <a:endParaRPr lang="en-US" sz="2400" dirty="0"/>
          </a:p>
          <a:p>
            <a:pPr marL="457200" indent="-457200">
              <a:buClr>
                <a:srgbClr val="FF0000"/>
              </a:buClr>
              <a:buSzPct val="90000"/>
              <a:buFont typeface="Wingdings" charset="2"/>
              <a:buChar char="§"/>
            </a:pPr>
            <a:r>
              <a:rPr lang="en-US" sz="2400" dirty="0"/>
              <a:t>History of substance use or misuse</a:t>
            </a:r>
          </a:p>
          <a:p>
            <a:pPr marL="457200" indent="-457200">
              <a:buClr>
                <a:srgbClr val="FF0000"/>
              </a:buClr>
              <a:buSzPct val="90000"/>
              <a:buFont typeface="Wingdings" charset="2"/>
              <a:buChar char="§"/>
            </a:pPr>
            <a:endParaRPr lang="en-US" sz="2400" dirty="0"/>
          </a:p>
          <a:p>
            <a:pPr marL="457200" indent="-457200">
              <a:buClr>
                <a:srgbClr val="FF0000"/>
              </a:buClr>
              <a:buSzPct val="90000"/>
              <a:buFont typeface="Wingdings" charset="2"/>
              <a:buChar char="§"/>
            </a:pPr>
            <a:r>
              <a:rPr lang="en-US" sz="2400" dirty="0"/>
              <a:t>Previous suicide attempt</a:t>
            </a:r>
          </a:p>
          <a:p>
            <a:pPr marL="457200" indent="-457200">
              <a:buClr>
                <a:srgbClr val="FF0000"/>
              </a:buClr>
              <a:buSzPct val="90000"/>
              <a:buFont typeface="Wingdings" charset="2"/>
              <a:buChar char="§"/>
            </a:pPr>
            <a:endParaRPr lang="en-US" sz="2400" dirty="0"/>
          </a:p>
          <a:p>
            <a:pPr marL="457200" indent="-457200">
              <a:buClr>
                <a:srgbClr val="FF0000"/>
              </a:buClr>
              <a:buSzPct val="90000"/>
              <a:buFont typeface="Wingdings" charset="2"/>
              <a:buChar char="§"/>
            </a:pPr>
            <a:r>
              <a:rPr lang="en-US" sz="2400" dirty="0"/>
              <a:t>Access to prescription drugs</a:t>
            </a:r>
          </a:p>
          <a:p>
            <a:pPr marL="457200" indent="-457200">
              <a:buClr>
                <a:srgbClr val="FF0000"/>
              </a:buClr>
              <a:buSzPct val="90000"/>
              <a:buFont typeface="Wingdings" charset="2"/>
              <a:buChar char="§"/>
            </a:pPr>
            <a:endParaRPr lang="en-US" sz="2400" dirty="0"/>
          </a:p>
          <a:p>
            <a:pPr marL="457200" indent="-457200">
              <a:buClr>
                <a:srgbClr val="FF0000"/>
              </a:buClr>
              <a:buSzPct val="90000"/>
              <a:buFont typeface="Wingdings" charset="2"/>
              <a:buChar char="§"/>
            </a:pPr>
            <a:r>
              <a:rPr lang="en-US" sz="2400" dirty="0"/>
              <a:t>Witnessed a family member overdose</a:t>
            </a:r>
          </a:p>
          <a:p>
            <a:pPr marL="457200" indent="-457200">
              <a:buClr>
                <a:srgbClr val="FF0000"/>
              </a:buClr>
              <a:buSzPct val="90000"/>
              <a:buFont typeface="Wingdings" charset="2"/>
              <a:buChar char="§"/>
            </a:pPr>
            <a:endParaRPr lang="en-US" sz="2400" dirty="0"/>
          </a:p>
          <a:p>
            <a:pPr marL="457200" indent="-457200">
              <a:buClr>
                <a:srgbClr val="FF0000"/>
              </a:buClr>
              <a:buSzPct val="90000"/>
              <a:buFont typeface="Wingdings" charset="2"/>
              <a:buChar char="§"/>
            </a:pPr>
            <a:r>
              <a:rPr lang="en-US" sz="2400" dirty="0"/>
              <a:t>High Rx opioid dose and/or sustained action</a:t>
            </a:r>
          </a:p>
          <a:p>
            <a:pPr marL="285750" indent="-285750">
              <a:buClr>
                <a:srgbClr val="FF0000"/>
              </a:buClr>
              <a:buSzPct val="90000"/>
              <a:buFont typeface="Wingdings" charset="2"/>
              <a:buChar char="§"/>
            </a:pPr>
            <a:endParaRPr lang="en-US" dirty="0"/>
          </a:p>
        </p:txBody>
      </p:sp>
    </p:spTree>
    <p:extLst>
      <p:ext uri="{BB962C8B-B14F-4D97-AF65-F5344CB8AC3E}">
        <p14:creationId xmlns:p14="http://schemas.microsoft.com/office/powerpoint/2010/main" val="16026961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a:t>
            </a:r>
            <a:r>
              <a:rPr lang="en-US" b="1" dirty="0"/>
              <a:t> Missouri Opioid-Heroin Overdose Prevention and Education (MO-HOPE) </a:t>
            </a:r>
            <a:r>
              <a:rPr lang="en-US" dirty="0"/>
              <a:t>Project Mission: to reduce opioid overdose deaths in Missouri through expanded access to naloxone, overdose education, prevention, public awareness, assessment, and referral to treatment, for those at risk of experiencing or witnessing an overdose event</a:t>
            </a:r>
          </a:p>
        </p:txBody>
      </p:sp>
      <p:sp>
        <p:nvSpPr>
          <p:cNvPr id="3" name="Title 2"/>
          <p:cNvSpPr>
            <a:spLocks noGrp="1"/>
          </p:cNvSpPr>
          <p:nvPr>
            <p:ph type="title"/>
          </p:nvPr>
        </p:nvSpPr>
        <p:spPr/>
        <p:txBody>
          <a:bodyPr/>
          <a:lstStyle/>
          <a:p>
            <a:r>
              <a:rPr lang="en-US" dirty="0" smtClean="0"/>
              <a:t>MO-HOPE Project</a:t>
            </a:r>
            <a:endParaRPr lang="en-US" dirty="0"/>
          </a:p>
        </p:txBody>
      </p:sp>
    </p:spTree>
    <p:extLst>
      <p:ext uri="{BB962C8B-B14F-4D97-AF65-F5344CB8AC3E}">
        <p14:creationId xmlns:p14="http://schemas.microsoft.com/office/powerpoint/2010/main" val="92349013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887200" cy="1267968"/>
          </a:xfrm>
        </p:spPr>
        <p:txBody>
          <a:bodyPr>
            <a:normAutofit/>
          </a:bodyPr>
          <a:lstStyle/>
          <a:p>
            <a:r>
              <a:rPr lang="en-US" dirty="0"/>
              <a:t>How can you tell if someone’s overdosing?</a:t>
            </a:r>
          </a:p>
        </p:txBody>
      </p:sp>
      <p:sp>
        <p:nvSpPr>
          <p:cNvPr id="3" name="Content Placeholder 2"/>
          <p:cNvSpPr>
            <a:spLocks noGrp="1"/>
          </p:cNvSpPr>
          <p:nvPr>
            <p:ph idx="1"/>
          </p:nvPr>
        </p:nvSpPr>
        <p:spPr>
          <a:xfrm>
            <a:off x="609600" y="1219200"/>
            <a:ext cx="5181600" cy="4495800"/>
          </a:xfrm>
        </p:spPr>
        <p:txBody>
          <a:bodyPr>
            <a:normAutofit/>
          </a:bodyPr>
          <a:lstStyle/>
          <a:p>
            <a:pPr marL="0" indent="0">
              <a:buNone/>
            </a:pPr>
            <a:r>
              <a:rPr lang="en-US" dirty="0"/>
              <a:t>Really High</a:t>
            </a:r>
          </a:p>
          <a:p>
            <a:r>
              <a:rPr lang="en-US" sz="2200" dirty="0"/>
              <a:t>Muscles become relaxed</a:t>
            </a:r>
          </a:p>
          <a:p>
            <a:r>
              <a:rPr lang="en-US" sz="2200" dirty="0"/>
              <a:t>Speech is slowed/slurred</a:t>
            </a:r>
          </a:p>
          <a:p>
            <a:r>
              <a:rPr lang="en-US" sz="2200" dirty="0"/>
              <a:t>Sleepy looking</a:t>
            </a:r>
          </a:p>
          <a:p>
            <a:r>
              <a:rPr lang="en-US" sz="2200" dirty="0"/>
              <a:t>Will respond to stimulation like yelling, sternum rub, pinching, etc.</a:t>
            </a:r>
          </a:p>
          <a:p>
            <a:r>
              <a:rPr lang="en-US" sz="2200" dirty="0"/>
              <a:t>Nodding out</a:t>
            </a:r>
          </a:p>
        </p:txBody>
      </p:sp>
      <p:sp>
        <p:nvSpPr>
          <p:cNvPr id="5" name="Content Placeholder 2"/>
          <p:cNvSpPr txBox="1">
            <a:spLocks/>
          </p:cNvSpPr>
          <p:nvPr/>
        </p:nvSpPr>
        <p:spPr>
          <a:xfrm>
            <a:off x="6096000" y="1143000"/>
            <a:ext cx="5181600" cy="4495800"/>
          </a:xfrm>
          <a:prstGeom prst="rect">
            <a:avLst/>
          </a:prstGeom>
          <a:ln>
            <a:noFill/>
          </a:ln>
          <a:effectLst/>
        </p:spPr>
        <p:txBody>
          <a:bodyPr vert="horz" lIns="91440" tIns="45720" rIns="91440" bIns="45720" rtlCol="0">
            <a:normAutofit fontScale="70000" lnSpcReduction="20000"/>
          </a:bodyPr>
          <a:lstStyle>
            <a:lvl1pPr marL="342900" indent="-342900" algn="l" defTabSz="914400" rtl="0" eaLnBrk="1" latinLnBrk="0" hangingPunct="1">
              <a:lnSpc>
                <a:spcPct val="100000"/>
              </a:lnSpc>
              <a:spcBef>
                <a:spcPts val="400"/>
              </a:spcBef>
              <a:spcAft>
                <a:spcPts val="700"/>
              </a:spcAft>
              <a:buClr>
                <a:srgbClr val="009344"/>
              </a:buClr>
              <a:buSzPct val="110000"/>
              <a:buFont typeface="Wingdings" pitchFamily="2" charset="2"/>
              <a:buChar char="§"/>
              <a:defRPr sz="3200" kern="1200">
                <a:solidFill>
                  <a:schemeClr val="tx1"/>
                </a:solidFill>
                <a:latin typeface="Myriad Pro" pitchFamily="34" charset="0"/>
                <a:ea typeface="+mn-ea"/>
                <a:cs typeface="+mn-cs"/>
              </a:defRPr>
            </a:lvl1pPr>
            <a:lvl2pPr marL="742950" indent="-285750" algn="l" defTabSz="914400" rtl="0" eaLnBrk="1" latinLnBrk="0" hangingPunct="1">
              <a:lnSpc>
                <a:spcPct val="100000"/>
              </a:lnSpc>
              <a:spcBef>
                <a:spcPts val="400"/>
              </a:spcBef>
              <a:spcAft>
                <a:spcPts val="700"/>
              </a:spcAft>
              <a:buClr>
                <a:srgbClr val="EF4036"/>
              </a:buClr>
              <a:buSzPct val="100000"/>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lnSpc>
                <a:spcPct val="100000"/>
              </a:lnSpc>
              <a:spcBef>
                <a:spcPts val="400"/>
              </a:spcBef>
              <a:spcAft>
                <a:spcPts val="700"/>
              </a:spcAft>
              <a:buClr>
                <a:srgbClr val="009344"/>
              </a:buClr>
              <a:buSzPct val="60000"/>
              <a:buFont typeface="Wingdings" pitchFamily="2" charset="2"/>
              <a:buChar char="q"/>
              <a:defRPr sz="2400" kern="1200">
                <a:solidFill>
                  <a:schemeClr val="tx1"/>
                </a:solidFill>
                <a:latin typeface="Myriad Pro" pitchFamily="34" charset="0"/>
                <a:ea typeface="+mn-ea"/>
                <a:cs typeface="+mn-cs"/>
              </a:defRPr>
            </a:lvl3pPr>
            <a:lvl4pPr marL="1600200" indent="-228600" algn="l" defTabSz="914400" rtl="0" eaLnBrk="1" latinLnBrk="0" hangingPunct="1">
              <a:lnSpc>
                <a:spcPct val="100000"/>
              </a:lnSpc>
              <a:spcBef>
                <a:spcPts val="400"/>
              </a:spcBef>
              <a:spcAft>
                <a:spcPts val="700"/>
              </a:spcAft>
              <a:buClr>
                <a:srgbClr val="EF4036"/>
              </a:buClr>
              <a:buSzPct val="85000"/>
              <a:buFont typeface="Wingdings" pitchFamily="2" charset="2"/>
              <a:buChar char="Ø"/>
              <a:defRPr sz="2000" kern="1200">
                <a:solidFill>
                  <a:schemeClr val="tx1"/>
                </a:solidFill>
                <a:latin typeface="Myriad Pro" pitchFamily="34" charset="0"/>
                <a:ea typeface="+mn-ea"/>
                <a:cs typeface="+mn-cs"/>
              </a:defRPr>
            </a:lvl4pPr>
            <a:lvl5pPr marL="2057400" indent="-228600" algn="l" defTabSz="914400" rtl="0" eaLnBrk="1" latinLnBrk="0" hangingPunct="1">
              <a:lnSpc>
                <a:spcPct val="100000"/>
              </a:lnSpc>
              <a:spcBef>
                <a:spcPts val="400"/>
              </a:spcBef>
              <a:spcAft>
                <a:spcPts val="700"/>
              </a:spcAft>
              <a:buClr>
                <a:srgbClr val="009344"/>
              </a:buClr>
              <a:buSzPct val="85000"/>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4600" dirty="0"/>
              <a:t>Overdose</a:t>
            </a:r>
          </a:p>
          <a:p>
            <a:r>
              <a:rPr lang="en-US" dirty="0"/>
              <a:t>Deep snoring or gurgling (death rattle) or wheezing</a:t>
            </a:r>
          </a:p>
          <a:p>
            <a:r>
              <a:rPr lang="en-US" dirty="0"/>
              <a:t>Blue or grayish skin- usually lips and fingertips begin to darken first</a:t>
            </a:r>
          </a:p>
          <a:p>
            <a:r>
              <a:rPr lang="en-US" dirty="0"/>
              <a:t>Cold, sweaty or clammy skin</a:t>
            </a:r>
          </a:p>
          <a:p>
            <a:r>
              <a:rPr lang="en-US" dirty="0"/>
              <a:t>Heavy nod</a:t>
            </a:r>
          </a:p>
          <a:p>
            <a:r>
              <a:rPr lang="en-US" dirty="0"/>
              <a:t>Will not respond to stimulation</a:t>
            </a:r>
          </a:p>
          <a:p>
            <a:r>
              <a:rPr lang="en-US" dirty="0"/>
              <a:t>Breathing is very slow, irregular or has stopped/ faint pulse</a:t>
            </a:r>
          </a:p>
          <a:p>
            <a:r>
              <a:rPr lang="en-US" dirty="0"/>
              <a:t>Small “pinpoint” pupils</a:t>
            </a:r>
          </a:p>
          <a:p>
            <a:endParaRPr lang="en-US" dirty="0"/>
          </a:p>
        </p:txBody>
      </p:sp>
    </p:spTree>
    <p:extLst>
      <p:ext uri="{BB962C8B-B14F-4D97-AF65-F5344CB8AC3E}">
        <p14:creationId xmlns:p14="http://schemas.microsoft.com/office/powerpoint/2010/main" val="8814098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658600" cy="1096962"/>
          </a:xfrm>
        </p:spPr>
        <p:txBody>
          <a:bodyPr>
            <a:normAutofit fontScale="90000"/>
          </a:bodyPr>
          <a:lstStyle/>
          <a:p>
            <a:r>
              <a:rPr lang="en-US" dirty="0"/>
              <a:t>Myths – What have you heard helps stop an overdose? </a:t>
            </a:r>
          </a:p>
        </p:txBody>
      </p:sp>
      <p:sp>
        <p:nvSpPr>
          <p:cNvPr id="3" name="Content Placeholder 2"/>
          <p:cNvSpPr>
            <a:spLocks noGrp="1"/>
          </p:cNvSpPr>
          <p:nvPr>
            <p:ph idx="1"/>
          </p:nvPr>
        </p:nvSpPr>
        <p:spPr>
          <a:xfrm>
            <a:off x="609600" y="1371600"/>
            <a:ext cx="10972800" cy="4572001"/>
          </a:xfrm>
        </p:spPr>
        <p:txBody>
          <a:bodyPr>
            <a:normAutofit/>
          </a:bodyPr>
          <a:lstStyle/>
          <a:p>
            <a:pPr lvl="1"/>
            <a:r>
              <a:rPr lang="en-US" i="1" dirty="0"/>
              <a:t>Injecting salt water into someone’s veins…</a:t>
            </a:r>
          </a:p>
          <a:p>
            <a:pPr lvl="1"/>
            <a:r>
              <a:rPr lang="en-US" i="1" dirty="0"/>
              <a:t>Packing the person in a bathtub full of ice…</a:t>
            </a:r>
          </a:p>
          <a:p>
            <a:pPr lvl="1"/>
            <a:r>
              <a:rPr lang="en-US" i="1" dirty="0"/>
              <a:t>Slapping/hitting the person…</a:t>
            </a:r>
          </a:p>
          <a:p>
            <a:pPr lvl="1"/>
            <a:r>
              <a:rPr lang="en-US" i="1" dirty="0"/>
              <a:t>Inducing vomiting…</a:t>
            </a:r>
          </a:p>
          <a:p>
            <a:pPr marL="0" indent="0">
              <a:buNone/>
            </a:pPr>
            <a:endParaRPr lang="en-US" dirty="0"/>
          </a:p>
          <a:p>
            <a:r>
              <a:rPr lang="en-US" dirty="0"/>
              <a:t>None of these methods are proven to be safe or effective, and they may cause further harm. The best way to reverse an opioid overdose is to administer naloxone.</a:t>
            </a:r>
          </a:p>
        </p:txBody>
      </p:sp>
    </p:spTree>
    <p:extLst>
      <p:ext uri="{BB962C8B-B14F-4D97-AF65-F5344CB8AC3E}">
        <p14:creationId xmlns:p14="http://schemas.microsoft.com/office/powerpoint/2010/main" val="1907739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91768"/>
          </a:xfrm>
        </p:spPr>
        <p:txBody>
          <a:bodyPr/>
          <a:lstStyle/>
          <a:p>
            <a:r>
              <a:rPr lang="en-US" dirty="0"/>
              <a:t>What is </a:t>
            </a:r>
            <a:r>
              <a:rPr lang="en-US" dirty="0" err="1"/>
              <a:t>Narcan</a:t>
            </a:r>
            <a:r>
              <a:rPr lang="en-US" dirty="0"/>
              <a:t>?</a:t>
            </a:r>
          </a:p>
        </p:txBody>
      </p:sp>
      <p:sp>
        <p:nvSpPr>
          <p:cNvPr id="5" name="Content Placeholder 2"/>
          <p:cNvSpPr>
            <a:spLocks noGrp="1"/>
          </p:cNvSpPr>
          <p:nvPr>
            <p:ph idx="1"/>
          </p:nvPr>
        </p:nvSpPr>
        <p:spPr>
          <a:xfrm>
            <a:off x="533400" y="1143000"/>
            <a:ext cx="9448800" cy="4648200"/>
          </a:xfrm>
        </p:spPr>
        <p:txBody>
          <a:bodyPr>
            <a:normAutofit/>
          </a:bodyPr>
          <a:lstStyle/>
          <a:p>
            <a:r>
              <a:rPr lang="en-US" dirty="0" err="1"/>
              <a:t>Narcan</a:t>
            </a:r>
            <a:r>
              <a:rPr lang="en-US" dirty="0"/>
              <a:t>® (naloxone) is a medication that reverses the effects of an opioid overdose </a:t>
            </a:r>
          </a:p>
          <a:p>
            <a:r>
              <a:rPr lang="en-US" dirty="0"/>
              <a:t>Onset of action: 2-3 minutes</a:t>
            </a:r>
            <a:endParaRPr lang="en-US" altLang="en-US" dirty="0"/>
          </a:p>
          <a:p>
            <a:r>
              <a:rPr lang="en-US" altLang="en-US" dirty="0" err="1"/>
              <a:t>Narcan’s</a:t>
            </a:r>
            <a:r>
              <a:rPr lang="en-US" altLang="en-US" dirty="0"/>
              <a:t> effects start to wear off after ~30 minutes and are gone by ~90 minutes. </a:t>
            </a:r>
            <a:r>
              <a:rPr lang="en-US" altLang="en-US" dirty="0">
                <a:solidFill>
                  <a:srgbClr val="EF4036"/>
                </a:solidFill>
              </a:rPr>
              <a:t>Average = 60 min</a:t>
            </a:r>
          </a:p>
          <a:p>
            <a:pPr lvl="1"/>
            <a:r>
              <a:rPr lang="en-US" altLang="en-US" dirty="0"/>
              <a:t>It’s possible that someone can slip back in to an overdose state – which is why it’s important to get immediate medical attention</a:t>
            </a:r>
          </a:p>
          <a:p>
            <a:endParaRPr lang="en-US" dirty="0"/>
          </a:p>
        </p:txBody>
      </p:sp>
    </p:spTree>
    <p:extLst>
      <p:ext uri="{BB962C8B-B14F-4D97-AF65-F5344CB8AC3E}">
        <p14:creationId xmlns:p14="http://schemas.microsoft.com/office/powerpoint/2010/main" val="418870056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Here’s what to do if someone overdoses</a:t>
            </a:r>
          </a:p>
        </p:txBody>
      </p:sp>
      <p:sp>
        <p:nvSpPr>
          <p:cNvPr id="4" name="Content Placeholder 2"/>
          <p:cNvSpPr>
            <a:spLocks noGrp="1"/>
          </p:cNvSpPr>
          <p:nvPr>
            <p:ph idx="1"/>
          </p:nvPr>
        </p:nvSpPr>
        <p:spPr>
          <a:xfrm>
            <a:off x="2209800" y="1143000"/>
            <a:ext cx="7772400" cy="4050792"/>
          </a:xfrm>
        </p:spPr>
        <p:txBody>
          <a:bodyPr>
            <a:normAutofit/>
          </a:bodyPr>
          <a:lstStyle/>
          <a:p>
            <a:pPr marL="617220" lvl="1" indent="-342900">
              <a:buFont typeface="+mj-lt"/>
              <a:buAutoNum type="arabicPeriod"/>
            </a:pPr>
            <a:r>
              <a:rPr lang="en-US" sz="2600" dirty="0"/>
              <a:t>Give 1 dose of </a:t>
            </a:r>
            <a:r>
              <a:rPr lang="en-US" sz="2600" dirty="0" err="1"/>
              <a:t>Narcan</a:t>
            </a:r>
            <a:r>
              <a:rPr lang="en-US" sz="2600" dirty="0"/>
              <a:t> nasal spray</a:t>
            </a:r>
          </a:p>
          <a:p>
            <a:pPr marL="617220" lvl="1" indent="-342900">
              <a:buFont typeface="+mj-lt"/>
              <a:buAutoNum type="arabicPeriod"/>
            </a:pPr>
            <a:r>
              <a:rPr lang="en-US" sz="2600" dirty="0"/>
              <a:t>Call 911</a:t>
            </a:r>
          </a:p>
          <a:p>
            <a:pPr marL="617220" lvl="1" indent="-342900">
              <a:buFont typeface="+mj-lt"/>
              <a:buAutoNum type="arabicPeriod"/>
            </a:pPr>
            <a:r>
              <a:rPr lang="en-US" sz="2600" dirty="0"/>
              <a:t>Administer rescue breaths/put in recovery position</a:t>
            </a:r>
          </a:p>
          <a:p>
            <a:pPr marL="617220" lvl="1" indent="-342900">
              <a:buFont typeface="+mj-lt"/>
              <a:buAutoNum type="arabicPeriod"/>
            </a:pPr>
            <a:r>
              <a:rPr lang="en-US" sz="2600" dirty="0"/>
              <a:t>Stay with the person</a:t>
            </a:r>
          </a:p>
          <a:p>
            <a:pPr marL="617220" lvl="1" indent="-342900">
              <a:buFont typeface="+mj-lt"/>
              <a:buAutoNum type="arabicPeriod"/>
            </a:pPr>
            <a:r>
              <a:rPr lang="en-US" sz="2600" dirty="0"/>
              <a:t>Give 2</a:t>
            </a:r>
            <a:r>
              <a:rPr lang="en-US" sz="2600" baseline="30000" dirty="0"/>
              <a:t>nd</a:t>
            </a:r>
            <a:r>
              <a:rPr lang="en-US" sz="2600" dirty="0"/>
              <a:t> </a:t>
            </a:r>
            <a:r>
              <a:rPr lang="en-US" sz="2600" dirty="0" err="1"/>
              <a:t>Narcan</a:t>
            </a:r>
            <a:r>
              <a:rPr lang="en-US" sz="2600" dirty="0"/>
              <a:t> dose after 2-3 minutes if 1</a:t>
            </a:r>
            <a:r>
              <a:rPr lang="en-US" sz="2600" baseline="30000" dirty="0"/>
              <a:t>st</a:t>
            </a:r>
            <a:r>
              <a:rPr lang="en-US" sz="2600" dirty="0"/>
              <a:t> dose is not successful</a:t>
            </a:r>
          </a:p>
        </p:txBody>
      </p:sp>
      <p:pic>
        <p:nvPicPr>
          <p:cNvPr id="3" name="Picture 2"/>
          <p:cNvPicPr>
            <a:picLocks noChangeAspect="1"/>
          </p:cNvPicPr>
          <p:nvPr/>
        </p:nvPicPr>
        <p:blipFill>
          <a:blip r:embed="rId3"/>
          <a:stretch>
            <a:fillRect/>
          </a:stretch>
        </p:blipFill>
        <p:spPr>
          <a:xfrm>
            <a:off x="2500848" y="4648200"/>
            <a:ext cx="7190303" cy="1328480"/>
          </a:xfrm>
          <a:prstGeom prst="rect">
            <a:avLst/>
          </a:prstGeom>
        </p:spPr>
      </p:pic>
    </p:spTree>
    <p:extLst>
      <p:ext uri="{BB962C8B-B14F-4D97-AF65-F5344CB8AC3E}">
        <p14:creationId xmlns:p14="http://schemas.microsoft.com/office/powerpoint/2010/main" val="427508375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txBox="1">
            <a:spLocks noChangeArrowheads="1"/>
          </p:cNvSpPr>
          <p:nvPr/>
        </p:nvSpPr>
        <p:spPr bwMode="auto">
          <a:xfrm>
            <a:off x="1695451" y="1981202"/>
            <a:ext cx="8758238"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ts val="400"/>
              </a:spcBef>
              <a:buClr>
                <a:schemeClr val="accent1"/>
              </a:buClr>
              <a:buSzPct val="68000"/>
              <a:buFont typeface="Wingdings 3" panose="05040102010807070707" pitchFamily="18" charset="2"/>
              <a:buChar char=""/>
            </a:pPr>
            <a:endParaRPr lang="en-US" altLang="en-US" sz="2800" dirty="0">
              <a:latin typeface="Lucida Sans Unicode" panose="020B0602030504020204" pitchFamily="34" charset="0"/>
            </a:endParaRPr>
          </a:p>
        </p:txBody>
      </p:sp>
      <p:sp>
        <p:nvSpPr>
          <p:cNvPr id="4" name="Title 1"/>
          <p:cNvSpPr>
            <a:spLocks noGrp="1"/>
          </p:cNvSpPr>
          <p:nvPr>
            <p:ph type="title"/>
          </p:nvPr>
        </p:nvSpPr>
        <p:spPr/>
        <p:txBody>
          <a:bodyPr>
            <a:normAutofit/>
          </a:bodyPr>
          <a:lstStyle/>
          <a:p>
            <a:pPr>
              <a:defRPr/>
            </a:pPr>
            <a:r>
              <a:rPr lang="en-US" altLang="en-US" dirty="0"/>
              <a:t>How to use </a:t>
            </a:r>
            <a:r>
              <a:rPr lang="en-US" altLang="en-US" dirty="0" err="1"/>
              <a:t>Narcan</a:t>
            </a:r>
            <a:endParaRPr lang="en-US" altLang="en-US" dirty="0"/>
          </a:p>
        </p:txBody>
      </p:sp>
      <p:pic>
        <p:nvPicPr>
          <p:cNvPr id="57348" name="Picture 1"/>
          <p:cNvPicPr>
            <a:picLocks noChangeAspect="1" noChangeArrowheads="1"/>
          </p:cNvPicPr>
          <p:nvPr/>
        </p:nvPicPr>
        <p:blipFill>
          <a:blip r:embed="rId4">
            <a:extLst>
              <a:ext uri="{28A0092B-C50C-407E-A947-70E740481C1C}">
                <a14:useLocalDpi xmlns:a14="http://schemas.microsoft.com/office/drawing/2010/main" val="0"/>
              </a:ext>
            </a:extLst>
          </a:blip>
          <a:srcRect t="16406" r="66505"/>
          <a:stretch>
            <a:fillRect/>
          </a:stretch>
        </p:blipFill>
        <p:spPr bwMode="auto">
          <a:xfrm>
            <a:off x="833630" y="2819400"/>
            <a:ext cx="3778251" cy="138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919" y="2047875"/>
            <a:ext cx="287846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8421" y="2315114"/>
            <a:ext cx="3367089" cy="292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22046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ChangeArrowheads="1"/>
          </p:cNvSpPr>
          <p:nvPr/>
        </p:nvSpPr>
        <p:spPr bwMode="auto">
          <a:xfrm>
            <a:off x="1695451" y="1981202"/>
            <a:ext cx="8758238"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ts val="400"/>
              </a:spcBef>
              <a:buClr>
                <a:schemeClr val="accent1"/>
              </a:buClr>
              <a:buSzPct val="68000"/>
              <a:buFont typeface="Wingdings 3" panose="05040102010807070707" pitchFamily="18" charset="2"/>
              <a:buChar char=""/>
            </a:pPr>
            <a:endParaRPr lang="en-US" altLang="en-US" sz="2800">
              <a:latin typeface="Lucida Sans Unicode" panose="020B0602030504020204" pitchFamily="34" charset="0"/>
            </a:endParaRPr>
          </a:p>
        </p:txBody>
      </p:sp>
      <p:sp>
        <p:nvSpPr>
          <p:cNvPr id="4" name="Title 1"/>
          <p:cNvSpPr>
            <a:spLocks noGrp="1"/>
          </p:cNvSpPr>
          <p:nvPr>
            <p:ph type="title"/>
          </p:nvPr>
        </p:nvSpPr>
        <p:spPr/>
        <p:txBody>
          <a:bodyPr>
            <a:normAutofit/>
          </a:bodyPr>
          <a:lstStyle/>
          <a:p>
            <a:pPr>
              <a:defRPr/>
            </a:pPr>
            <a:r>
              <a:rPr lang="en-US" altLang="en-US" dirty="0"/>
              <a:t>How to use </a:t>
            </a:r>
            <a:r>
              <a:rPr lang="en-US" altLang="en-US" dirty="0" err="1"/>
              <a:t>Narcan</a:t>
            </a:r>
            <a:endParaRPr lang="en-US" altLang="en-US" dirty="0"/>
          </a:p>
        </p:txBody>
      </p:sp>
      <p:pic>
        <p:nvPicPr>
          <p:cNvPr id="5939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252" y="1475218"/>
            <a:ext cx="4468815" cy="268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210050"/>
            <a:ext cx="17526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9" name="Picture 1"/>
          <p:cNvPicPr>
            <a:picLocks noChangeAspect="1" noChangeArrowheads="1"/>
          </p:cNvPicPr>
          <p:nvPr/>
        </p:nvPicPr>
        <p:blipFill>
          <a:blip r:embed="rId6">
            <a:extLst>
              <a:ext uri="{28A0092B-C50C-407E-A947-70E740481C1C}">
                <a14:useLocalDpi xmlns:a14="http://schemas.microsoft.com/office/drawing/2010/main" val="0"/>
              </a:ext>
            </a:extLst>
          </a:blip>
          <a:srcRect l="33382" t="16406" r="33308"/>
          <a:stretch>
            <a:fillRect/>
          </a:stretch>
        </p:blipFill>
        <p:spPr bwMode="auto">
          <a:xfrm>
            <a:off x="3733800" y="4173539"/>
            <a:ext cx="3781851"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993" y="1592263"/>
            <a:ext cx="3983037"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8004490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ChangeArrowheads="1"/>
          </p:cNvSpPr>
          <p:nvPr/>
        </p:nvSpPr>
        <p:spPr bwMode="auto">
          <a:xfrm>
            <a:off x="1695451" y="1981202"/>
            <a:ext cx="8758238"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ts val="400"/>
              </a:spcBef>
              <a:buClr>
                <a:schemeClr val="accent1"/>
              </a:buClr>
              <a:buSzPct val="68000"/>
              <a:buFont typeface="Wingdings 3" panose="05040102010807070707" pitchFamily="18" charset="2"/>
              <a:buChar char=""/>
            </a:pPr>
            <a:endParaRPr lang="en-US" altLang="en-US" sz="2800">
              <a:latin typeface="Lucida Sans Unicode" panose="020B0602030504020204" pitchFamily="34" charset="0"/>
            </a:endParaRPr>
          </a:p>
        </p:txBody>
      </p:sp>
      <p:sp>
        <p:nvSpPr>
          <p:cNvPr id="4" name="Title 1"/>
          <p:cNvSpPr>
            <a:spLocks noGrp="1"/>
          </p:cNvSpPr>
          <p:nvPr>
            <p:ph type="title"/>
          </p:nvPr>
        </p:nvSpPr>
        <p:spPr/>
        <p:txBody>
          <a:bodyPr>
            <a:normAutofit/>
          </a:bodyPr>
          <a:lstStyle/>
          <a:p>
            <a:pPr>
              <a:defRPr/>
            </a:pPr>
            <a:r>
              <a:rPr lang="en-US" altLang="en-US" dirty="0"/>
              <a:t>How to use </a:t>
            </a:r>
            <a:r>
              <a:rPr lang="en-US" altLang="en-US" dirty="0" err="1"/>
              <a:t>Narcan</a:t>
            </a:r>
            <a:endParaRPr lang="en-US" altLang="en-US" dirty="0"/>
          </a:p>
        </p:txBody>
      </p:sp>
      <p:sp>
        <p:nvSpPr>
          <p:cNvPr id="7" name="Rectangle 3"/>
          <p:cNvSpPr txBox="1">
            <a:spLocks noChangeArrowheads="1"/>
          </p:cNvSpPr>
          <p:nvPr/>
        </p:nvSpPr>
        <p:spPr bwMode="auto">
          <a:xfrm>
            <a:off x="228600" y="1498601"/>
            <a:ext cx="11677651"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ts val="533"/>
              </a:spcBef>
              <a:buClr>
                <a:schemeClr val="accent1"/>
              </a:buClr>
              <a:buSzPct val="68000"/>
              <a:buFont typeface="Wingdings 3" panose="05040102010807070707" pitchFamily="18" charset="2"/>
              <a:buChar char=""/>
            </a:pPr>
            <a:endParaRPr lang="en-US" altLang="en-US" sz="3733" dirty="0">
              <a:latin typeface="Lucida Sans Unicode" panose="020B0602030504020204" pitchFamily="34" charset="0"/>
            </a:endParaRPr>
          </a:p>
        </p:txBody>
      </p:sp>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l="66644" t="17188"/>
          <a:stretch>
            <a:fillRect/>
          </a:stretch>
        </p:blipFill>
        <p:spPr bwMode="auto">
          <a:xfrm>
            <a:off x="6118884" y="2610694"/>
            <a:ext cx="4544396" cy="166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695451" y="1115874"/>
            <a:ext cx="2950720" cy="4651651"/>
          </a:xfrm>
          <a:prstGeom prst="rect">
            <a:avLst/>
          </a:prstGeom>
        </p:spPr>
      </p:pic>
    </p:spTree>
    <p:custDataLst>
      <p:tags r:id="rId1"/>
    </p:custDataLst>
    <p:extLst>
      <p:ext uri="{BB962C8B-B14F-4D97-AF65-F5344CB8AC3E}">
        <p14:creationId xmlns:p14="http://schemas.microsoft.com/office/powerpoint/2010/main" val="2069769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43"/>
            <a:ext cx="9448800" cy="1609344"/>
          </a:xfrm>
        </p:spPr>
        <p:txBody>
          <a:bodyPr/>
          <a:lstStyle/>
          <a:p>
            <a:r>
              <a:rPr lang="en-US" dirty="0"/>
              <a:t>Why should you keep it around?</a:t>
            </a:r>
          </a:p>
        </p:txBody>
      </p:sp>
      <p:sp>
        <p:nvSpPr>
          <p:cNvPr id="3" name="Content Placeholder 2"/>
          <p:cNvSpPr>
            <a:spLocks noGrp="1"/>
          </p:cNvSpPr>
          <p:nvPr>
            <p:ph idx="1"/>
          </p:nvPr>
        </p:nvSpPr>
        <p:spPr>
          <a:xfrm>
            <a:off x="381000" y="1371600"/>
            <a:ext cx="11506200" cy="4776787"/>
          </a:xfrm>
        </p:spPr>
        <p:txBody>
          <a:bodyPr>
            <a:normAutofit/>
          </a:bodyPr>
          <a:lstStyle/>
          <a:p>
            <a:r>
              <a:rPr lang="en-US" sz="3600" dirty="0"/>
              <a:t>If you overdose, people around you will be able to save your life</a:t>
            </a:r>
          </a:p>
          <a:p>
            <a:r>
              <a:rPr lang="en-US" sz="3600" dirty="0"/>
              <a:t>If someone else overdoses, you’ll be able to save their life</a:t>
            </a:r>
          </a:p>
          <a:p>
            <a:r>
              <a:rPr lang="en-US" sz="3600" dirty="0"/>
              <a:t>It is not dangerous and people can’t get high from it</a:t>
            </a:r>
          </a:p>
          <a:p>
            <a:pPr lvl="1"/>
            <a:r>
              <a:rPr lang="en-US" dirty="0"/>
              <a:t>No harm will be done if it’s used on someone who isn’t overdosing</a:t>
            </a:r>
          </a:p>
        </p:txBody>
      </p:sp>
    </p:spTree>
    <p:extLst>
      <p:ext uri="{BB962C8B-B14F-4D97-AF65-F5344CB8AC3E}">
        <p14:creationId xmlns:p14="http://schemas.microsoft.com/office/powerpoint/2010/main" val="893464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5656"/>
            <a:ext cx="7772400" cy="1609344"/>
          </a:xfrm>
        </p:spPr>
        <p:txBody>
          <a:bodyPr/>
          <a:lstStyle/>
          <a:p>
            <a:r>
              <a:rPr lang="en-US" dirty="0"/>
              <a:t>Getting and having Narcan	</a:t>
            </a:r>
          </a:p>
        </p:txBody>
      </p:sp>
      <p:sp>
        <p:nvSpPr>
          <p:cNvPr id="3" name="Content Placeholder 2"/>
          <p:cNvSpPr>
            <a:spLocks noGrp="1"/>
          </p:cNvSpPr>
          <p:nvPr>
            <p:ph idx="1"/>
          </p:nvPr>
        </p:nvSpPr>
        <p:spPr>
          <a:xfrm>
            <a:off x="838200" y="1143000"/>
            <a:ext cx="10668000" cy="4724400"/>
          </a:xfrm>
        </p:spPr>
        <p:txBody>
          <a:bodyPr>
            <a:normAutofit fontScale="92500" lnSpcReduction="10000"/>
          </a:bodyPr>
          <a:lstStyle/>
          <a:p>
            <a:r>
              <a:rPr lang="en-US" dirty="0"/>
              <a:t>You can get </a:t>
            </a:r>
            <a:r>
              <a:rPr lang="en-US" dirty="0" err="1"/>
              <a:t>Narcan</a:t>
            </a:r>
            <a:r>
              <a:rPr lang="en-US" dirty="0"/>
              <a:t> (or naloxone) from the pharmacy</a:t>
            </a:r>
          </a:p>
          <a:p>
            <a:pPr lvl="1"/>
            <a:endParaRPr lang="en-US" dirty="0"/>
          </a:p>
          <a:p>
            <a:r>
              <a:rPr lang="en-US" dirty="0"/>
              <a:t>Read the instructions and go over it with family and friends who may be the ones nearby if you overdose</a:t>
            </a:r>
          </a:p>
          <a:p>
            <a:endParaRPr lang="en-US" dirty="0"/>
          </a:p>
          <a:p>
            <a:r>
              <a:rPr lang="en-US" dirty="0"/>
              <a:t>Keep it readily accessible and at room temperature</a:t>
            </a:r>
          </a:p>
          <a:p>
            <a:pPr lvl="1"/>
            <a:r>
              <a:rPr lang="en-US" dirty="0"/>
              <a:t>Make sure others know where it is</a:t>
            </a:r>
          </a:p>
          <a:p>
            <a:pPr lvl="1"/>
            <a:r>
              <a:rPr lang="en-US" dirty="0"/>
              <a:t>Don’t store it in your car </a:t>
            </a:r>
          </a:p>
          <a:p>
            <a:pPr lvl="1"/>
            <a:r>
              <a:rPr lang="en-US" dirty="0"/>
              <a:t>Avoid extreme heat, cold and keep out of sunlight</a:t>
            </a:r>
          </a:p>
          <a:p>
            <a:pPr marL="274320" lvl="1" indent="0">
              <a:buNone/>
            </a:pPr>
            <a:endParaRPr lang="en-US" dirty="0"/>
          </a:p>
        </p:txBody>
      </p:sp>
    </p:spTree>
    <p:extLst>
      <p:ext uri="{BB962C8B-B14F-4D97-AF65-F5344CB8AC3E}">
        <p14:creationId xmlns:p14="http://schemas.microsoft.com/office/powerpoint/2010/main" val="21380290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9832"/>
            <a:ext cx="7772400" cy="1039368"/>
          </a:xfrm>
        </p:spPr>
        <p:txBody>
          <a:bodyPr>
            <a:normAutofit/>
          </a:bodyPr>
          <a:lstStyle/>
          <a:p>
            <a:r>
              <a:rPr lang="en-US" dirty="0"/>
              <a:t>Preventing a future overdose</a:t>
            </a:r>
            <a:endParaRPr lang="en-US" sz="3100" dirty="0"/>
          </a:p>
        </p:txBody>
      </p:sp>
      <p:sp>
        <p:nvSpPr>
          <p:cNvPr id="3" name="Content Placeholder 2"/>
          <p:cNvSpPr>
            <a:spLocks noGrp="1"/>
          </p:cNvSpPr>
          <p:nvPr>
            <p:ph idx="1"/>
          </p:nvPr>
        </p:nvSpPr>
        <p:spPr>
          <a:xfrm>
            <a:off x="838200" y="1214437"/>
            <a:ext cx="9829800" cy="4953000"/>
          </a:xfrm>
        </p:spPr>
        <p:txBody>
          <a:bodyPr vert="horz" lIns="91440" tIns="45720" rIns="91440" bIns="45720" rtlCol="0" anchor="t">
            <a:normAutofit fontScale="92500" lnSpcReduction="10000"/>
          </a:bodyPr>
          <a:lstStyle/>
          <a:p>
            <a:r>
              <a:rPr lang="en-US" dirty="0"/>
              <a:t>Co-prescription is the “gold standard” – it doesn’t mean we don’t trust you</a:t>
            </a:r>
          </a:p>
          <a:p>
            <a:pPr lvl="1"/>
            <a:r>
              <a:rPr lang="en-US" dirty="0"/>
              <a:t>You can still overdose when on medications for OUD</a:t>
            </a:r>
          </a:p>
          <a:p>
            <a:r>
              <a:rPr lang="en-US" dirty="0"/>
              <a:t>“If you choose to use…”</a:t>
            </a:r>
          </a:p>
          <a:p>
            <a:pPr lvl="1"/>
            <a:r>
              <a:rPr lang="en-US" dirty="0"/>
              <a:t>Be around others</a:t>
            </a:r>
          </a:p>
          <a:p>
            <a:pPr lvl="1"/>
            <a:r>
              <a:rPr lang="en-US" dirty="0"/>
              <a:t>Always have Narcan nearby (and someone who knows how to use it)</a:t>
            </a:r>
          </a:p>
          <a:p>
            <a:pPr lvl="1"/>
            <a:r>
              <a:rPr lang="en-US" dirty="0"/>
              <a:t>Test a small amount of a new product (e.g., “taste your shot”)</a:t>
            </a:r>
          </a:p>
          <a:p>
            <a:pPr lvl="1"/>
            <a:r>
              <a:rPr lang="en-US" dirty="0"/>
              <a:t>Be extra cautious after a period of abstinence/non-use - tolerance is depleted after 3-5 days</a:t>
            </a:r>
          </a:p>
          <a:p>
            <a:endParaRPr lang="en-US" dirty="0"/>
          </a:p>
        </p:txBody>
      </p:sp>
    </p:spTree>
    <p:extLst>
      <p:ext uri="{BB962C8B-B14F-4D97-AF65-F5344CB8AC3E}">
        <p14:creationId xmlns:p14="http://schemas.microsoft.com/office/powerpoint/2010/main" val="29851024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1"/>
            <a:ext cx="5740399" cy="4495800"/>
          </a:xfrm>
        </p:spPr>
        <p:txBody>
          <a:bodyPr rtlCol="0">
            <a:normAutofit fontScale="92500" lnSpcReduction="10000"/>
          </a:bodyPr>
          <a:lstStyle/>
          <a:p>
            <a:pPr marL="0" indent="0">
              <a:buNone/>
              <a:defRPr/>
            </a:pPr>
            <a:r>
              <a:rPr lang="en-US" sz="3000" b="1" dirty="0"/>
              <a:t>Topics covered today:</a:t>
            </a:r>
          </a:p>
          <a:p>
            <a:pPr marL="144013">
              <a:lnSpc>
                <a:spcPct val="150000"/>
              </a:lnSpc>
              <a:defRPr/>
            </a:pPr>
            <a:r>
              <a:rPr lang="en-US" sz="2800" dirty="0"/>
              <a:t>Opioid overdose </a:t>
            </a:r>
            <a:r>
              <a:rPr lang="en-US" sz="2800" dirty="0" smtClean="0"/>
              <a:t>background</a:t>
            </a:r>
          </a:p>
          <a:p>
            <a:pPr marL="144013">
              <a:lnSpc>
                <a:spcPct val="150000"/>
              </a:lnSpc>
              <a:defRPr/>
            </a:pPr>
            <a:r>
              <a:rPr lang="en-US" sz="2800" dirty="0" smtClean="0"/>
              <a:t>Naloxone laws in Missouri</a:t>
            </a:r>
            <a:endParaRPr lang="en-US" sz="2800" dirty="0"/>
          </a:p>
          <a:p>
            <a:pPr marL="144013">
              <a:lnSpc>
                <a:spcPct val="150000"/>
              </a:lnSpc>
              <a:defRPr/>
            </a:pPr>
            <a:r>
              <a:rPr lang="en-US" sz="2800" dirty="0"/>
              <a:t>What is naloxone?</a:t>
            </a:r>
          </a:p>
          <a:p>
            <a:pPr marL="144013">
              <a:defRPr/>
            </a:pPr>
            <a:r>
              <a:rPr lang="en-US" sz="2800" dirty="0"/>
              <a:t>Delivering Overdose Education &amp; </a:t>
            </a:r>
            <a:r>
              <a:rPr lang="en-US" sz="2800" dirty="0" smtClean="0"/>
              <a:t>   </a:t>
            </a:r>
          </a:p>
          <a:p>
            <a:pPr marL="0" indent="0">
              <a:buNone/>
              <a:defRPr/>
            </a:pPr>
            <a:r>
              <a:rPr lang="en-US" sz="2800" dirty="0"/>
              <a:t> </a:t>
            </a:r>
            <a:r>
              <a:rPr lang="en-US" sz="2800" dirty="0" smtClean="0"/>
              <a:t>    Naloxone </a:t>
            </a:r>
            <a:r>
              <a:rPr lang="en-US" sz="2800" dirty="0"/>
              <a:t>Distribution training</a:t>
            </a:r>
          </a:p>
          <a:p>
            <a:pPr marL="144013">
              <a:lnSpc>
                <a:spcPct val="150000"/>
              </a:lnSpc>
              <a:defRPr/>
            </a:pPr>
            <a:r>
              <a:rPr lang="en-US" sz="2800" dirty="0"/>
              <a:t>MO-HOPE evaluation overview</a:t>
            </a:r>
            <a:endParaRPr lang="en-US" sz="3000" dirty="0"/>
          </a:p>
        </p:txBody>
      </p:sp>
      <p:sp>
        <p:nvSpPr>
          <p:cNvPr id="3" name="Title 2"/>
          <p:cNvSpPr>
            <a:spLocks noGrp="1"/>
          </p:cNvSpPr>
          <p:nvPr>
            <p:ph type="title"/>
          </p:nvPr>
        </p:nvSpPr>
        <p:spPr/>
        <p:txBody>
          <a:bodyPr/>
          <a:lstStyle/>
          <a:p>
            <a:pPr>
              <a:defRPr/>
            </a:pPr>
            <a:r>
              <a:rPr lang="en-US" dirty="0"/>
              <a:t>MO-HOPE</a:t>
            </a:r>
          </a:p>
        </p:txBody>
      </p:sp>
      <p:pic>
        <p:nvPicPr>
          <p:cNvPr id="1126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1840" y="4343400"/>
            <a:ext cx="3048000" cy="107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3911" y="2187575"/>
            <a:ext cx="2616200" cy="80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3019426"/>
            <a:ext cx="3282951" cy="1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21401" y="319617"/>
            <a:ext cx="5899151" cy="125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54514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9832"/>
            <a:ext cx="10287000" cy="1039368"/>
          </a:xfrm>
        </p:spPr>
        <p:txBody>
          <a:bodyPr>
            <a:normAutofit/>
          </a:bodyPr>
          <a:lstStyle/>
          <a:p>
            <a:r>
              <a:rPr lang="en-US" dirty="0"/>
              <a:t>What happens if the </a:t>
            </a:r>
            <a:r>
              <a:rPr lang="en-US" dirty="0" err="1"/>
              <a:t>Narcan</a:t>
            </a:r>
            <a:r>
              <a:rPr lang="en-US" dirty="0"/>
              <a:t> gets used? </a:t>
            </a:r>
            <a:endParaRPr lang="en-US" sz="3100" dirty="0"/>
          </a:p>
        </p:txBody>
      </p:sp>
      <p:sp>
        <p:nvSpPr>
          <p:cNvPr id="3" name="Content Placeholder 2"/>
          <p:cNvSpPr>
            <a:spLocks noGrp="1"/>
          </p:cNvSpPr>
          <p:nvPr>
            <p:ph idx="1"/>
          </p:nvPr>
        </p:nvSpPr>
        <p:spPr>
          <a:xfrm>
            <a:off x="838200" y="1214437"/>
            <a:ext cx="9829800" cy="4953000"/>
          </a:xfrm>
        </p:spPr>
        <p:txBody>
          <a:bodyPr>
            <a:normAutofit/>
          </a:bodyPr>
          <a:lstStyle/>
          <a:p>
            <a:r>
              <a:rPr lang="en-US" dirty="0"/>
              <a:t>If it gets used, tell someone at the treatment center</a:t>
            </a:r>
          </a:p>
          <a:p>
            <a:pPr lvl="1"/>
            <a:r>
              <a:rPr lang="en-US" dirty="0"/>
              <a:t>No punishment</a:t>
            </a:r>
          </a:p>
          <a:p>
            <a:pPr lvl="1"/>
            <a:r>
              <a:rPr lang="en-US" dirty="0"/>
              <a:t>Opportunity for change</a:t>
            </a:r>
          </a:p>
          <a:p>
            <a:pPr lvl="1"/>
            <a:r>
              <a:rPr lang="en-US" dirty="0"/>
              <a:t>Get a new device</a:t>
            </a:r>
          </a:p>
          <a:p>
            <a:pPr lvl="1"/>
            <a:r>
              <a:rPr lang="en-US" dirty="0"/>
              <a:t>Complete the MO-HOPE Overdose Field Report (if not already done by the client)</a:t>
            </a:r>
          </a:p>
          <a:p>
            <a:r>
              <a:rPr lang="en-US" dirty="0"/>
              <a:t>Naloxone is available at some pharmacies without an outside prescription if you or your family want additional doses</a:t>
            </a:r>
          </a:p>
        </p:txBody>
      </p:sp>
    </p:spTree>
    <p:extLst>
      <p:ext uri="{BB962C8B-B14F-4D97-AF65-F5344CB8AC3E}">
        <p14:creationId xmlns:p14="http://schemas.microsoft.com/office/powerpoint/2010/main" val="40007794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10972800" cy="4800601"/>
          </a:xfrm>
        </p:spPr>
        <p:txBody>
          <a:bodyPr/>
          <a:lstStyle/>
          <a:p>
            <a:r>
              <a:rPr lang="en-US" dirty="0"/>
              <a:t>Explain naloxone</a:t>
            </a:r>
          </a:p>
          <a:p>
            <a:r>
              <a:rPr lang="en-US" dirty="0"/>
              <a:t>Risk compensation</a:t>
            </a:r>
          </a:p>
          <a:p>
            <a:r>
              <a:rPr lang="en-US" dirty="0"/>
              <a:t>Risk factors for overdose</a:t>
            </a:r>
          </a:p>
          <a:p>
            <a:r>
              <a:rPr lang="en-US" dirty="0"/>
              <a:t>Symptoms of overdose</a:t>
            </a:r>
          </a:p>
          <a:p>
            <a:r>
              <a:rPr lang="en-US" dirty="0"/>
              <a:t>What to do if there is an overdose</a:t>
            </a:r>
          </a:p>
          <a:p>
            <a:r>
              <a:rPr lang="en-US" dirty="0"/>
              <a:t>Preventing future overdose</a:t>
            </a:r>
          </a:p>
          <a:p>
            <a:endParaRPr lang="en-US" dirty="0"/>
          </a:p>
        </p:txBody>
      </p:sp>
      <p:sp>
        <p:nvSpPr>
          <p:cNvPr id="3" name="Title 2"/>
          <p:cNvSpPr>
            <a:spLocks noGrp="1"/>
          </p:cNvSpPr>
          <p:nvPr>
            <p:ph type="title"/>
          </p:nvPr>
        </p:nvSpPr>
        <p:spPr/>
        <p:txBody>
          <a:bodyPr/>
          <a:lstStyle/>
          <a:p>
            <a:r>
              <a:rPr lang="en-US" dirty="0"/>
              <a:t>Let’s practice!</a:t>
            </a:r>
          </a:p>
        </p:txBody>
      </p:sp>
    </p:spTree>
    <p:extLst>
      <p:ext uri="{BB962C8B-B14F-4D97-AF65-F5344CB8AC3E}">
        <p14:creationId xmlns:p14="http://schemas.microsoft.com/office/powerpoint/2010/main" val="245236596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Subtitle 2"/>
          <p:cNvSpPr>
            <a:spLocks noGrp="1"/>
          </p:cNvSpPr>
          <p:nvPr>
            <p:ph idx="1"/>
          </p:nvPr>
        </p:nvSpPr>
        <p:spPr>
          <a:xfrm>
            <a:off x="609600" y="2209800"/>
            <a:ext cx="10972800" cy="3733800"/>
          </a:xfrm>
        </p:spPr>
        <p:txBody>
          <a:bodyPr rtlCol="0">
            <a:normAutofit/>
          </a:bodyPr>
          <a:lstStyle/>
          <a:p>
            <a:pPr eaLnBrk="1" fontAlgn="auto" hangingPunct="1">
              <a:defRPr/>
            </a:pPr>
            <a:endParaRPr lang="en-US" altLang="en-US" dirty="0"/>
          </a:p>
          <a:p>
            <a:pPr eaLnBrk="1" fontAlgn="auto" hangingPunct="1">
              <a:defRPr/>
            </a:pPr>
            <a:r>
              <a:rPr lang="en-US" altLang="en-US" dirty="0"/>
              <a:t>Evaluation efforts led by the Missouri Institute of Mental Health (MIMH) with the University of Missouri-St. </a:t>
            </a:r>
            <a:r>
              <a:rPr lang="en-US" altLang="en-US" dirty="0" smtClean="0"/>
              <a:t>Louis</a:t>
            </a:r>
          </a:p>
          <a:p>
            <a:pPr eaLnBrk="1" fontAlgn="auto" hangingPunct="1">
              <a:defRPr/>
            </a:pPr>
            <a:endParaRPr lang="en-US" altLang="en-US" dirty="0"/>
          </a:p>
        </p:txBody>
      </p:sp>
      <p:sp>
        <p:nvSpPr>
          <p:cNvPr id="2" name="Title 1"/>
          <p:cNvSpPr>
            <a:spLocks noGrp="1"/>
          </p:cNvSpPr>
          <p:nvPr>
            <p:ph type="title"/>
          </p:nvPr>
        </p:nvSpPr>
        <p:spPr/>
        <p:txBody>
          <a:bodyPr>
            <a:noAutofit/>
          </a:bodyPr>
          <a:lstStyle/>
          <a:p>
            <a:pPr>
              <a:defRPr/>
            </a:pPr>
            <a:r>
              <a:rPr lang="en-US" dirty="0"/>
              <a:t>Your (very important) role in MO-HOPE</a:t>
            </a:r>
            <a:br>
              <a:rPr lang="en-US" dirty="0"/>
            </a:br>
            <a:r>
              <a:rPr lang="en-US" dirty="0"/>
              <a:t>project evaluation</a:t>
            </a:r>
          </a:p>
        </p:txBody>
      </p:sp>
    </p:spTree>
    <p:extLst>
      <p:ext uri="{BB962C8B-B14F-4D97-AF65-F5344CB8AC3E}">
        <p14:creationId xmlns:p14="http://schemas.microsoft.com/office/powerpoint/2010/main" val="422133293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143000"/>
            <a:ext cx="10972800" cy="5105400"/>
          </a:xfrm>
        </p:spPr>
        <p:txBody>
          <a:bodyPr rtlCol="0">
            <a:normAutofit fontScale="85000" lnSpcReduction="10000"/>
          </a:bodyPr>
          <a:lstStyle/>
          <a:p>
            <a:pPr>
              <a:defRPr/>
            </a:pPr>
            <a:endParaRPr lang="en-US" dirty="0"/>
          </a:p>
          <a:p>
            <a:pPr>
              <a:defRPr/>
            </a:pPr>
            <a:r>
              <a:rPr lang="en-US" dirty="0"/>
              <a:t>Evaluation efforts led by the Missouri Institute of Mental Health (MIMH) with the University of Missouri-St. Louis</a:t>
            </a:r>
          </a:p>
          <a:p>
            <a:pPr>
              <a:defRPr/>
            </a:pPr>
            <a:endParaRPr lang="en-US" dirty="0" smtClean="0"/>
          </a:p>
          <a:p>
            <a:pPr>
              <a:defRPr/>
            </a:pPr>
            <a:r>
              <a:rPr lang="en-US" dirty="0" smtClean="0"/>
              <a:t>Currently </a:t>
            </a:r>
            <a:r>
              <a:rPr lang="en-US" dirty="0"/>
              <a:t>no centralized figures in Missouri on overdose events and reversals – who, what, where, etc. </a:t>
            </a:r>
          </a:p>
          <a:p>
            <a:pPr lvl="1">
              <a:defRPr/>
            </a:pPr>
            <a:r>
              <a:rPr lang="en-US" dirty="0"/>
              <a:t>These figures = CRITICAL for better understanding overdose patterns and continuing to receive federal funding to provide more training and naloxone…</a:t>
            </a:r>
          </a:p>
          <a:p>
            <a:pPr marL="0" indent="0" algn="ctr">
              <a:buNone/>
              <a:defRPr/>
            </a:pPr>
            <a:endParaRPr lang="en-US" dirty="0">
              <a:solidFill>
                <a:schemeClr val="tx1">
                  <a:lumMod val="75000"/>
                  <a:lumOff val="25000"/>
                </a:schemeClr>
              </a:solidFill>
            </a:endParaRPr>
          </a:p>
          <a:p>
            <a:pPr marL="0" indent="0" algn="ctr">
              <a:buNone/>
              <a:defRPr/>
            </a:pPr>
            <a:r>
              <a:rPr lang="en-US" b="1" i="1" dirty="0">
                <a:solidFill>
                  <a:srgbClr val="009344"/>
                </a:solidFill>
              </a:rPr>
              <a:t>More knowledge in these areas = More effective training &amp; intervention</a:t>
            </a:r>
          </a:p>
          <a:p>
            <a:pPr marL="384038" lvl="1" indent="-182875">
              <a:defRPr/>
            </a:pPr>
            <a:endParaRPr lang="en-US" sz="1800" dirty="0">
              <a:solidFill>
                <a:schemeClr val="tx1">
                  <a:lumMod val="75000"/>
                  <a:lumOff val="25000"/>
                </a:schemeClr>
              </a:solidFill>
            </a:endParaRPr>
          </a:p>
        </p:txBody>
      </p:sp>
      <p:sp>
        <p:nvSpPr>
          <p:cNvPr id="2" name="Title 1"/>
          <p:cNvSpPr>
            <a:spLocks noGrp="1"/>
          </p:cNvSpPr>
          <p:nvPr>
            <p:ph type="title"/>
          </p:nvPr>
        </p:nvSpPr>
        <p:spPr>
          <a:xfrm>
            <a:off x="533400" y="274638"/>
            <a:ext cx="11201400" cy="868362"/>
          </a:xfrm>
        </p:spPr>
        <p:txBody>
          <a:bodyPr>
            <a:normAutofit fontScale="90000"/>
          </a:bodyPr>
          <a:lstStyle/>
          <a:p>
            <a:pPr>
              <a:defRPr/>
            </a:pPr>
            <a:r>
              <a:rPr lang="en-US" dirty="0"/>
              <a:t>The rationale - Why project evaluation is important:</a:t>
            </a:r>
          </a:p>
        </p:txBody>
      </p:sp>
    </p:spTree>
    <p:extLst>
      <p:ext uri="{BB962C8B-B14F-4D97-AF65-F5344CB8AC3E}">
        <p14:creationId xmlns:p14="http://schemas.microsoft.com/office/powerpoint/2010/main" val="412235116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097" r="23146"/>
          <a:stretch/>
        </p:blipFill>
        <p:spPr>
          <a:xfrm flipH="1">
            <a:off x="228600" y="1641146"/>
            <a:ext cx="2948266" cy="3895922"/>
          </a:xfrm>
        </p:spPr>
      </p:pic>
      <p:sp>
        <p:nvSpPr>
          <p:cNvPr id="2" name="Title 1"/>
          <p:cNvSpPr>
            <a:spLocks noGrp="1"/>
          </p:cNvSpPr>
          <p:nvPr>
            <p:ph type="title"/>
          </p:nvPr>
        </p:nvSpPr>
        <p:spPr/>
        <p:txBody>
          <a:bodyPr/>
          <a:lstStyle/>
          <a:p>
            <a:pPr>
              <a:defRPr/>
            </a:pPr>
            <a:r>
              <a:rPr lang="en-US" dirty="0"/>
              <a:t>The field report – what to expect:</a:t>
            </a:r>
          </a:p>
        </p:txBody>
      </p:sp>
      <p:sp>
        <p:nvSpPr>
          <p:cNvPr id="6" name="Left Arrow 5"/>
          <p:cNvSpPr/>
          <p:nvPr/>
        </p:nvSpPr>
        <p:spPr>
          <a:xfrm>
            <a:off x="3253066" y="3202917"/>
            <a:ext cx="1928534" cy="927542"/>
          </a:xfrm>
          <a:prstGeom prst="leftArrow">
            <a:avLst/>
          </a:prstGeom>
          <a:solidFill>
            <a:srgbClr val="0093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21862" name="TextBox 6"/>
          <p:cNvSpPr txBox="1">
            <a:spLocks noChangeArrowheads="1"/>
          </p:cNvSpPr>
          <p:nvPr/>
        </p:nvSpPr>
        <p:spPr bwMode="auto">
          <a:xfrm>
            <a:off x="5496196" y="1700748"/>
            <a:ext cx="6400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b="1" dirty="0">
                <a:solidFill>
                  <a:srgbClr val="C00000"/>
                </a:solidFill>
              </a:rPr>
              <a:t>1) Add this web link to your desktop:</a:t>
            </a:r>
          </a:p>
          <a:p>
            <a:endParaRPr lang="en-US" altLang="en-US" sz="2000" dirty="0"/>
          </a:p>
          <a:p>
            <a:r>
              <a:rPr lang="en-US" altLang="en-US" sz="2000" dirty="0"/>
              <a:t>	mohopeproject.org/</a:t>
            </a:r>
            <a:r>
              <a:rPr lang="en-US" altLang="en-US" sz="2000" dirty="0" err="1"/>
              <a:t>ODreport</a:t>
            </a:r>
            <a:endParaRPr lang="en-US" altLang="en-US" sz="2000" dirty="0"/>
          </a:p>
          <a:p>
            <a:endParaRPr lang="en-US" altLang="en-US" sz="2000" dirty="0"/>
          </a:p>
          <a:p>
            <a:r>
              <a:rPr lang="en-US" altLang="en-US" sz="2000" b="1" dirty="0">
                <a:solidFill>
                  <a:srgbClr val="C00000"/>
                </a:solidFill>
              </a:rPr>
              <a:t>2) After responding to an overdose, click on the</a:t>
            </a:r>
            <a:br>
              <a:rPr lang="en-US" altLang="en-US" sz="2000" b="1" dirty="0">
                <a:solidFill>
                  <a:srgbClr val="C00000"/>
                </a:solidFill>
              </a:rPr>
            </a:br>
            <a:r>
              <a:rPr lang="en-US" altLang="en-US" sz="2000" b="1" dirty="0">
                <a:solidFill>
                  <a:srgbClr val="C00000"/>
                </a:solidFill>
              </a:rPr>
              <a:t>     link and complete the form</a:t>
            </a:r>
          </a:p>
          <a:p>
            <a:endParaRPr lang="en-US" altLang="en-US" sz="2000" dirty="0"/>
          </a:p>
          <a:p>
            <a:r>
              <a:rPr lang="en-US" altLang="en-US" sz="2000" dirty="0"/>
              <a:t>	Agency, Zip, Sex, Age, Drugs involved, Use of 	Naloxone, etc.</a:t>
            </a:r>
          </a:p>
          <a:p>
            <a:endParaRPr lang="en-US" altLang="en-US" sz="2000" dirty="0"/>
          </a:p>
          <a:p>
            <a:r>
              <a:rPr lang="en-US" altLang="en-US" sz="2000" b="1" dirty="0">
                <a:solidFill>
                  <a:srgbClr val="C00000"/>
                </a:solidFill>
              </a:rPr>
              <a:t>3) Click “submit” and data will be sent to</a:t>
            </a:r>
            <a:br>
              <a:rPr lang="en-US" altLang="en-US" sz="2000" b="1" dirty="0">
                <a:solidFill>
                  <a:srgbClr val="C00000"/>
                </a:solidFill>
              </a:rPr>
            </a:br>
            <a:r>
              <a:rPr lang="en-US" altLang="en-US" sz="2000" b="1" dirty="0">
                <a:solidFill>
                  <a:srgbClr val="C00000"/>
                </a:solidFill>
              </a:rPr>
              <a:t>     a secure database monitored by MIMH</a:t>
            </a:r>
            <a:endParaRPr lang="en-US" altLang="en-US" sz="2400" dirty="0"/>
          </a:p>
        </p:txBody>
      </p:sp>
      <p:sp>
        <p:nvSpPr>
          <p:cNvPr id="7" name="Left Arrow 6"/>
          <p:cNvSpPr/>
          <p:nvPr/>
        </p:nvSpPr>
        <p:spPr>
          <a:xfrm flipH="1">
            <a:off x="3253066" y="2026302"/>
            <a:ext cx="1928534" cy="927542"/>
          </a:xfrm>
          <a:prstGeom prst="leftArrow">
            <a:avLst/>
          </a:prstGeom>
          <a:solidFill>
            <a:srgbClr val="0093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Tree>
    <p:extLst>
      <p:ext uri="{BB962C8B-B14F-4D97-AF65-F5344CB8AC3E}">
        <p14:creationId xmlns:p14="http://schemas.microsoft.com/office/powerpoint/2010/main" val="388968603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Content Placeholder 4"/>
          <p:cNvSpPr>
            <a:spLocks noGrp="1"/>
          </p:cNvSpPr>
          <p:nvPr>
            <p:ph idx="1"/>
          </p:nvPr>
        </p:nvSpPr>
        <p:spPr>
          <a:xfrm>
            <a:off x="609600" y="1143000"/>
            <a:ext cx="10972800" cy="4953000"/>
          </a:xfrm>
        </p:spPr>
        <p:txBody>
          <a:bodyPr>
            <a:normAutofit lnSpcReduction="10000"/>
          </a:bodyPr>
          <a:lstStyle/>
          <a:p>
            <a:pPr eaLnBrk="1" hangingPunct="1"/>
            <a:r>
              <a:rPr lang="en-US" altLang="en-US" dirty="0"/>
              <a:t>Set up the web link on your phone:</a:t>
            </a:r>
          </a:p>
          <a:p>
            <a:pPr marL="457200" lvl="1" indent="0">
              <a:buNone/>
            </a:pPr>
            <a:r>
              <a:rPr lang="en-US" altLang="en-US" sz="2200" dirty="0"/>
              <a:t>     </a:t>
            </a:r>
            <a:r>
              <a:rPr lang="en-US" altLang="en-US" sz="2200" b="1" dirty="0"/>
              <a:t>mohopeproject.org/</a:t>
            </a:r>
            <a:r>
              <a:rPr lang="en-US" altLang="en-US" sz="2200" b="1" dirty="0" err="1"/>
              <a:t>ODreport</a:t>
            </a:r>
            <a:endParaRPr lang="en-US" altLang="en-US" sz="2200" b="1" dirty="0"/>
          </a:p>
          <a:p>
            <a:pPr eaLnBrk="1" hangingPunct="1"/>
            <a:r>
              <a:rPr lang="en-US" altLang="en-US" dirty="0"/>
              <a:t>Complete the Field Report for the following scenario:</a:t>
            </a:r>
          </a:p>
          <a:p>
            <a:pPr lvl="1"/>
            <a:r>
              <a:rPr lang="en-US" i="1" dirty="0"/>
              <a:t>It is </a:t>
            </a:r>
            <a:r>
              <a:rPr lang="en-US" i="1" dirty="0" smtClean="0"/>
              <a:t>01-03-17 </a:t>
            </a:r>
            <a:r>
              <a:rPr lang="en-US" i="1" dirty="0"/>
              <a:t>around 2:00pm. You arrive to your home in St. Charles, MO (zip code: 63304) to find your White, non-Hispanic, 22 year-old son </a:t>
            </a:r>
            <a:r>
              <a:rPr lang="en-US" b="1" dirty="0">
                <a:solidFill>
                  <a:srgbClr val="FF0000"/>
                </a:solidFill>
              </a:rPr>
              <a:t>(PLEASE SELECT “TEST/DEMO” OPTION)</a:t>
            </a:r>
            <a:r>
              <a:rPr lang="en-US" b="1" i="1" dirty="0">
                <a:solidFill>
                  <a:srgbClr val="FF0000"/>
                </a:solidFill>
              </a:rPr>
              <a:t> </a:t>
            </a:r>
            <a:r>
              <a:rPr lang="en-US" i="1" dirty="0"/>
              <a:t>in what appeared to be a heroin overdose state so you administered one dose of </a:t>
            </a:r>
            <a:r>
              <a:rPr lang="en-US" i="1" dirty="0" err="1"/>
              <a:t>Narcan</a:t>
            </a:r>
            <a:r>
              <a:rPr lang="en-US" i="1" dirty="0"/>
              <a:t> nasal spray that you received from Mission Recovery Community Center. He came out of the overdose and began vomiting. You call 911 and wait for EMS to arrive (they do not administer additional naloxone). Your son is then transported to a treatment facility. </a:t>
            </a:r>
            <a:endParaRPr lang="en-US" dirty="0"/>
          </a:p>
        </p:txBody>
      </p:sp>
      <p:sp>
        <p:nvSpPr>
          <p:cNvPr id="4" name="Title 3"/>
          <p:cNvSpPr>
            <a:spLocks noGrp="1"/>
          </p:cNvSpPr>
          <p:nvPr>
            <p:ph type="title"/>
          </p:nvPr>
        </p:nvSpPr>
        <p:spPr>
          <a:xfrm>
            <a:off x="609600" y="274638"/>
            <a:ext cx="10972800" cy="868362"/>
          </a:xfrm>
        </p:spPr>
        <p:txBody>
          <a:bodyPr/>
          <a:lstStyle/>
          <a:p>
            <a:pPr algn="ctr" eaLnBrk="1" hangingPunct="1">
              <a:defRPr/>
            </a:pPr>
            <a:r>
              <a:rPr lang="en-US" dirty="0"/>
              <a:t>Let’s practice</a:t>
            </a:r>
          </a:p>
        </p:txBody>
      </p:sp>
    </p:spTree>
    <p:extLst>
      <p:ext uri="{BB962C8B-B14F-4D97-AF65-F5344CB8AC3E}">
        <p14:creationId xmlns:p14="http://schemas.microsoft.com/office/powerpoint/2010/main" val="58253428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3800" b="1" dirty="0">
                <a:solidFill>
                  <a:srgbClr val="FF0000"/>
                </a:solidFill>
              </a:rPr>
              <a:t>*Make sure to select “Test/demo” as the relationship to the person who overdosed*</a:t>
            </a:r>
          </a:p>
          <a:p>
            <a:pPr lvl="1"/>
            <a:r>
              <a:rPr lang="en-US" dirty="0"/>
              <a:t>We delete all test/demo field reports – if test/demo is not selected, it will be included as data</a:t>
            </a:r>
          </a:p>
          <a:p>
            <a:r>
              <a:rPr lang="en-US" dirty="0"/>
              <a:t>Emphasize that no personal information is collected and any information collected is confidential</a:t>
            </a:r>
          </a:p>
          <a:p>
            <a:r>
              <a:rPr lang="en-US" dirty="0"/>
              <a:t>Remind that the clinician or treatment provider may fill out the field report with the client, if they prefer</a:t>
            </a:r>
          </a:p>
          <a:p>
            <a:r>
              <a:rPr lang="en-US" dirty="0"/>
              <a:t>A Spanish version is available</a:t>
            </a:r>
          </a:p>
          <a:p>
            <a:pPr lvl="1"/>
            <a:r>
              <a:rPr lang="en-US" dirty="0"/>
              <a:t>A link at the top of the field report offers a Spanish translation or mohopeproject.org/</a:t>
            </a:r>
            <a:r>
              <a:rPr lang="en-US" dirty="0" err="1"/>
              <a:t>ODreportespanol</a:t>
            </a:r>
            <a:endParaRPr lang="en-US" dirty="0"/>
          </a:p>
        </p:txBody>
      </p:sp>
      <p:sp>
        <p:nvSpPr>
          <p:cNvPr id="3" name="Title 2"/>
          <p:cNvSpPr>
            <a:spLocks noGrp="1"/>
          </p:cNvSpPr>
          <p:nvPr>
            <p:ph type="title"/>
          </p:nvPr>
        </p:nvSpPr>
        <p:spPr/>
        <p:txBody>
          <a:bodyPr>
            <a:normAutofit/>
          </a:bodyPr>
          <a:lstStyle/>
          <a:p>
            <a:r>
              <a:rPr lang="en-US" dirty="0"/>
              <a:t>Training how to fill out the field report tips</a:t>
            </a:r>
          </a:p>
        </p:txBody>
      </p:sp>
    </p:spTree>
    <p:extLst>
      <p:ext uri="{BB962C8B-B14F-4D97-AF65-F5344CB8AC3E}">
        <p14:creationId xmlns:p14="http://schemas.microsoft.com/office/powerpoint/2010/main" val="354323532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0" y="152400"/>
            <a:ext cx="6691312" cy="5828630"/>
          </a:xfrm>
          <a:prstGeom prst="rect">
            <a:avLst/>
          </a:prstGeom>
        </p:spPr>
      </p:pic>
    </p:spTree>
    <p:extLst>
      <p:ext uri="{BB962C8B-B14F-4D97-AF65-F5344CB8AC3E}">
        <p14:creationId xmlns:p14="http://schemas.microsoft.com/office/powerpoint/2010/main" val="214418403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8800" y="152400"/>
            <a:ext cx="8875464" cy="5791200"/>
          </a:xfrm>
          <a:prstGeom prst="rect">
            <a:avLst/>
          </a:prstGeom>
        </p:spPr>
      </p:pic>
    </p:spTree>
    <p:extLst>
      <p:ext uri="{BB962C8B-B14F-4D97-AF65-F5344CB8AC3E}">
        <p14:creationId xmlns:p14="http://schemas.microsoft.com/office/powerpoint/2010/main" val="176117101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2200" y="274638"/>
            <a:ext cx="6713580" cy="5668963"/>
          </a:xfrm>
          <a:prstGeom prst="rect">
            <a:avLst/>
          </a:prstGeom>
        </p:spPr>
      </p:pic>
    </p:spTree>
    <p:extLst>
      <p:ext uri="{BB962C8B-B14F-4D97-AF65-F5344CB8AC3E}">
        <p14:creationId xmlns:p14="http://schemas.microsoft.com/office/powerpoint/2010/main" val="14150820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https://d14rmgtrwzf5a.cloudfront.net/sites/default/files/overdosedeath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5615" y="33867"/>
            <a:ext cx="9720769" cy="585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89318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9400" y="152400"/>
            <a:ext cx="5967412" cy="5861794"/>
          </a:xfrm>
          <a:prstGeom prst="rect">
            <a:avLst/>
          </a:prstGeom>
        </p:spPr>
      </p:pic>
    </p:spTree>
    <p:extLst>
      <p:ext uri="{BB962C8B-B14F-4D97-AF65-F5344CB8AC3E}">
        <p14:creationId xmlns:p14="http://schemas.microsoft.com/office/powerpoint/2010/main" val="409709363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4140"/>
          <a:stretch/>
        </p:blipFill>
        <p:spPr>
          <a:xfrm>
            <a:off x="1752600" y="457200"/>
            <a:ext cx="9184566" cy="4878936"/>
          </a:xfrm>
          <a:prstGeom prst="rect">
            <a:avLst/>
          </a:prstGeom>
        </p:spPr>
      </p:pic>
    </p:spTree>
    <p:extLst>
      <p:ext uri="{BB962C8B-B14F-4D97-AF65-F5344CB8AC3E}">
        <p14:creationId xmlns:p14="http://schemas.microsoft.com/office/powerpoint/2010/main" val="40475386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0" y="0"/>
            <a:ext cx="6629400" cy="6019800"/>
          </a:xfrm>
          <a:prstGeom prst="rect">
            <a:avLst/>
          </a:prstGeom>
        </p:spPr>
      </p:pic>
    </p:spTree>
    <p:extLst>
      <p:ext uri="{BB962C8B-B14F-4D97-AF65-F5344CB8AC3E}">
        <p14:creationId xmlns:p14="http://schemas.microsoft.com/office/powerpoint/2010/main" val="169354664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77636"/>
            <a:ext cx="11201400" cy="4994564"/>
          </a:xfrm>
        </p:spPr>
        <p:txBody>
          <a:bodyPr rtlCol="0">
            <a:normAutofit fontScale="55000" lnSpcReduction="20000"/>
          </a:bodyPr>
          <a:lstStyle/>
          <a:p>
            <a:pPr marL="0" indent="0" algn="ctr">
              <a:lnSpc>
                <a:spcPct val="120000"/>
              </a:lnSpc>
              <a:spcBef>
                <a:spcPts val="0"/>
              </a:spcBef>
              <a:spcAft>
                <a:spcPts val="0"/>
              </a:spcAft>
              <a:buNone/>
              <a:defRPr/>
            </a:pPr>
            <a:r>
              <a:rPr lang="en-US" sz="4400" b="1" dirty="0">
                <a:solidFill>
                  <a:srgbClr val="009344"/>
                </a:solidFill>
              </a:rPr>
              <a:t>Visit: www.MOHOPEproject.org</a:t>
            </a:r>
          </a:p>
          <a:p>
            <a:pPr marL="0" indent="0">
              <a:lnSpc>
                <a:spcPct val="120000"/>
              </a:lnSpc>
              <a:spcBef>
                <a:spcPts val="0"/>
              </a:spcBef>
              <a:spcAft>
                <a:spcPts val="0"/>
              </a:spcAft>
              <a:buNone/>
              <a:defRPr/>
            </a:pPr>
            <a:endParaRPr lang="en-US" dirty="0"/>
          </a:p>
          <a:p>
            <a:pPr marL="0" indent="0">
              <a:lnSpc>
                <a:spcPct val="120000"/>
              </a:lnSpc>
              <a:spcBef>
                <a:spcPts val="0"/>
              </a:spcBef>
              <a:spcAft>
                <a:spcPts val="0"/>
              </a:spcAft>
              <a:buNone/>
              <a:defRPr/>
            </a:pPr>
            <a:r>
              <a:rPr lang="en-US" sz="3600" dirty="0"/>
              <a:t>For questions about scheduling trainings, Narcan supply, or treatment resources, contact NCADA:</a:t>
            </a:r>
          </a:p>
          <a:p>
            <a:pPr marL="0" indent="0">
              <a:lnSpc>
                <a:spcPct val="120000"/>
              </a:lnSpc>
              <a:spcBef>
                <a:spcPts val="0"/>
              </a:spcBef>
              <a:spcAft>
                <a:spcPts val="0"/>
              </a:spcAft>
              <a:buNone/>
              <a:defRPr/>
            </a:pPr>
            <a:r>
              <a:rPr lang="en-US" sz="3600" dirty="0"/>
              <a:t>	</a:t>
            </a:r>
          </a:p>
          <a:p>
            <a:pPr>
              <a:lnSpc>
                <a:spcPct val="120000"/>
              </a:lnSpc>
              <a:spcBef>
                <a:spcPts val="0"/>
              </a:spcBef>
              <a:spcAft>
                <a:spcPts val="0"/>
              </a:spcAft>
              <a:defRPr/>
            </a:pPr>
            <a:r>
              <a:rPr lang="en-US" sz="3600" dirty="0"/>
              <a:t>Brandon Costerison (trainings, supplies)</a:t>
            </a:r>
          </a:p>
          <a:p>
            <a:pPr lvl="1">
              <a:lnSpc>
                <a:spcPct val="120000"/>
              </a:lnSpc>
              <a:spcBef>
                <a:spcPts val="0"/>
              </a:spcBef>
              <a:spcAft>
                <a:spcPts val="0"/>
              </a:spcAft>
              <a:defRPr/>
            </a:pPr>
            <a:r>
              <a:rPr lang="en-US" sz="2900" dirty="0"/>
              <a:t>Bcosterison@ncada-stl.org</a:t>
            </a:r>
          </a:p>
          <a:p>
            <a:pPr lvl="1">
              <a:lnSpc>
                <a:spcPct val="120000"/>
              </a:lnSpc>
              <a:spcBef>
                <a:spcPts val="0"/>
              </a:spcBef>
              <a:spcAft>
                <a:spcPts val="0"/>
              </a:spcAft>
              <a:defRPr/>
            </a:pPr>
            <a:r>
              <a:rPr lang="en-US" sz="2900" dirty="0"/>
              <a:t>(314) 962-3456 </a:t>
            </a:r>
            <a:r>
              <a:rPr lang="en-US" sz="2900" dirty="0" err="1"/>
              <a:t>xt</a:t>
            </a:r>
            <a:r>
              <a:rPr lang="en-US" sz="2900" dirty="0"/>
              <a:t> 315</a:t>
            </a:r>
          </a:p>
          <a:p>
            <a:pPr marL="457200" lvl="1" indent="0">
              <a:lnSpc>
                <a:spcPct val="120000"/>
              </a:lnSpc>
              <a:spcBef>
                <a:spcPts val="0"/>
              </a:spcBef>
              <a:spcAft>
                <a:spcPts val="0"/>
              </a:spcAft>
              <a:buNone/>
              <a:defRPr/>
            </a:pPr>
            <a:endParaRPr lang="en-US" sz="2900" dirty="0"/>
          </a:p>
          <a:p>
            <a:pPr>
              <a:lnSpc>
                <a:spcPct val="120000"/>
              </a:lnSpc>
              <a:spcBef>
                <a:spcPts val="0"/>
              </a:spcBef>
              <a:spcAft>
                <a:spcPts val="0"/>
              </a:spcAft>
              <a:defRPr/>
            </a:pPr>
            <a:r>
              <a:rPr lang="en-US" sz="3600" dirty="0"/>
              <a:t>Nicole Browning, MA, LPC (treatment questions)</a:t>
            </a:r>
          </a:p>
          <a:p>
            <a:pPr lvl="1">
              <a:lnSpc>
                <a:spcPct val="120000"/>
              </a:lnSpc>
              <a:spcBef>
                <a:spcPts val="0"/>
              </a:spcBef>
              <a:spcAft>
                <a:spcPts val="0"/>
              </a:spcAft>
              <a:defRPr/>
            </a:pPr>
            <a:r>
              <a:rPr lang="en-US" sz="2900" dirty="0"/>
              <a:t>Nbrowning@ncada-stl.org</a:t>
            </a:r>
          </a:p>
          <a:p>
            <a:pPr lvl="1">
              <a:lnSpc>
                <a:spcPct val="120000"/>
              </a:lnSpc>
              <a:spcBef>
                <a:spcPts val="0"/>
              </a:spcBef>
              <a:spcAft>
                <a:spcPts val="0"/>
              </a:spcAft>
              <a:defRPr/>
            </a:pPr>
            <a:r>
              <a:rPr lang="en-US" sz="2900" dirty="0"/>
              <a:t>314-962-3456 </a:t>
            </a:r>
            <a:r>
              <a:rPr lang="en-US" sz="2900" dirty="0" err="1"/>
              <a:t>xt</a:t>
            </a:r>
            <a:r>
              <a:rPr lang="en-US" sz="2900" dirty="0"/>
              <a:t> </a:t>
            </a:r>
            <a:r>
              <a:rPr lang="en-US" sz="2900" dirty="0" smtClean="0"/>
              <a:t>366</a:t>
            </a:r>
            <a:endParaRPr lang="en-US" sz="2900" dirty="0"/>
          </a:p>
          <a:p>
            <a:pPr marL="0" indent="0">
              <a:lnSpc>
                <a:spcPct val="120000"/>
              </a:lnSpc>
              <a:spcBef>
                <a:spcPts val="0"/>
              </a:spcBef>
              <a:spcAft>
                <a:spcPts val="0"/>
              </a:spcAft>
              <a:buNone/>
              <a:defRPr/>
            </a:pPr>
            <a:endParaRPr lang="en-US" sz="3600" dirty="0"/>
          </a:p>
          <a:p>
            <a:pPr marL="0" indent="0">
              <a:lnSpc>
                <a:spcPct val="120000"/>
              </a:lnSpc>
              <a:spcBef>
                <a:spcPts val="0"/>
              </a:spcBef>
              <a:spcAft>
                <a:spcPts val="0"/>
              </a:spcAft>
              <a:buNone/>
              <a:defRPr/>
            </a:pPr>
            <a:r>
              <a:rPr lang="en-US" sz="3600" dirty="0"/>
              <a:t>For questions about evaluation (training surveys or OD Field Reports), contact MIMH:</a:t>
            </a:r>
          </a:p>
          <a:p>
            <a:pPr marL="0" indent="0">
              <a:lnSpc>
                <a:spcPct val="120000"/>
              </a:lnSpc>
              <a:spcBef>
                <a:spcPts val="0"/>
              </a:spcBef>
              <a:spcAft>
                <a:spcPts val="0"/>
              </a:spcAft>
              <a:buNone/>
              <a:defRPr/>
            </a:pPr>
            <a:endParaRPr lang="en-US" sz="3600" dirty="0"/>
          </a:p>
          <a:p>
            <a:pPr lvl="0">
              <a:lnSpc>
                <a:spcPct val="120000"/>
              </a:lnSpc>
              <a:spcBef>
                <a:spcPts val="0"/>
              </a:spcBef>
              <a:spcAft>
                <a:spcPts val="0"/>
              </a:spcAft>
              <a:defRPr/>
            </a:pPr>
            <a:r>
              <a:rPr lang="sv-SE" sz="3600" dirty="0">
                <a:solidFill>
                  <a:srgbClr val="000000"/>
                </a:solidFill>
              </a:rPr>
              <a:t>Sandra Mayen</a:t>
            </a:r>
          </a:p>
          <a:p>
            <a:pPr lvl="1">
              <a:lnSpc>
                <a:spcPct val="120000"/>
              </a:lnSpc>
              <a:spcBef>
                <a:spcPts val="0"/>
              </a:spcBef>
              <a:spcAft>
                <a:spcPts val="0"/>
              </a:spcAft>
              <a:defRPr/>
            </a:pPr>
            <a:r>
              <a:rPr lang="sv-SE" sz="2900" dirty="0">
                <a:solidFill>
                  <a:srgbClr val="000000"/>
                </a:solidFill>
              </a:rPr>
              <a:t>mohopeproject@mimh.edu</a:t>
            </a:r>
          </a:p>
          <a:p>
            <a:pPr lvl="1">
              <a:lnSpc>
                <a:spcPct val="120000"/>
              </a:lnSpc>
              <a:spcBef>
                <a:spcPts val="0"/>
              </a:spcBef>
              <a:spcAft>
                <a:spcPts val="0"/>
              </a:spcAft>
              <a:defRPr/>
            </a:pPr>
            <a:r>
              <a:rPr lang="sv-SE" sz="2900" dirty="0">
                <a:solidFill>
                  <a:srgbClr val="000000"/>
                </a:solidFill>
              </a:rPr>
              <a:t>(314) 516-8414</a:t>
            </a:r>
          </a:p>
        </p:txBody>
      </p:sp>
      <p:sp>
        <p:nvSpPr>
          <p:cNvPr id="2" name="Title 1"/>
          <p:cNvSpPr>
            <a:spLocks noGrp="1"/>
          </p:cNvSpPr>
          <p:nvPr>
            <p:ph type="title"/>
          </p:nvPr>
        </p:nvSpPr>
        <p:spPr/>
        <p:txBody>
          <a:bodyPr/>
          <a:lstStyle/>
          <a:p>
            <a:pPr algn="ctr">
              <a:defRPr/>
            </a:pPr>
            <a:r>
              <a:rPr lang="en-US" dirty="0"/>
              <a:t>Questions?</a:t>
            </a:r>
          </a:p>
        </p:txBody>
      </p:sp>
    </p:spTree>
    <p:extLst>
      <p:ext uri="{BB962C8B-B14F-4D97-AF65-F5344CB8AC3E}">
        <p14:creationId xmlns:p14="http://schemas.microsoft.com/office/powerpoint/2010/main" val="181424613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10972800" cy="2438400"/>
          </a:xfrm>
        </p:spPr>
        <p:txBody>
          <a:bodyPr>
            <a:normAutofit fontScale="90000"/>
          </a:bodyPr>
          <a:lstStyle/>
          <a:p>
            <a:pPr algn="ctr">
              <a:defRPr/>
            </a:pPr>
            <a:r>
              <a:rPr lang="en-US" dirty="0"/>
              <a:t>Thank you for attending!</a:t>
            </a:r>
            <a:br>
              <a:rPr lang="en-US" dirty="0"/>
            </a:br>
            <a:r>
              <a:rPr lang="en-US" b="1" dirty="0">
                <a:solidFill>
                  <a:srgbClr val="FF0000"/>
                </a:solidFill>
              </a:rPr>
              <a:t>Now it’s time for the post-training survey </a:t>
            </a:r>
            <a:r>
              <a:rPr lang="en-US" sz="3600" dirty="0"/>
              <a:t/>
            </a:r>
            <a:br>
              <a:rPr lang="en-US" sz="3600" dirty="0"/>
            </a:br>
            <a:r>
              <a:rPr lang="en-US" sz="3600" dirty="0"/>
              <a:t/>
            </a:r>
            <a:br>
              <a:rPr lang="en-US" sz="3600" dirty="0"/>
            </a:br>
            <a:r>
              <a:rPr lang="en-US" sz="3600" dirty="0">
                <a:latin typeface="Forte" panose="03060902040502070203" pitchFamily="66" charset="0"/>
              </a:rPr>
              <a:t>-MO-HOPE Team</a:t>
            </a:r>
          </a:p>
        </p:txBody>
      </p:sp>
      <p:sp>
        <p:nvSpPr>
          <p:cNvPr id="2" name="TextBox 1"/>
          <p:cNvSpPr txBox="1"/>
          <p:nvPr/>
        </p:nvSpPr>
        <p:spPr>
          <a:xfrm>
            <a:off x="762000" y="3124200"/>
            <a:ext cx="10896600" cy="2246769"/>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NCADA</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Jenny Armbruster, Nicole Browning MA LPC, Brandon Costerison</a:t>
            </a:r>
            <a:endParaRPr lang="en-US" sz="2000" b="1" u="sng"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MIMH</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Kimberly Werner, PhD, Rachel Winograd, PhD, Rob Paul, PhD, Liz Sale, PhD, Claire Ward, MSW, Suzanne McCudden, MA, Kelly Gregory, Lauren Green, Sarah Phillips MA, Sandra Mayen</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Missouri Department of Mental Health</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Angie </a:t>
            </a:r>
            <a:r>
              <a:rPr lang="en-US" sz="2000" dirty="0" err="1">
                <a:latin typeface="Arial" panose="020B0604020202020204" pitchFamily="34" charset="0"/>
                <a:cs typeface="Arial" panose="020B0604020202020204" pitchFamily="34" charset="0"/>
              </a:rPr>
              <a:t>Stuckenschneider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2815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609600" y="274638"/>
          <a:ext cx="10972800" cy="5668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12091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focus on heroin and St. Louis</a:t>
            </a:r>
          </a:p>
        </p:txBody>
      </p:sp>
      <p:sp>
        <p:nvSpPr>
          <p:cNvPr id="3" name="Content Placeholder 2"/>
          <p:cNvSpPr>
            <a:spLocks noGrp="1"/>
          </p:cNvSpPr>
          <p:nvPr>
            <p:ph idx="1"/>
            <p:extLst/>
          </p:nvPr>
        </p:nvSpPr>
        <p:spPr>
          <a:xfrm>
            <a:off x="228600" y="1117600"/>
            <a:ext cx="11734800" cy="4678363"/>
          </a:xfrm>
        </p:spPr>
        <p:txBody>
          <a:bodyPr vert="horz" lIns="91440" tIns="45720" rIns="91440" bIns="45720" rtlCol="0" anchor="t">
            <a:normAutofit/>
          </a:bodyPr>
          <a:lstStyle/>
          <a:p>
            <a:r>
              <a:rPr lang="en-US" dirty="0"/>
              <a:t>St. Louis has the 6</a:t>
            </a:r>
            <a:r>
              <a:rPr lang="en-US" baseline="30000" dirty="0"/>
              <a:t>th</a:t>
            </a:r>
            <a:r>
              <a:rPr lang="en-US" dirty="0"/>
              <a:t> highest overdose rates of US cities </a:t>
            </a:r>
            <a:r>
              <a:rPr lang="en-US" dirty="0">
                <a:latin typeface="+mn-ea"/>
                <a:cs typeface="+mn-ea"/>
              </a:rPr>
              <a:t/>
            </a:r>
            <a:br>
              <a:rPr lang="en-US" dirty="0">
                <a:latin typeface="+mn-ea"/>
                <a:cs typeface="+mn-ea"/>
              </a:rPr>
            </a:br>
            <a:r>
              <a:rPr lang="en-US" dirty="0">
                <a:sym typeface="Wingdings" panose="05000000000000000000" pitchFamily="2" charset="2"/>
              </a:rPr>
              <a:t> driven by heroin and fentanyl, not Rx drugs</a:t>
            </a:r>
          </a:p>
          <a:p>
            <a:r>
              <a:rPr lang="en-US" dirty="0">
                <a:sym typeface="Wingdings" panose="05000000000000000000" pitchFamily="2" charset="2"/>
              </a:rPr>
              <a:t>In 2016, St. Louis accounted for 70% of statewide heroin-related deaths</a:t>
            </a:r>
            <a:r>
              <a:rPr lang="en-US" dirty="0"/>
              <a:t> </a:t>
            </a:r>
          </a:p>
          <a:p>
            <a:pPr marL="457200" lvl="1" indent="0">
              <a:buNone/>
            </a:pPr>
            <a:endParaRPr lang="en-US" dirty="0">
              <a:sym typeface="Wingdings" panose="05000000000000000000" pitchFamily="2" charset="2"/>
            </a:endParaRPr>
          </a:p>
          <a:p>
            <a:pPr marL="0" indent="0">
              <a:buNone/>
            </a:pPr>
            <a:endParaRPr lang="en-US" dirty="0"/>
          </a:p>
        </p:txBody>
      </p:sp>
      <p:pic>
        <p:nvPicPr>
          <p:cNvPr id="1026" name="Picture 2" descr="Image result for heroin compared to fentany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7967" y="2987228"/>
            <a:ext cx="4936066" cy="277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07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9509"/>
            <a:ext cx="9739894" cy="715645"/>
          </a:xfrm>
        </p:spPr>
        <p:txBody>
          <a:bodyPr>
            <a:noAutofit/>
          </a:bodyPr>
          <a:lstStyle/>
          <a:p>
            <a:r>
              <a:rPr lang="en-US" sz="4000" dirty="0"/>
              <a:t>Fentanyl – Myths and Facts</a:t>
            </a:r>
          </a:p>
        </p:txBody>
      </p:sp>
      <p:sp>
        <p:nvSpPr>
          <p:cNvPr id="4" name="TextBox 3"/>
          <p:cNvSpPr txBox="1"/>
          <p:nvPr/>
        </p:nvSpPr>
        <p:spPr>
          <a:xfrm>
            <a:off x="762000" y="4750205"/>
            <a:ext cx="9631680" cy="1477328"/>
          </a:xfrm>
          <a:prstGeom prst="rect">
            <a:avLst/>
          </a:prstGeom>
          <a:noFill/>
        </p:spPr>
        <p:txBody>
          <a:bodyPr wrap="square" numCol="2" rtlCol="0">
            <a:spAutoFit/>
          </a:bodyPr>
          <a:lstStyle/>
          <a:p>
            <a:pPr marL="342900" indent="-342900">
              <a:buClr>
                <a:srgbClr val="FF0000"/>
              </a:buClr>
              <a:buSzPct val="90000"/>
              <a:buFont typeface="Wingdings" charset="2"/>
              <a:buChar char="§"/>
            </a:pPr>
            <a:r>
              <a:rPr lang="en-US" dirty="0"/>
              <a:t>There’s no problem with first responders being overly cautious around fentanyl.</a:t>
            </a:r>
          </a:p>
          <a:p>
            <a:pPr marL="342900" indent="-342900">
              <a:buClr>
                <a:srgbClr val="FF0000"/>
              </a:buClr>
              <a:buSzPct val="90000"/>
              <a:buFont typeface="Wingdings" charset="2"/>
              <a:buChar char="§"/>
            </a:pPr>
            <a:endParaRPr lang="en-US" dirty="0" smtClean="0"/>
          </a:p>
          <a:p>
            <a:pPr marL="342900" indent="-342900">
              <a:buClr>
                <a:srgbClr val="FF0000"/>
              </a:buClr>
              <a:buSzPct val="90000"/>
              <a:buFont typeface="Wingdings" charset="2"/>
              <a:buChar char="§"/>
            </a:pPr>
            <a:endParaRPr lang="en-US" dirty="0"/>
          </a:p>
          <a:p>
            <a:pPr marL="342900" indent="-342900">
              <a:buClr>
                <a:srgbClr val="FF0000"/>
              </a:buClr>
              <a:buSzPct val="90000"/>
              <a:buFont typeface="Wingdings" charset="2"/>
              <a:buChar char="§"/>
            </a:pPr>
            <a:endParaRPr lang="en-US" dirty="0"/>
          </a:p>
          <a:p>
            <a:pPr marL="342900" indent="-342900">
              <a:buClr>
                <a:srgbClr val="FF0000"/>
              </a:buClr>
              <a:buSzPct val="90000"/>
              <a:buFont typeface="Wingdings" charset="2"/>
              <a:buChar char="§"/>
            </a:pPr>
            <a:r>
              <a:rPr lang="en-US" dirty="0"/>
              <a:t>Being overly cautious can cause unnecessary delays in delivery of care to people who need immediate assistance, which can lead to death</a:t>
            </a:r>
          </a:p>
        </p:txBody>
      </p:sp>
      <p:sp>
        <p:nvSpPr>
          <p:cNvPr id="6" name="TextBox 5"/>
          <p:cNvSpPr txBox="1"/>
          <p:nvPr/>
        </p:nvSpPr>
        <p:spPr>
          <a:xfrm>
            <a:off x="762000" y="1652171"/>
            <a:ext cx="9631680" cy="1569469"/>
          </a:xfrm>
          <a:prstGeom prst="rect">
            <a:avLst/>
          </a:prstGeom>
          <a:noFill/>
        </p:spPr>
        <p:txBody>
          <a:bodyPr wrap="square" numCol="2" rtlCol="0">
            <a:spAutoFit/>
          </a:bodyPr>
          <a:lstStyle/>
          <a:p>
            <a:pPr marL="342900" indent="-342900">
              <a:buClr>
                <a:srgbClr val="FF0000"/>
              </a:buClr>
              <a:buSzPct val="90000"/>
              <a:buFont typeface="Wingdings" charset="2"/>
              <a:buChar char="§"/>
            </a:pPr>
            <a:r>
              <a:rPr lang="en-US" dirty="0"/>
              <a:t>Coming in contact with even a small amount of fentanyl can cause an overdose.</a:t>
            </a:r>
          </a:p>
          <a:p>
            <a:pPr marL="342900" indent="-342900">
              <a:buClr>
                <a:srgbClr val="FF0000"/>
              </a:buClr>
              <a:buSzPct val="90000"/>
              <a:buFont typeface="Wingdings" charset="2"/>
              <a:buChar char="§"/>
            </a:pPr>
            <a:endParaRPr lang="en-US" dirty="0"/>
          </a:p>
          <a:p>
            <a:pPr marL="342900" indent="-342900">
              <a:spcAft>
                <a:spcPts val="600"/>
              </a:spcAft>
              <a:buClr>
                <a:srgbClr val="FF0000"/>
              </a:buClr>
              <a:buSzPct val="90000"/>
              <a:buFont typeface="Wingdings" charset="2"/>
              <a:buChar char="§"/>
            </a:pPr>
            <a:endParaRPr lang="en-US" dirty="0" smtClean="0"/>
          </a:p>
          <a:p>
            <a:pPr marL="342900" indent="-342900">
              <a:spcAft>
                <a:spcPts val="600"/>
              </a:spcAft>
              <a:buClr>
                <a:srgbClr val="FF0000"/>
              </a:buClr>
              <a:buSzPct val="90000"/>
              <a:buFont typeface="Wingdings" charset="2"/>
              <a:buChar char="§"/>
            </a:pPr>
            <a:endParaRPr lang="en-US" dirty="0"/>
          </a:p>
          <a:p>
            <a:pPr marL="342900" indent="-342900">
              <a:spcAft>
                <a:spcPts val="600"/>
              </a:spcAft>
              <a:buClr>
                <a:srgbClr val="FF0000"/>
              </a:buClr>
              <a:buSzPct val="90000"/>
              <a:buFont typeface="Wingdings" charset="2"/>
              <a:buChar char="§"/>
            </a:pPr>
            <a:r>
              <a:rPr lang="en-US" dirty="0" smtClean="0"/>
              <a:t>Most </a:t>
            </a:r>
            <a:r>
              <a:rPr lang="en-US" dirty="0"/>
              <a:t>commonplace contact, such as touching or being in a room with an open bag, is not enough to harm you</a:t>
            </a:r>
          </a:p>
          <a:p>
            <a:pPr marL="342900" indent="-342900">
              <a:spcAft>
                <a:spcPts val="600"/>
              </a:spcAft>
              <a:buClr>
                <a:srgbClr val="FF0000"/>
              </a:buClr>
              <a:buSzPct val="90000"/>
              <a:buFont typeface="Wingdings" charset="2"/>
              <a:buChar char="§"/>
            </a:pPr>
            <a:r>
              <a:rPr lang="en-US" dirty="0"/>
              <a:t>Powdered fentanyl does not penetrate the skin easily</a:t>
            </a:r>
          </a:p>
        </p:txBody>
      </p:sp>
      <p:sp>
        <p:nvSpPr>
          <p:cNvPr id="7" name="TextBox 6"/>
          <p:cNvSpPr txBox="1"/>
          <p:nvPr/>
        </p:nvSpPr>
        <p:spPr>
          <a:xfrm>
            <a:off x="762000" y="3221831"/>
            <a:ext cx="9631680" cy="1477328"/>
          </a:xfrm>
          <a:prstGeom prst="rect">
            <a:avLst/>
          </a:prstGeom>
          <a:noFill/>
        </p:spPr>
        <p:txBody>
          <a:bodyPr wrap="square" numCol="2" rtlCol="0">
            <a:spAutoFit/>
          </a:bodyPr>
          <a:lstStyle/>
          <a:p>
            <a:pPr marL="342900" indent="-342900">
              <a:buClr>
                <a:srgbClr val="FF0000"/>
              </a:buClr>
              <a:buSzPct val="90000"/>
              <a:buFont typeface="Wingdings" charset="2"/>
              <a:buChar char="§"/>
            </a:pPr>
            <a:r>
              <a:rPr lang="en-US" dirty="0"/>
              <a:t>There are some forms of fentanyl that are resistant to naloxone.</a:t>
            </a:r>
          </a:p>
          <a:p>
            <a:pPr>
              <a:buClr>
                <a:srgbClr val="FF0000"/>
              </a:buClr>
              <a:buSzPct val="90000"/>
            </a:pPr>
            <a:endParaRPr lang="en-US" dirty="0"/>
          </a:p>
          <a:p>
            <a:pPr>
              <a:buClr>
                <a:srgbClr val="FF0000"/>
              </a:buClr>
              <a:buSzPct val="90000"/>
            </a:pPr>
            <a:endParaRPr lang="en-US" dirty="0"/>
          </a:p>
          <a:p>
            <a:pPr marL="342900" indent="-342900">
              <a:buClr>
                <a:srgbClr val="FF0000"/>
              </a:buClr>
              <a:buSzPct val="90000"/>
              <a:buFont typeface="Wingdings" charset="2"/>
              <a:buChar char="§"/>
            </a:pPr>
            <a:endParaRPr lang="en-US" dirty="0"/>
          </a:p>
          <a:p>
            <a:pPr marL="342900" indent="-342900">
              <a:buClr>
                <a:srgbClr val="FF0000"/>
              </a:buClr>
              <a:buSzPct val="90000"/>
              <a:buFont typeface="Wingdings" charset="2"/>
              <a:buChar char="§"/>
            </a:pPr>
            <a:r>
              <a:rPr lang="en-US" dirty="0"/>
              <a:t>Naloxone counteracts the effects of all opioids, including all analogues of fentanyl. Since fentanyl is more potent than heroin, more doses of naloxone may be required</a:t>
            </a:r>
          </a:p>
        </p:txBody>
      </p:sp>
      <p:sp>
        <p:nvSpPr>
          <p:cNvPr id="9" name="TextBox 8"/>
          <p:cNvSpPr txBox="1"/>
          <p:nvPr/>
        </p:nvSpPr>
        <p:spPr>
          <a:xfrm>
            <a:off x="762000" y="1071276"/>
            <a:ext cx="9540240" cy="584775"/>
          </a:xfrm>
          <a:prstGeom prst="rect">
            <a:avLst/>
          </a:prstGeom>
          <a:noFill/>
        </p:spPr>
        <p:txBody>
          <a:bodyPr wrap="square" numCol="2" rtlCol="0">
            <a:spAutoFit/>
          </a:bodyPr>
          <a:lstStyle/>
          <a:p>
            <a:pPr>
              <a:buClr>
                <a:srgbClr val="FF0000"/>
              </a:buClr>
              <a:buSzPct val="90000"/>
            </a:pPr>
            <a:r>
              <a:rPr lang="en-US" sz="3200" b="1" u="sng" dirty="0" smtClean="0"/>
              <a:t>MYTHS                                           </a:t>
            </a:r>
            <a:endParaRPr lang="en-US" sz="4000" b="1" u="sng" dirty="0"/>
          </a:p>
          <a:p>
            <a:pPr>
              <a:buClr>
                <a:srgbClr val="FF0000"/>
              </a:buClr>
              <a:buSzPct val="90000"/>
            </a:pPr>
            <a:r>
              <a:rPr lang="en-US" sz="3200" b="1" dirty="0"/>
              <a:t> </a:t>
            </a:r>
            <a:r>
              <a:rPr lang="en-US" sz="3200" b="1" dirty="0" smtClean="0"/>
              <a:t> </a:t>
            </a:r>
            <a:r>
              <a:rPr lang="en-US" sz="3200" b="1" u="sng" dirty="0" smtClean="0"/>
              <a:t>FACTS</a:t>
            </a:r>
            <a:endParaRPr lang="en-US" sz="4000" b="1" u="sng" dirty="0"/>
          </a:p>
        </p:txBody>
      </p:sp>
    </p:spTree>
    <p:extLst>
      <p:ext uri="{BB962C8B-B14F-4D97-AF65-F5344CB8AC3E}">
        <p14:creationId xmlns:p14="http://schemas.microsoft.com/office/powerpoint/2010/main" val="18408916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10439400" cy="4724400"/>
          </a:xfrm>
        </p:spPr>
        <p:txBody>
          <a:bodyPr rtlCol="0">
            <a:noAutofit/>
          </a:bodyPr>
          <a:lstStyle/>
          <a:p>
            <a:pPr marL="68579" indent="-68579">
              <a:defRPr/>
            </a:pPr>
            <a:r>
              <a:rPr lang="en-US" dirty="0" smtClean="0"/>
              <a:t> If you touch fentanyl, it </a:t>
            </a:r>
            <a:r>
              <a:rPr lang="en-US" dirty="0"/>
              <a:t>can be removed from skin with soap and water </a:t>
            </a:r>
            <a:endParaRPr lang="en-US" dirty="0" smtClean="0"/>
          </a:p>
          <a:p>
            <a:pPr marL="368617" lvl="1" indent="-68579">
              <a:defRPr/>
            </a:pPr>
            <a:r>
              <a:rPr lang="en-US" sz="2400" dirty="0"/>
              <a:t> </a:t>
            </a:r>
            <a:r>
              <a:rPr lang="en-US" sz="2200" dirty="0"/>
              <a:t>Alcohol-based products, such as hand sanitizer or wipes, may increase fentanyl absorption</a:t>
            </a:r>
          </a:p>
          <a:p>
            <a:pPr marL="368617" lvl="1" indent="-68579">
              <a:defRPr/>
            </a:pPr>
            <a:r>
              <a:rPr lang="en-US" sz="2200" dirty="0"/>
              <a:t> Wash your hands soon, but not necessarily immediately</a:t>
            </a:r>
          </a:p>
          <a:p>
            <a:pPr marL="368617" lvl="1" indent="-68579">
              <a:defRPr/>
            </a:pPr>
            <a:r>
              <a:rPr lang="en-US" sz="2200" dirty="0"/>
              <a:t> Powdered fentanyl does not penetrate the skin very easily but avoid touching lips or eyes</a:t>
            </a:r>
          </a:p>
          <a:p>
            <a:pPr marL="68579" indent="-68579">
              <a:defRPr/>
            </a:pPr>
            <a:endParaRPr lang="en-US" dirty="0" smtClean="0"/>
          </a:p>
        </p:txBody>
      </p:sp>
      <p:sp>
        <p:nvSpPr>
          <p:cNvPr id="3" name="Title 2"/>
          <p:cNvSpPr>
            <a:spLocks noGrp="1"/>
          </p:cNvSpPr>
          <p:nvPr>
            <p:ph type="title"/>
          </p:nvPr>
        </p:nvSpPr>
        <p:spPr>
          <a:xfrm>
            <a:off x="609600" y="304800"/>
            <a:ext cx="9601200" cy="868362"/>
          </a:xfrm>
        </p:spPr>
        <p:txBody>
          <a:bodyPr>
            <a:normAutofit/>
          </a:bodyPr>
          <a:lstStyle/>
          <a:p>
            <a:pPr>
              <a:defRPr/>
            </a:pPr>
            <a:r>
              <a:rPr lang="en-US" sz="4000" dirty="0"/>
              <a:t>Fentanyl Safety Tips</a:t>
            </a:r>
          </a:p>
        </p:txBody>
      </p:sp>
    </p:spTree>
    <p:extLst>
      <p:ext uri="{BB962C8B-B14F-4D97-AF65-F5344CB8AC3E}">
        <p14:creationId xmlns:p14="http://schemas.microsoft.com/office/powerpoint/2010/main" val="426720727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3"/>
          <a:stretch>
            <a:fillRect/>
          </a:stretch>
        </p:blipFill>
        <p:spPr>
          <a:xfrm>
            <a:off x="1371600" y="228600"/>
            <a:ext cx="8805829" cy="5647658"/>
          </a:xfrm>
          <a:prstGeom prst="rect">
            <a:avLst/>
          </a:prstGeom>
        </p:spPr>
      </p:pic>
    </p:spTree>
    <p:extLst>
      <p:ext uri="{BB962C8B-B14F-4D97-AF65-F5344CB8AC3E}">
        <p14:creationId xmlns:p14="http://schemas.microsoft.com/office/powerpoint/2010/main" val="120615080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owerPoint -- NCADA template">
  <a:themeElements>
    <a:clrScheme name="Custom 15">
      <a:dk1>
        <a:srgbClr val="000000"/>
      </a:dk1>
      <a:lt1>
        <a:srgbClr val="FFFFFF"/>
      </a:lt1>
      <a:dk2>
        <a:srgbClr val="595959"/>
      </a:dk2>
      <a:lt2>
        <a:srgbClr val="FFFFFF"/>
      </a:lt2>
      <a:accent1>
        <a:srgbClr val="3F3F3F"/>
      </a:accent1>
      <a:accent2>
        <a:srgbClr val="F79646"/>
      </a:accent2>
      <a:accent3>
        <a:srgbClr val="3898C8"/>
      </a:accent3>
      <a:accent4>
        <a:srgbClr val="E07AA6"/>
      </a:accent4>
      <a:accent5>
        <a:srgbClr val="E36C09"/>
      </a:accent5>
      <a:accent6>
        <a:srgbClr val="D7E3B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HOPE Template" id="{FD1524FF-552C-46A5-BE30-53F7458D77DD}" vid="{C5B0C0F5-EC94-441E-8953-5179FD2BB2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BHN Training v 1.1</Template>
  <TotalTime>4267</TotalTime>
  <Words>2754</Words>
  <Application>Microsoft Office PowerPoint</Application>
  <PresentationFormat>Widescreen</PresentationFormat>
  <Paragraphs>427</Paragraphs>
  <Slides>44</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Forte</vt:lpstr>
      <vt:lpstr>Lucida Sans Unicode</vt:lpstr>
      <vt:lpstr>Myriad Pro</vt:lpstr>
      <vt:lpstr>Tahoma</vt:lpstr>
      <vt:lpstr>Wingdings</vt:lpstr>
      <vt:lpstr>Wingdings 3</vt:lpstr>
      <vt:lpstr>PowerPoint -- NCADA template</vt:lpstr>
      <vt:lpstr>PowerPoint Presentation</vt:lpstr>
      <vt:lpstr>MO-HOPE Project</vt:lpstr>
      <vt:lpstr>MO-HOPE</vt:lpstr>
      <vt:lpstr>PowerPoint Presentation</vt:lpstr>
      <vt:lpstr>PowerPoint Presentation</vt:lpstr>
      <vt:lpstr>A focus on heroin and St. Louis</vt:lpstr>
      <vt:lpstr>Fentanyl – Myths and Facts</vt:lpstr>
      <vt:lpstr>Fentanyl Safety Tips</vt:lpstr>
      <vt:lpstr>PowerPoint Presentation</vt:lpstr>
      <vt:lpstr>Naloxone laws in MO</vt:lpstr>
      <vt:lpstr>Missouri’s Good Samaritan Law</vt:lpstr>
      <vt:lpstr>What does immunity cover?</vt:lpstr>
      <vt:lpstr>What is NOT covered?</vt:lpstr>
      <vt:lpstr>Let’s practice!</vt:lpstr>
      <vt:lpstr>What’s naloxone?</vt:lpstr>
      <vt:lpstr>Risk Compensation</vt:lpstr>
      <vt:lpstr>Overdose Education and Naloxone Distribution (OEND)</vt:lpstr>
      <vt:lpstr>The conversation</vt:lpstr>
      <vt:lpstr>What are risk factors for an overdose?</vt:lpstr>
      <vt:lpstr>How can you tell if someone’s overdosing?</vt:lpstr>
      <vt:lpstr>Myths – What have you heard helps stop an overdose? </vt:lpstr>
      <vt:lpstr>What is Narcan?</vt:lpstr>
      <vt:lpstr>Here’s what to do if someone overdoses</vt:lpstr>
      <vt:lpstr>How to use Narcan</vt:lpstr>
      <vt:lpstr>How to use Narcan</vt:lpstr>
      <vt:lpstr>How to use Narcan</vt:lpstr>
      <vt:lpstr>Why should you keep it around?</vt:lpstr>
      <vt:lpstr>Getting and having Narcan </vt:lpstr>
      <vt:lpstr>Preventing a future overdose</vt:lpstr>
      <vt:lpstr>What happens if the Narcan gets used? </vt:lpstr>
      <vt:lpstr>Let’s practice!</vt:lpstr>
      <vt:lpstr>Your (very important) role in MO-HOPE project evaluation</vt:lpstr>
      <vt:lpstr>The rationale - Why project evaluation is important:</vt:lpstr>
      <vt:lpstr>The field report – what to expect:</vt:lpstr>
      <vt:lpstr>Let’s practice</vt:lpstr>
      <vt:lpstr>Training how to fill out the field report tips</vt:lpstr>
      <vt:lpstr>PowerPoint Presentation</vt:lpstr>
      <vt:lpstr>PowerPoint Presentation</vt:lpstr>
      <vt:lpstr>PowerPoint Presentation</vt:lpstr>
      <vt:lpstr>PowerPoint Presentation</vt:lpstr>
      <vt:lpstr>PowerPoint Presentation</vt:lpstr>
      <vt:lpstr>PowerPoint Presentation</vt:lpstr>
      <vt:lpstr>Questions?</vt:lpstr>
      <vt:lpstr>Thank you for attending! Now it’s time for the post-training survey   -MO-HOPE Team</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 Time</dc:creator>
  <cp:lastModifiedBy>Nicole Browning</cp:lastModifiedBy>
  <cp:revision>191</cp:revision>
  <dcterms:created xsi:type="dcterms:W3CDTF">2016-11-17T20:54:11Z</dcterms:created>
  <dcterms:modified xsi:type="dcterms:W3CDTF">2018-04-18T21:35:14Z</dcterms:modified>
</cp:coreProperties>
</file>