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256" r:id="rId2"/>
    <p:sldId id="295" r:id="rId3"/>
    <p:sldId id="296" r:id="rId4"/>
    <p:sldId id="297" r:id="rId5"/>
    <p:sldId id="290" r:id="rId6"/>
    <p:sldId id="291" r:id="rId7"/>
    <p:sldId id="292" r:id="rId8"/>
    <p:sldId id="273" r:id="rId9"/>
    <p:sldId id="274" r:id="rId10"/>
    <p:sldId id="271" r:id="rId11"/>
    <p:sldId id="272" r:id="rId12"/>
    <p:sldId id="267" r:id="rId13"/>
    <p:sldId id="268" r:id="rId14"/>
    <p:sldId id="269" r:id="rId15"/>
    <p:sldId id="270" r:id="rId16"/>
    <p:sldId id="275" r:id="rId17"/>
    <p:sldId id="279" r:id="rId18"/>
    <p:sldId id="280" r:id="rId19"/>
    <p:sldId id="281" r:id="rId20"/>
    <p:sldId id="282" r:id="rId21"/>
    <p:sldId id="284" r:id="rId22"/>
    <p:sldId id="285" r:id="rId23"/>
    <p:sldId id="286" r:id="rId24"/>
    <p:sldId id="287" r:id="rId25"/>
    <p:sldId id="288" r:id="rId26"/>
    <p:sldId id="289" r:id="rId27"/>
    <p:sldId id="278" r:id="rId28"/>
    <p:sldId id="276" r:id="rId29"/>
    <p:sldId id="277" r:id="rId30"/>
    <p:sldId id="261" r:id="rId31"/>
    <p:sldId id="262" r:id="rId32"/>
    <p:sldId id="263" r:id="rId33"/>
    <p:sldId id="264" r:id="rId34"/>
    <p:sldId id="265" r:id="rId35"/>
    <p:sldId id="266" r:id="rId36"/>
    <p:sldId id="298" r:id="rId37"/>
    <p:sldId id="257" r:id="rId38"/>
    <p:sldId id="294"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FE0C9BB-98E1-4260-875A-025BB55D29FA}" type="datetimeFigureOut">
              <a:rPr lang="en-US" smtClean="0"/>
              <a:t>4/19/2018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7B1A3D-4F8C-4B53-A6C9-7ABEBE57A556}" type="slidenum">
              <a:rPr lang="en-US" smtClean="0"/>
              <a:t>‹#›</a:t>
            </a:fld>
            <a:endParaRPr lang="en-US"/>
          </a:p>
        </p:txBody>
      </p:sp>
    </p:spTree>
    <p:extLst>
      <p:ext uri="{BB962C8B-B14F-4D97-AF65-F5344CB8AC3E}">
        <p14:creationId xmlns:p14="http://schemas.microsoft.com/office/powerpoint/2010/main" val="369544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875BF3-43D0-4A1B-B643-6DA0046DEEB3}" type="datetimeFigureOut">
              <a:rPr lang="en-US" smtClean="0"/>
              <a:t>4/19/2018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29889D-E0A3-46C2-81AC-B2F77078A08F}" type="slidenum">
              <a:rPr lang="en-US" smtClean="0"/>
              <a:t>‹#›</a:t>
            </a:fld>
            <a:endParaRPr lang="en-US"/>
          </a:p>
        </p:txBody>
      </p:sp>
    </p:spTree>
    <p:extLst>
      <p:ext uri="{BB962C8B-B14F-4D97-AF65-F5344CB8AC3E}">
        <p14:creationId xmlns:p14="http://schemas.microsoft.com/office/powerpoint/2010/main" val="49191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9sgJ1VRNu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sl.org/research/health/mental-health-professionals-duty-to-warn.aspx"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E1MI_h0HIcw&amp;list=PLvzC42i6_rJKUNfC_T7wSHlcpXFGbnaSl&amp;index=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pa.org/ethics/code/#20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ationalpsychologist.com/2009/03/tarasoff-%E2%80%9Cduty-to-warn%E2%80%9D-clarified/101056.html" TargetMode="External"/><Relationship Id="rId2" Type="http://schemas.openxmlformats.org/officeDocument/2006/relationships/hyperlink" Target="http://www.dhss.delaware.gov/dsamh/files/si10_1399_presentation.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jhsph.edu/research/centers-and-institutes/center-for-law-and-the-publics-health/research/CDC_PERRC_Tool6.pdf" TargetMode="External"/><Relationship Id="rId2" Type="http://schemas.openxmlformats.org/officeDocument/2006/relationships/hyperlink" Target="http://www.socialworker.com/feature-articles/ethics-articles/Duty_to_Warn,_Duty_to_Protect/" TargetMode="External"/><Relationship Id="rId1" Type="http://schemas.openxmlformats.org/officeDocument/2006/relationships/slideLayout" Target="../slideLayouts/slideLayout2.xml"/><Relationship Id="rId6" Type="http://schemas.openxmlformats.org/officeDocument/2006/relationships/hyperlink" Target="http://www.who.int/features/factfiles/mental_health/mental_health_facts/en/index1.html" TargetMode="External"/><Relationship Id="rId5" Type="http://schemas.openxmlformats.org/officeDocument/2006/relationships/hyperlink" Target="http://papers.ssrn.com/sol3/papers.cfm?abstract_id=1551505" TargetMode="External"/><Relationship Id="rId4" Type="http://schemas.openxmlformats.org/officeDocument/2006/relationships/hyperlink" Target="https://www.socialworkers.org/About/Ethics/Code-of-Ethics/Code-of-Ethics-Englis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BCD1l7yDj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B3CF-048E-45F5-BB65-C875A68D484C}"/>
              </a:ext>
            </a:extLst>
          </p:cNvPr>
          <p:cNvSpPr>
            <a:spLocks noGrp="1"/>
          </p:cNvSpPr>
          <p:nvPr>
            <p:ph type="ctrTitle"/>
          </p:nvPr>
        </p:nvSpPr>
        <p:spPr/>
        <p:txBody>
          <a:bodyPr/>
          <a:lstStyle/>
          <a:p>
            <a:r>
              <a:rPr lang="en-US" dirty="0">
                <a:hlinkClick r:id="rId2"/>
              </a:rPr>
              <a:t>Ethics in Mental health</a:t>
            </a:r>
            <a:endParaRPr lang="en-US" dirty="0"/>
          </a:p>
        </p:txBody>
      </p:sp>
      <p:sp>
        <p:nvSpPr>
          <p:cNvPr id="3" name="Subtitle 2">
            <a:extLst>
              <a:ext uri="{FF2B5EF4-FFF2-40B4-BE49-F238E27FC236}">
                <a16:creationId xmlns:a16="http://schemas.microsoft.com/office/drawing/2014/main" id="{455AEDC1-6867-4563-9192-566B9390646F}"/>
              </a:ext>
            </a:extLst>
          </p:cNvPr>
          <p:cNvSpPr>
            <a:spLocks noGrp="1"/>
          </p:cNvSpPr>
          <p:nvPr>
            <p:ph type="subTitle" idx="1"/>
          </p:nvPr>
        </p:nvSpPr>
        <p:spPr/>
        <p:txBody>
          <a:bodyPr/>
          <a:lstStyle/>
          <a:p>
            <a:r>
              <a:rPr lang="en-US" dirty="0"/>
              <a:t>Justin bennett, msw, lcsw</a:t>
            </a:r>
          </a:p>
        </p:txBody>
      </p:sp>
    </p:spTree>
    <p:extLst>
      <p:ext uri="{BB962C8B-B14F-4D97-AF65-F5344CB8AC3E}">
        <p14:creationId xmlns:p14="http://schemas.microsoft.com/office/powerpoint/2010/main" val="427162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F642-7DAC-47F6-8B91-F5BCB0EAEE28}"/>
              </a:ext>
            </a:extLst>
          </p:cNvPr>
          <p:cNvSpPr>
            <a:spLocks noGrp="1"/>
          </p:cNvSpPr>
          <p:nvPr>
            <p:ph type="title"/>
          </p:nvPr>
        </p:nvSpPr>
        <p:spPr>
          <a:xfrm>
            <a:off x="0" y="618837"/>
            <a:ext cx="10131425" cy="1456267"/>
          </a:xfrm>
        </p:spPr>
        <p:txBody>
          <a:bodyPr/>
          <a:lstStyle/>
          <a:p>
            <a:r>
              <a:rPr lang="en-US" dirty="0"/>
              <a:t>Duty to warn</a:t>
            </a:r>
          </a:p>
        </p:txBody>
      </p:sp>
      <p:sp>
        <p:nvSpPr>
          <p:cNvPr id="3" name="Content Placeholder 2">
            <a:extLst>
              <a:ext uri="{FF2B5EF4-FFF2-40B4-BE49-F238E27FC236}">
                <a16:creationId xmlns:a16="http://schemas.microsoft.com/office/drawing/2014/main" id="{6D449789-50D3-424B-AE2C-7B0528124654}"/>
              </a:ext>
            </a:extLst>
          </p:cNvPr>
          <p:cNvSpPr>
            <a:spLocks noGrp="1"/>
          </p:cNvSpPr>
          <p:nvPr>
            <p:ph idx="1"/>
          </p:nvPr>
        </p:nvSpPr>
        <p:spPr>
          <a:xfrm>
            <a:off x="177801" y="1985050"/>
            <a:ext cx="11912599" cy="4545060"/>
          </a:xfrm>
        </p:spPr>
        <p:txBody>
          <a:bodyPr>
            <a:normAutofit/>
          </a:bodyPr>
          <a:lstStyle/>
          <a:p>
            <a:r>
              <a:rPr lang="en-US" dirty="0" err="1"/>
              <a:t>Prosenjit</a:t>
            </a:r>
            <a:r>
              <a:rPr lang="en-US" dirty="0"/>
              <a:t> Poddar and Tatiana Tarasoff were students at UC Berkley.  Poddar stated to his psychologist that he intended to kill an unnamed woman, who was identified as Tarasoff.  The psychologist did not notify Tarasoff or the family, but instead notified the police.  The police interviewed Poddar for commitment, but only warned him to stay away from Tarasoff.  Tarasoff was murdered with a  knife after she returned from a summer in Brazil, and the family sued the campus police and the university health service for negligence (</a:t>
            </a:r>
            <a:r>
              <a:rPr lang="en-US" dirty="0" err="1"/>
              <a:t>Granich</a:t>
            </a:r>
            <a:r>
              <a:rPr lang="en-US" dirty="0"/>
              <a:t>, 2012).</a:t>
            </a:r>
          </a:p>
          <a:p>
            <a:r>
              <a:rPr lang="en-US" dirty="0"/>
              <a:t>Many states modeled laws after the California Supreme Court rulings in Tarasoff v. Regents of the University of California in 1974 and 1976 (Berger &amp; Berger, 2009, March).</a:t>
            </a:r>
          </a:p>
          <a:p>
            <a:pPr lvl="1"/>
            <a:r>
              <a:rPr lang="en-US" dirty="0"/>
              <a:t>Other incidents have strengthened individual state laws, like the shooting in Aurora, CO.</a:t>
            </a:r>
          </a:p>
          <a:p>
            <a:r>
              <a:rPr lang="en-US" dirty="0"/>
              <a:t>Duty to warn means that the mental health coordinator must verbally tell the intended victim that there is a foreseeable danger of violence (Harvard Mental Health Letter, 2008, January).</a:t>
            </a:r>
          </a:p>
          <a:p>
            <a:r>
              <a:rPr lang="en-US" dirty="0"/>
              <a:t>Duty to protect implies a therapist determining that his or her patient presents a serious danger of violent to another and an obligation to use reasonable care to protect the intended victim of danger.  This may entail a warning, police notifications, or other necessary steps (</a:t>
            </a:r>
            <a:r>
              <a:rPr lang="en-US" i="1" dirty="0"/>
              <a:t>Ibid</a:t>
            </a:r>
            <a:r>
              <a:rPr lang="en-US" dirty="0"/>
              <a:t>).</a:t>
            </a:r>
          </a:p>
        </p:txBody>
      </p:sp>
      <p:sp>
        <p:nvSpPr>
          <p:cNvPr id="4" name="TextBox 3">
            <a:extLst>
              <a:ext uri="{FF2B5EF4-FFF2-40B4-BE49-F238E27FC236}">
                <a16:creationId xmlns:a16="http://schemas.microsoft.com/office/drawing/2014/main" id="{9C89A374-37FA-4744-BF0D-E94DFC5398E5}"/>
              </a:ext>
            </a:extLst>
          </p:cNvPr>
          <p:cNvSpPr txBox="1"/>
          <p:nvPr/>
        </p:nvSpPr>
        <p:spPr>
          <a:xfrm>
            <a:off x="0" y="6550223"/>
            <a:ext cx="12192000" cy="307777"/>
          </a:xfrm>
          <a:prstGeom prst="rect">
            <a:avLst/>
          </a:prstGeom>
          <a:noFill/>
        </p:spPr>
        <p:txBody>
          <a:bodyPr wrap="square" rtlCol="0">
            <a:spAutoFit/>
          </a:bodyPr>
          <a:lstStyle/>
          <a:p>
            <a:pPr algn="ctr"/>
            <a:r>
              <a:rPr lang="en-US" sz="1400" dirty="0"/>
              <a:t>Berger, S. &amp; Berger, S.</a:t>
            </a:r>
          </a:p>
        </p:txBody>
      </p:sp>
    </p:spTree>
    <p:extLst>
      <p:ext uri="{BB962C8B-B14F-4D97-AF65-F5344CB8AC3E}">
        <p14:creationId xmlns:p14="http://schemas.microsoft.com/office/powerpoint/2010/main" val="233422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D25C-EBF1-4A5F-855B-055E816929B9}"/>
              </a:ext>
            </a:extLst>
          </p:cNvPr>
          <p:cNvSpPr>
            <a:spLocks noGrp="1"/>
          </p:cNvSpPr>
          <p:nvPr>
            <p:ph type="title"/>
          </p:nvPr>
        </p:nvSpPr>
        <p:spPr>
          <a:xfrm>
            <a:off x="0" y="683491"/>
            <a:ext cx="10131425" cy="1456267"/>
          </a:xfrm>
        </p:spPr>
        <p:txBody>
          <a:bodyPr/>
          <a:lstStyle/>
          <a:p>
            <a:r>
              <a:rPr lang="en-US" dirty="0"/>
              <a:t>Duty to warn cont.</a:t>
            </a:r>
          </a:p>
        </p:txBody>
      </p:sp>
      <p:sp>
        <p:nvSpPr>
          <p:cNvPr id="3" name="Content Placeholder 2">
            <a:extLst>
              <a:ext uri="{FF2B5EF4-FFF2-40B4-BE49-F238E27FC236}">
                <a16:creationId xmlns:a16="http://schemas.microsoft.com/office/drawing/2014/main" id="{2AA51784-6AAC-4BDD-8800-AF271C0D5F4D}"/>
              </a:ext>
            </a:extLst>
          </p:cNvPr>
          <p:cNvSpPr>
            <a:spLocks noGrp="1"/>
          </p:cNvSpPr>
          <p:nvPr>
            <p:ph idx="1"/>
          </p:nvPr>
        </p:nvSpPr>
        <p:spPr>
          <a:xfrm>
            <a:off x="110836" y="1874212"/>
            <a:ext cx="11914909" cy="4582006"/>
          </a:xfrm>
        </p:spPr>
        <p:txBody>
          <a:bodyPr>
            <a:normAutofit/>
          </a:bodyPr>
          <a:lstStyle/>
          <a:p>
            <a:r>
              <a:rPr lang="en-US" dirty="0"/>
              <a:t>Since the time of Tarasoff, mental health professionals have been concerned about issues of confidentiality and the prediction of dangerousness (Applebaum, 1985).</a:t>
            </a:r>
          </a:p>
          <a:p>
            <a:r>
              <a:rPr lang="en-US" dirty="0"/>
              <a:t>Applebaum identifies three stages in making decisions related to Duty to Warn:</a:t>
            </a:r>
          </a:p>
          <a:p>
            <a:pPr lvl="1"/>
            <a:r>
              <a:rPr lang="en-US" dirty="0"/>
              <a:t>Gather relevant data to evaluate dangerousness and make a determination based on the data.</a:t>
            </a:r>
          </a:p>
          <a:p>
            <a:pPr lvl="1"/>
            <a:r>
              <a:rPr lang="en-US" dirty="0"/>
              <a:t>A course of action must be taken once the situation is determined to be dangerous.</a:t>
            </a:r>
          </a:p>
          <a:p>
            <a:pPr lvl="1"/>
            <a:r>
              <a:rPr lang="en-US" dirty="0"/>
              <a:t>The therapist must implement the course of action/decision.</a:t>
            </a:r>
          </a:p>
          <a:p>
            <a:r>
              <a:rPr lang="en-US" dirty="0" err="1"/>
              <a:t>Borum</a:t>
            </a:r>
            <a:r>
              <a:rPr lang="en-US" dirty="0"/>
              <a:t> and Reddy (2001) believe a fact-based deductive approach can be effective.  </a:t>
            </a:r>
          </a:p>
          <a:p>
            <a:pPr lvl="1"/>
            <a:r>
              <a:rPr lang="en-US" dirty="0"/>
              <a:t>Is the client a serious risk of violence to self or others?</a:t>
            </a:r>
          </a:p>
          <a:p>
            <a:pPr lvl="1"/>
            <a:r>
              <a:rPr lang="en-US" dirty="0"/>
              <a:t>What steps are necessary to protect the intended victim?</a:t>
            </a:r>
          </a:p>
          <a:p>
            <a:pPr lvl="1"/>
            <a:r>
              <a:rPr lang="en-US" dirty="0"/>
              <a:t>Has a threat been made and does the client pose a threat?</a:t>
            </a:r>
          </a:p>
          <a:p>
            <a:pPr lvl="2"/>
            <a:r>
              <a:rPr lang="en-US" dirty="0"/>
              <a:t>Ask about attack-related behavior.</a:t>
            </a:r>
          </a:p>
          <a:p>
            <a:pPr lvl="2"/>
            <a:r>
              <a:rPr lang="en-US" dirty="0"/>
              <a:t>Conceptualize and gauge the client’s risk to determine a dynamic pathway to action.</a:t>
            </a:r>
          </a:p>
        </p:txBody>
      </p:sp>
      <p:sp>
        <p:nvSpPr>
          <p:cNvPr id="4" name="TextBox 3">
            <a:extLst>
              <a:ext uri="{FF2B5EF4-FFF2-40B4-BE49-F238E27FC236}">
                <a16:creationId xmlns:a16="http://schemas.microsoft.com/office/drawing/2014/main" id="{3CD42174-F96A-49F2-9457-89C505A1A4AC}"/>
              </a:ext>
            </a:extLst>
          </p:cNvPr>
          <p:cNvSpPr txBox="1"/>
          <p:nvPr/>
        </p:nvSpPr>
        <p:spPr>
          <a:xfrm>
            <a:off x="0" y="6550223"/>
            <a:ext cx="12192000" cy="307777"/>
          </a:xfrm>
          <a:prstGeom prst="rect">
            <a:avLst/>
          </a:prstGeom>
          <a:noFill/>
        </p:spPr>
        <p:txBody>
          <a:bodyPr wrap="square" rtlCol="0">
            <a:spAutoFit/>
          </a:bodyPr>
          <a:lstStyle/>
          <a:p>
            <a:pPr algn="ctr"/>
            <a:r>
              <a:rPr lang="en-US" sz="1400" dirty="0"/>
              <a:t>Berger, S. &amp; Berger, S.</a:t>
            </a:r>
          </a:p>
        </p:txBody>
      </p:sp>
    </p:spTree>
    <p:extLst>
      <p:ext uri="{BB962C8B-B14F-4D97-AF65-F5344CB8AC3E}">
        <p14:creationId xmlns:p14="http://schemas.microsoft.com/office/powerpoint/2010/main" val="373187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ted States map of Mental Health Professionalsâ Duty to Warn">
            <a:extLst>
              <a:ext uri="{FF2B5EF4-FFF2-40B4-BE49-F238E27FC236}">
                <a16:creationId xmlns:a16="http://schemas.microsoft.com/office/drawing/2014/main" id="{72223663-F80B-46C1-9973-07A01845D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7" y="1214591"/>
            <a:ext cx="8395853" cy="51257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042BB36-64DC-47E4-9CBA-9D26E2C964A1}"/>
              </a:ext>
            </a:extLst>
          </p:cNvPr>
          <p:cNvSpPr>
            <a:spLocks noGrp="1"/>
          </p:cNvSpPr>
          <p:nvPr>
            <p:ph type="title"/>
          </p:nvPr>
        </p:nvSpPr>
        <p:spPr>
          <a:xfrm>
            <a:off x="140856" y="212437"/>
            <a:ext cx="11617035" cy="809722"/>
          </a:xfrm>
        </p:spPr>
        <p:txBody>
          <a:bodyPr/>
          <a:lstStyle/>
          <a:p>
            <a:r>
              <a:rPr lang="en-US" dirty="0">
                <a:hlinkClick r:id="rId3"/>
              </a:rPr>
              <a:t>DUTY to protect/warn overview</a:t>
            </a:r>
            <a:endParaRPr lang="en-US" dirty="0"/>
          </a:p>
        </p:txBody>
      </p:sp>
      <p:sp>
        <p:nvSpPr>
          <p:cNvPr id="11" name="TextBox 10">
            <a:extLst>
              <a:ext uri="{FF2B5EF4-FFF2-40B4-BE49-F238E27FC236}">
                <a16:creationId xmlns:a16="http://schemas.microsoft.com/office/drawing/2014/main" id="{4A5323EA-58B5-4450-9E89-CEA13487ACD3}"/>
              </a:ext>
            </a:extLst>
          </p:cNvPr>
          <p:cNvSpPr txBox="1"/>
          <p:nvPr/>
        </p:nvSpPr>
        <p:spPr>
          <a:xfrm>
            <a:off x="0" y="6550223"/>
            <a:ext cx="12192000" cy="307777"/>
          </a:xfrm>
          <a:prstGeom prst="rect">
            <a:avLst/>
          </a:prstGeom>
          <a:noFill/>
        </p:spPr>
        <p:txBody>
          <a:bodyPr wrap="square" rtlCol="0">
            <a:spAutoFit/>
          </a:bodyPr>
          <a:lstStyle/>
          <a:p>
            <a:pPr algn="ctr"/>
            <a:r>
              <a:rPr lang="en-US" sz="1400" dirty="0"/>
              <a:t>NCSL Staff Research</a:t>
            </a:r>
          </a:p>
        </p:txBody>
      </p:sp>
    </p:spTree>
    <p:extLst>
      <p:ext uri="{BB962C8B-B14F-4D97-AF65-F5344CB8AC3E}">
        <p14:creationId xmlns:p14="http://schemas.microsoft.com/office/powerpoint/2010/main" val="269040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BA7A-486F-4ECD-815A-3A5A84775274}"/>
              </a:ext>
            </a:extLst>
          </p:cNvPr>
          <p:cNvSpPr>
            <a:spLocks noGrp="1"/>
          </p:cNvSpPr>
          <p:nvPr>
            <p:ph type="title"/>
          </p:nvPr>
        </p:nvSpPr>
        <p:spPr>
          <a:xfrm>
            <a:off x="0" y="179249"/>
            <a:ext cx="11617035" cy="1456267"/>
          </a:xfrm>
        </p:spPr>
        <p:txBody>
          <a:bodyPr/>
          <a:lstStyle/>
          <a:p>
            <a:r>
              <a:rPr lang="en-US" dirty="0"/>
              <a:t>Missouri Revised statute §632.300</a:t>
            </a:r>
          </a:p>
        </p:txBody>
      </p:sp>
      <p:sp>
        <p:nvSpPr>
          <p:cNvPr id="3" name="Content Placeholder 2">
            <a:extLst>
              <a:ext uri="{FF2B5EF4-FFF2-40B4-BE49-F238E27FC236}">
                <a16:creationId xmlns:a16="http://schemas.microsoft.com/office/drawing/2014/main" id="{3EFCF4AC-A3BE-4206-A4AD-CF6D508956A5}"/>
              </a:ext>
            </a:extLst>
          </p:cNvPr>
          <p:cNvSpPr>
            <a:spLocks noGrp="1"/>
          </p:cNvSpPr>
          <p:nvPr>
            <p:ph idx="1"/>
          </p:nvPr>
        </p:nvSpPr>
        <p:spPr>
          <a:xfrm>
            <a:off x="221674" y="1426158"/>
            <a:ext cx="11970326" cy="5075382"/>
          </a:xfrm>
        </p:spPr>
        <p:txBody>
          <a:bodyPr>
            <a:normAutofit fontScale="92500" lnSpcReduction="10000"/>
          </a:bodyPr>
          <a:lstStyle/>
          <a:p>
            <a:pPr marL="0" indent="0">
              <a:buNone/>
            </a:pPr>
            <a:r>
              <a:rPr lang="en-US" b="1" dirty="0"/>
              <a:t>632.300.</a:t>
            </a:r>
            <a:r>
              <a:rPr lang="en-US" dirty="0"/>
              <a:t>  </a:t>
            </a:r>
            <a:r>
              <a:rPr lang="en-US" b="1" dirty="0"/>
              <a:t>Procedure when a likelihood of serious harm is alleged. — </a:t>
            </a:r>
            <a:r>
              <a:rPr lang="en-US" dirty="0"/>
              <a:t>1.  When a mental health coordinator receives information alleging that a person, as the result of a mental disorder, presents a likelihood of serious harm to himself or others, he shall:</a:t>
            </a:r>
          </a:p>
          <a:p>
            <a:pPr marL="0" indent="0">
              <a:buNone/>
            </a:pPr>
            <a:r>
              <a:rPr lang="en-US" dirty="0"/>
              <a:t>	(1)  Conduct an investigation;</a:t>
            </a:r>
          </a:p>
          <a:p>
            <a:pPr marL="0" indent="0">
              <a:buNone/>
            </a:pPr>
            <a:r>
              <a:rPr lang="en-US" dirty="0"/>
              <a:t>	(2)  Evaluate the allegations and the data developed by investigation; and</a:t>
            </a:r>
          </a:p>
          <a:p>
            <a:pPr marL="0" indent="0">
              <a:buNone/>
            </a:pPr>
            <a:r>
              <a:rPr lang="en-US" dirty="0"/>
              <a:t>	(3)  Evaluate the reliability and credibility of all sources of information.</a:t>
            </a:r>
          </a:p>
          <a:p>
            <a:pPr marL="0" indent="0">
              <a:buNone/>
            </a:pPr>
            <a:r>
              <a:rPr lang="en-US" dirty="0"/>
              <a:t>2.  If, as the result of personal observation or investigation, the mental health coordinator has reasonable cause to believe that such person is mentally disordered and, as a result, presents a likelihood of serious harm to himself or others, the </a:t>
            </a:r>
            <a:r>
              <a:rPr lang="en-US" b="1" dirty="0"/>
              <a:t>mental health coordinator may file an application with the court </a:t>
            </a:r>
            <a:r>
              <a:rPr lang="en-US" dirty="0"/>
              <a:t>having probate jurisdiction pursuant to the provisions of section 632.305; provided, however, that should the mental health coordinator have reasonable cause to believe, as the result of personal observation or investigation, that the likelihood of serious harm by such person to himself or others as a result of a mental disorder is </a:t>
            </a:r>
            <a:r>
              <a:rPr lang="en-US" b="1" dirty="0"/>
              <a:t>imminent unless the person is immediately taken into custody, the mental health coordinator shall request a peace officer to take or cause such person to be taken into custody and transported to a mental health facility </a:t>
            </a:r>
            <a:r>
              <a:rPr lang="en-US" dirty="0"/>
              <a:t>in accordance with the provisions of subsection 3 of section 632.305.</a:t>
            </a:r>
          </a:p>
          <a:p>
            <a:pPr marL="0" indent="0">
              <a:buNone/>
            </a:pPr>
            <a:r>
              <a:rPr lang="en-US" dirty="0"/>
              <a:t>3.  If the mental health coordinator determines that involuntary commitment is not appropriate, he should inform either the person, his family or friends about those public and private agencies and courts which might be of assistance.</a:t>
            </a:r>
          </a:p>
          <a:p>
            <a:pPr marL="0" indent="0">
              <a:buNone/>
            </a:pPr>
            <a:r>
              <a:rPr lang="en-US" dirty="0"/>
              <a:t>(L. 1980 H.B. 1724, A.L. 1996 S.B. 884 &amp; 841)</a:t>
            </a:r>
          </a:p>
          <a:p>
            <a:endParaRPr lang="en-US" dirty="0"/>
          </a:p>
        </p:txBody>
      </p:sp>
    </p:spTree>
    <p:extLst>
      <p:ext uri="{BB962C8B-B14F-4D97-AF65-F5344CB8AC3E}">
        <p14:creationId xmlns:p14="http://schemas.microsoft.com/office/powerpoint/2010/main" val="381690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BA7A-486F-4ECD-815A-3A5A84775274}"/>
              </a:ext>
            </a:extLst>
          </p:cNvPr>
          <p:cNvSpPr>
            <a:spLocks noGrp="1"/>
          </p:cNvSpPr>
          <p:nvPr>
            <p:ph type="title"/>
          </p:nvPr>
        </p:nvSpPr>
        <p:spPr>
          <a:xfrm>
            <a:off x="66965" y="166257"/>
            <a:ext cx="11617035" cy="1456267"/>
          </a:xfrm>
        </p:spPr>
        <p:txBody>
          <a:bodyPr/>
          <a:lstStyle/>
          <a:p>
            <a:r>
              <a:rPr lang="en-US" dirty="0"/>
              <a:t>Missouri Revised statute §632.305</a:t>
            </a:r>
          </a:p>
        </p:txBody>
      </p:sp>
      <p:sp>
        <p:nvSpPr>
          <p:cNvPr id="3" name="Content Placeholder 2">
            <a:extLst>
              <a:ext uri="{FF2B5EF4-FFF2-40B4-BE49-F238E27FC236}">
                <a16:creationId xmlns:a16="http://schemas.microsoft.com/office/drawing/2014/main" id="{3EFCF4AC-A3BE-4206-A4AD-CF6D508956A5}"/>
              </a:ext>
            </a:extLst>
          </p:cNvPr>
          <p:cNvSpPr>
            <a:spLocks noGrp="1"/>
          </p:cNvSpPr>
          <p:nvPr>
            <p:ph idx="1"/>
          </p:nvPr>
        </p:nvSpPr>
        <p:spPr>
          <a:xfrm>
            <a:off x="147783" y="1348508"/>
            <a:ext cx="11970326" cy="5075382"/>
          </a:xfrm>
        </p:spPr>
        <p:txBody>
          <a:bodyPr>
            <a:normAutofit/>
          </a:bodyPr>
          <a:lstStyle/>
          <a:p>
            <a:pPr marL="0" indent="0">
              <a:buNone/>
            </a:pPr>
            <a:r>
              <a:rPr lang="en-US" b="1" dirty="0"/>
              <a:t>632.305.</a:t>
            </a:r>
            <a:r>
              <a:rPr lang="en-US" dirty="0"/>
              <a:t>  </a:t>
            </a:r>
            <a:r>
              <a:rPr lang="en-US" b="1" dirty="0"/>
              <a:t>Detention for evaluation and treatment, who may request — procedure — duration — disposition after application. — </a:t>
            </a:r>
            <a:r>
              <a:rPr lang="en-US" dirty="0"/>
              <a:t>1.  An application for detention for evaluation and treatment may be executed by any adult person, who need not be an attorney or represented by an attorney, including the mental health coordinator, on a form provided by the court for such purpose, and must allege under oath that the applicant has reason to believe that the respondent is suffering from a mental disorder and presents a likelihood of serious harm to himself or to others.  The application must specify the factual information on which such belief is based and should contain the names and addresses of all persons known to the applicant who have knowledge of such facts through personal observation.</a:t>
            </a:r>
          </a:p>
          <a:p>
            <a:pPr marL="0" indent="0">
              <a:buNone/>
            </a:pPr>
            <a:r>
              <a:rPr lang="en-US" dirty="0"/>
              <a:t>2.  The filing of a written application in court by any adult person, who need not be an attorney or represented by an attorney, including the mental health coordinator, shall authorize the applicant to bring the matter before the court on an ex </a:t>
            </a:r>
            <a:r>
              <a:rPr lang="en-US" dirty="0" err="1"/>
              <a:t>parte</a:t>
            </a:r>
            <a:r>
              <a:rPr lang="en-US" dirty="0"/>
              <a:t> basis to determine whether the respondent should be taken into custody and transported to a mental health facility.  The application may be filed in the court having probate jurisdiction in any county where the respondent may be found.  If the court finds that there is probable cause, either upon testimony under oath or upon a review of affidavits, to believe that the respondent may be suffering from a mental disorder and presents a likelihood of serious harm to himself or others, it shall direct a peace officer to take the respondent into custody and transport him to a mental health facility for detention for evaluation and treatment for a period not to exceed ninety-six hours unless further detention and treatment is authorized pursuant to this chapter.  Nothing herein shall be construed to prohibit the court, in the exercise of its discretion, from giving the respondent an opportunity to be heard.</a:t>
            </a:r>
          </a:p>
        </p:txBody>
      </p:sp>
    </p:spTree>
    <p:extLst>
      <p:ext uri="{BB962C8B-B14F-4D97-AF65-F5344CB8AC3E}">
        <p14:creationId xmlns:p14="http://schemas.microsoft.com/office/powerpoint/2010/main" val="208365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BA7A-486F-4ECD-815A-3A5A84775274}"/>
              </a:ext>
            </a:extLst>
          </p:cNvPr>
          <p:cNvSpPr>
            <a:spLocks noGrp="1"/>
          </p:cNvSpPr>
          <p:nvPr>
            <p:ph type="title"/>
          </p:nvPr>
        </p:nvSpPr>
        <p:spPr>
          <a:xfrm>
            <a:off x="66965" y="535710"/>
            <a:ext cx="11617035" cy="1456267"/>
          </a:xfrm>
        </p:spPr>
        <p:txBody>
          <a:bodyPr/>
          <a:lstStyle/>
          <a:p>
            <a:r>
              <a:rPr lang="en-US" dirty="0"/>
              <a:t>Missouri Revised statute §632.305 cont.</a:t>
            </a:r>
          </a:p>
        </p:txBody>
      </p:sp>
      <p:sp>
        <p:nvSpPr>
          <p:cNvPr id="3" name="Content Placeholder 2">
            <a:extLst>
              <a:ext uri="{FF2B5EF4-FFF2-40B4-BE49-F238E27FC236}">
                <a16:creationId xmlns:a16="http://schemas.microsoft.com/office/drawing/2014/main" id="{3EFCF4AC-A3BE-4206-A4AD-CF6D508956A5}"/>
              </a:ext>
            </a:extLst>
          </p:cNvPr>
          <p:cNvSpPr>
            <a:spLocks noGrp="1"/>
          </p:cNvSpPr>
          <p:nvPr>
            <p:ph idx="1"/>
          </p:nvPr>
        </p:nvSpPr>
        <p:spPr>
          <a:xfrm>
            <a:off x="147783" y="1782619"/>
            <a:ext cx="11970326" cy="5075382"/>
          </a:xfrm>
        </p:spPr>
        <p:txBody>
          <a:bodyPr>
            <a:normAutofit lnSpcReduction="10000"/>
          </a:bodyPr>
          <a:lstStyle/>
          <a:p>
            <a:pPr marL="0" indent="0">
              <a:buNone/>
            </a:pPr>
            <a:r>
              <a:rPr lang="en-US" dirty="0"/>
              <a:t>3.  A mental health coordinator may request a peace officer to take or a peace officer may take a person into custody for detention for evaluation and treatment for a period not to exceed ninety-six hours only when such mental health coordinator or peace officer has reasonable cause to believe that such person is suffering from a mental disorder and that the likelihood of serious harm by such person to himself or others is imminent unless such person is immediately taken into custody.  Upon arrival at the mental health facility, the peace officer or mental health coordinator who conveyed such person or caused him to be conveyed shall either present the application for detention for evaluation and treatment upon which the court has issued a finding of probable cause and the respondent was taken into custody or complete an application for initial detention for evaluation and treatment for a period not to exceed ninety-six hours which shall be based upon his own personal observations or investigations and shall contain the information required in subsection 1 of this section.</a:t>
            </a:r>
          </a:p>
          <a:p>
            <a:pPr marL="0" indent="0">
              <a:buNone/>
            </a:pPr>
            <a:r>
              <a:rPr lang="en-US" dirty="0"/>
              <a:t>4.  If a person presents himself or is presented by others to a mental health facility and a licensed physician, a registered professional nurse or a mental health professional designated by the head of the facility and approved by the department for such purpose has reasonable cause to believe that the person is mentally disordered and presents an imminent likelihood of serious harm to himself or others unless he is accepted for detention, the licensed physician, the mental health professional or the registered professional nurse designated by the facility and approved by the department may complete an application for detention for evaluation and treatment for a period not to exceed ninety-six hours.  The application shall be based on his own personal observations or investigation and shall contain the information required in subsection 1 of this section.</a:t>
            </a:r>
          </a:p>
          <a:p>
            <a:pPr marL="0" indent="0">
              <a:buNone/>
            </a:pPr>
            <a:r>
              <a:rPr lang="en-US" dirty="0"/>
              <a:t>(L. 1980 H.B. 1724, A.L. 1996 S.B. 884 &amp; 841)</a:t>
            </a:r>
            <a:br>
              <a:rPr lang="en-US" dirty="0"/>
            </a:br>
            <a:endParaRPr lang="en-US" dirty="0"/>
          </a:p>
        </p:txBody>
      </p:sp>
    </p:spTree>
    <p:extLst>
      <p:ext uri="{BB962C8B-B14F-4D97-AF65-F5344CB8AC3E}">
        <p14:creationId xmlns:p14="http://schemas.microsoft.com/office/powerpoint/2010/main" val="317150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101600" y="410095"/>
            <a:ext cx="10715627" cy="1456267"/>
          </a:xfrm>
        </p:spPr>
        <p:txBody>
          <a:bodyPr/>
          <a:lstStyle/>
          <a:p>
            <a:r>
              <a:rPr lang="en-US" dirty="0">
                <a:hlinkClick r:id="rId2"/>
              </a:rPr>
              <a:t>Cultural Competence in Mental health</a:t>
            </a:r>
            <a:endParaRPr lang="en-US" dirty="0"/>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2309732"/>
            <a:ext cx="11959244" cy="4715933"/>
          </a:xfrm>
        </p:spPr>
        <p:txBody>
          <a:bodyPr>
            <a:normAutofit fontScale="92500" lnSpcReduction="20000"/>
          </a:bodyPr>
          <a:lstStyle/>
          <a:p>
            <a:r>
              <a:rPr lang="en-US" sz="2800" dirty="0"/>
              <a:t>The American Psychological Association (APA), National Association of Social Workers (NASW), and National Board of Certified Counselors (NBCC) are just some of the organizations that include cultural competence and/or sensitivity in their Code of Ethics.</a:t>
            </a:r>
          </a:p>
          <a:p>
            <a:r>
              <a:rPr lang="en-US" sz="2800" dirty="0"/>
              <a:t>There is a strong mandate to remove barriers of access to care and to eliminate mental health disparities.</a:t>
            </a:r>
          </a:p>
          <a:p>
            <a:r>
              <a:rPr lang="en-US" sz="2800" dirty="0"/>
              <a:t>Michael </a:t>
            </a:r>
            <a:r>
              <a:rPr lang="en-US" sz="2800" dirty="0" err="1"/>
              <a:t>Paasche-Orlow</a:t>
            </a:r>
            <a:r>
              <a:rPr lang="en-US" sz="2800" dirty="0"/>
              <a:t>, MD, MPH, MA, asserts that there are three essential principles to cultural competence:</a:t>
            </a:r>
          </a:p>
          <a:p>
            <a:pPr lvl="1"/>
            <a:r>
              <a:rPr lang="en-US" sz="2800" dirty="0"/>
              <a:t>Acknowledgement of the importance of culture in people’s lives.</a:t>
            </a:r>
          </a:p>
          <a:p>
            <a:pPr lvl="1"/>
            <a:r>
              <a:rPr lang="en-US" sz="2800" dirty="0"/>
              <a:t>Respect for cultural differences.</a:t>
            </a:r>
          </a:p>
          <a:p>
            <a:pPr lvl="1"/>
            <a:r>
              <a:rPr lang="en-US" sz="2800" dirty="0"/>
              <a:t>Minimization of any negative consequences of cultural differences.</a:t>
            </a:r>
          </a:p>
          <a:p>
            <a:endParaRPr lang="en-US" sz="1700" dirty="0"/>
          </a:p>
          <a:p>
            <a:endParaRPr lang="en-US" sz="1700" dirty="0"/>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err="1"/>
              <a:t>Paasche-Orlow</a:t>
            </a:r>
            <a:r>
              <a:rPr lang="en-US" sz="1400" dirty="0"/>
              <a:t> (2004)</a:t>
            </a:r>
          </a:p>
        </p:txBody>
      </p:sp>
    </p:spTree>
    <p:extLst>
      <p:ext uri="{BB962C8B-B14F-4D97-AF65-F5344CB8AC3E}">
        <p14:creationId xmlns:p14="http://schemas.microsoft.com/office/powerpoint/2010/main" val="11892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410095"/>
            <a:ext cx="10817227" cy="1456267"/>
          </a:xfrm>
        </p:spPr>
        <p:txBody>
          <a:bodyPr/>
          <a:lstStyle/>
          <a:p>
            <a:r>
              <a:rPr lang="en-US" dirty="0"/>
              <a:t>Cultural Competence Definitions</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1988178"/>
            <a:ext cx="11959244" cy="4715933"/>
          </a:xfrm>
        </p:spPr>
        <p:txBody>
          <a:bodyPr>
            <a:normAutofit/>
          </a:bodyPr>
          <a:lstStyle/>
          <a:p>
            <a:r>
              <a:rPr lang="en-US" sz="2400" b="1" dirty="0"/>
              <a:t>Cultural Competence </a:t>
            </a:r>
            <a:r>
              <a:rPr lang="en-US" sz="2400" dirty="0"/>
              <a:t>can be defined by three qualities:</a:t>
            </a:r>
          </a:p>
          <a:p>
            <a:pPr lvl="1"/>
            <a:r>
              <a:rPr lang="en-US" sz="2200" b="1" dirty="0"/>
              <a:t>Cultural Sensitivity </a:t>
            </a:r>
            <a:r>
              <a:rPr lang="en-US" sz="2200" dirty="0"/>
              <a:t>is an awareness and appreciation of human cultural diversity. </a:t>
            </a:r>
          </a:p>
          <a:p>
            <a:pPr lvl="1"/>
            <a:r>
              <a:rPr lang="en-US" sz="2200" b="1" dirty="0"/>
              <a:t>Cultural knowledge</a:t>
            </a:r>
            <a:r>
              <a:rPr lang="en-US" sz="2200" dirty="0"/>
              <a:t> is the factual understanding of the basic anthropological knowledge about cultural variation.  It can be obtained through reading, consultation with experts, or meaningful interactions with individuals of diverse backgrounds.</a:t>
            </a:r>
          </a:p>
          <a:p>
            <a:pPr lvl="1"/>
            <a:r>
              <a:rPr lang="en-US" sz="2200" b="1" dirty="0"/>
              <a:t>Cultural Empathy </a:t>
            </a:r>
            <a:r>
              <a:rPr lang="en-US" sz="2200" dirty="0"/>
              <a:t>is the ability to connect emotional with the patient’s cultural perspective. </a:t>
            </a:r>
          </a:p>
          <a:p>
            <a:r>
              <a:rPr lang="en-US" sz="2400" b="1" dirty="0"/>
              <a:t>Cultural Guidance </a:t>
            </a:r>
            <a:r>
              <a:rPr lang="en-US" sz="2400" dirty="0"/>
              <a:t>is assessing how a patient’s problems are related to cultural factors and suggesting therapeutic interventions that are based on cultural insight.</a:t>
            </a:r>
          </a:p>
          <a:p>
            <a:r>
              <a:rPr lang="en-US" sz="2400" b="1" dirty="0"/>
              <a:t>Cultural Relativism</a:t>
            </a:r>
            <a:r>
              <a:rPr lang="en-US" sz="2400" dirty="0"/>
              <a:t> is a theory stating morality is relative to the norms of a culture.</a:t>
            </a:r>
            <a:endParaRPr lang="en-US" sz="1900" dirty="0"/>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a:t>Tseng, W.S. &amp; </a:t>
            </a:r>
            <a:r>
              <a:rPr lang="en-US" sz="1400" dirty="0" err="1"/>
              <a:t>Streltzer</a:t>
            </a:r>
            <a:r>
              <a:rPr lang="en-US" sz="1400" dirty="0"/>
              <a:t>, J. (2004)</a:t>
            </a:r>
          </a:p>
        </p:txBody>
      </p:sp>
    </p:spTree>
    <p:extLst>
      <p:ext uri="{BB962C8B-B14F-4D97-AF65-F5344CB8AC3E}">
        <p14:creationId xmlns:p14="http://schemas.microsoft.com/office/powerpoint/2010/main" val="149056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39CE-664C-474A-AC42-D5F724464A7A}"/>
              </a:ext>
            </a:extLst>
          </p:cNvPr>
          <p:cNvSpPr>
            <a:spLocks noGrp="1"/>
          </p:cNvSpPr>
          <p:nvPr>
            <p:ph type="title"/>
          </p:nvPr>
        </p:nvSpPr>
        <p:spPr>
          <a:xfrm>
            <a:off x="0" y="410095"/>
            <a:ext cx="10131425" cy="1456267"/>
          </a:xfrm>
        </p:spPr>
        <p:txBody>
          <a:bodyPr/>
          <a:lstStyle/>
          <a:p>
            <a:r>
              <a:rPr lang="en-US" dirty="0"/>
              <a:t>Ethical Dilemmas in Cultural competence</a:t>
            </a:r>
          </a:p>
        </p:txBody>
      </p:sp>
      <p:sp>
        <p:nvSpPr>
          <p:cNvPr id="3" name="Content Placeholder 2">
            <a:extLst>
              <a:ext uri="{FF2B5EF4-FFF2-40B4-BE49-F238E27FC236}">
                <a16:creationId xmlns:a16="http://schemas.microsoft.com/office/drawing/2014/main" id="{7AEF38EF-9724-46D3-ACD0-491AB7121B8E}"/>
              </a:ext>
            </a:extLst>
          </p:cNvPr>
          <p:cNvSpPr>
            <a:spLocks noGrp="1"/>
          </p:cNvSpPr>
          <p:nvPr>
            <p:ph idx="1"/>
          </p:nvPr>
        </p:nvSpPr>
        <p:spPr>
          <a:xfrm>
            <a:off x="0" y="1842810"/>
            <a:ext cx="12192000" cy="5073380"/>
          </a:xfrm>
        </p:spPr>
        <p:txBody>
          <a:bodyPr>
            <a:normAutofit/>
          </a:bodyPr>
          <a:lstStyle/>
          <a:p>
            <a:r>
              <a:rPr lang="en-US" sz="2200" dirty="0"/>
              <a:t>Professionals will have their own ethical commitments and ethical relativity.</a:t>
            </a:r>
          </a:p>
          <a:p>
            <a:r>
              <a:rPr lang="en-US" sz="2200" dirty="0"/>
              <a:t>What are your moral values?  </a:t>
            </a:r>
          </a:p>
          <a:p>
            <a:r>
              <a:rPr lang="en-US" sz="2200" dirty="0"/>
              <a:t>How have you or will you work with a client who conflicts with your values?</a:t>
            </a:r>
          </a:p>
          <a:p>
            <a:r>
              <a:rPr lang="en-US" sz="2200" dirty="0"/>
              <a:t>How can you integrate your values with providing care?</a:t>
            </a:r>
          </a:p>
          <a:p>
            <a:r>
              <a:rPr lang="en-US" sz="2200" dirty="0"/>
              <a:t>When true ethical conflicts emerge, clinicians cannot be forced to embrace the full spectrum of cultural relativity.</a:t>
            </a:r>
          </a:p>
          <a:p>
            <a:pPr lvl="1"/>
            <a:r>
              <a:rPr lang="en-US" sz="2000" dirty="0"/>
              <a:t>Many Western ethical norms are codified in law and standards of practice.</a:t>
            </a:r>
          </a:p>
          <a:p>
            <a:pPr lvl="1"/>
            <a:r>
              <a:rPr lang="en-US" sz="2000" dirty="0"/>
              <a:t>Clinicians should utilize consultation in situations when ethical dilemmas surrounding cultural competence emerge.</a:t>
            </a:r>
          </a:p>
          <a:p>
            <a:pPr lvl="1"/>
            <a:r>
              <a:rPr lang="en-US" sz="2000" dirty="0"/>
              <a:t>Clinicians can refer patient cases where they experience unavoidable conflict.</a:t>
            </a:r>
          </a:p>
          <a:p>
            <a:pPr lvl="1"/>
            <a:r>
              <a:rPr lang="en-US" sz="2000" dirty="0"/>
              <a:t>What happens next?</a:t>
            </a:r>
          </a:p>
          <a:p>
            <a:pPr lvl="1"/>
            <a:endParaRPr lang="en-US" dirty="0"/>
          </a:p>
        </p:txBody>
      </p:sp>
      <p:sp>
        <p:nvSpPr>
          <p:cNvPr id="4" name="TextBox 3">
            <a:extLst>
              <a:ext uri="{FF2B5EF4-FFF2-40B4-BE49-F238E27FC236}">
                <a16:creationId xmlns:a16="http://schemas.microsoft.com/office/drawing/2014/main" id="{4AA2F5F0-E8A2-4743-A6E2-C385235CBB04}"/>
              </a:ext>
            </a:extLst>
          </p:cNvPr>
          <p:cNvSpPr txBox="1"/>
          <p:nvPr/>
        </p:nvSpPr>
        <p:spPr>
          <a:xfrm>
            <a:off x="0" y="6550223"/>
            <a:ext cx="12192000" cy="307777"/>
          </a:xfrm>
          <a:prstGeom prst="rect">
            <a:avLst/>
          </a:prstGeom>
          <a:noFill/>
        </p:spPr>
        <p:txBody>
          <a:bodyPr wrap="square" rtlCol="0">
            <a:spAutoFit/>
          </a:bodyPr>
          <a:lstStyle/>
          <a:p>
            <a:pPr algn="ctr"/>
            <a:r>
              <a:rPr lang="en-US" sz="1400" dirty="0" err="1"/>
              <a:t>Paasche-Orlow</a:t>
            </a:r>
            <a:r>
              <a:rPr lang="en-US" sz="1400" dirty="0"/>
              <a:t> (2004)</a:t>
            </a:r>
          </a:p>
        </p:txBody>
      </p:sp>
    </p:spTree>
    <p:extLst>
      <p:ext uri="{BB962C8B-B14F-4D97-AF65-F5344CB8AC3E}">
        <p14:creationId xmlns:p14="http://schemas.microsoft.com/office/powerpoint/2010/main" val="125868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F73-7E98-45DE-BB05-45C33A99B07E}"/>
              </a:ext>
            </a:extLst>
          </p:cNvPr>
          <p:cNvSpPr>
            <a:spLocks noGrp="1"/>
          </p:cNvSpPr>
          <p:nvPr>
            <p:ph type="title"/>
          </p:nvPr>
        </p:nvSpPr>
        <p:spPr>
          <a:xfrm>
            <a:off x="0" y="144087"/>
            <a:ext cx="12036829" cy="1456267"/>
          </a:xfrm>
        </p:spPr>
        <p:txBody>
          <a:bodyPr/>
          <a:lstStyle/>
          <a:p>
            <a:r>
              <a:rPr lang="en-US" dirty="0"/>
              <a:t>American Psychological Associations Code of Ethics Regarding Cultural Competence</a:t>
            </a:r>
          </a:p>
        </p:txBody>
      </p:sp>
      <p:sp>
        <p:nvSpPr>
          <p:cNvPr id="3" name="Content Placeholder 2">
            <a:extLst>
              <a:ext uri="{FF2B5EF4-FFF2-40B4-BE49-F238E27FC236}">
                <a16:creationId xmlns:a16="http://schemas.microsoft.com/office/drawing/2014/main" id="{6D355D30-AB89-4CE6-814D-25D5777EE0C1}"/>
              </a:ext>
            </a:extLst>
          </p:cNvPr>
          <p:cNvSpPr>
            <a:spLocks noGrp="1"/>
          </p:cNvSpPr>
          <p:nvPr>
            <p:ph idx="1"/>
          </p:nvPr>
        </p:nvSpPr>
        <p:spPr>
          <a:xfrm>
            <a:off x="116379" y="1776307"/>
            <a:ext cx="12075621" cy="4715933"/>
          </a:xfrm>
        </p:spPr>
        <p:txBody>
          <a:bodyPr>
            <a:noAutofit/>
          </a:bodyPr>
          <a:lstStyle/>
          <a:p>
            <a:pPr marL="0" indent="0">
              <a:buNone/>
            </a:pPr>
            <a:r>
              <a:rPr lang="en-US" b="1" dirty="0"/>
              <a:t>Principle E: Respect for People's Rights and Dignity</a:t>
            </a:r>
          </a:p>
          <a:p>
            <a:r>
              <a:rPr lang="en-US" dirty="0"/>
              <a:t>Psychologists respect the dignity and worth of all people, and the rights of individuals to privacy, confidentiality, and self-determination. Psychologists are aware that special safeguards may be necessary to protect the rights and welfare of persons or communities whose vulnerabilities impair autonomous decision making. Psychologists are aware of and respect cultural, individual, and role differences, including those based on age, gender, gender identity, race, ethnicity, culture, national origin, religion, sexual orientation, disability, language, and socioeconomic status, and consider these factors when working with members of such groups. Psychologists try to eliminate the effect on their work of biases based on those factors, and they do not knowingly participate in or condone activities of others based upon such prejudices.</a:t>
            </a:r>
          </a:p>
          <a:p>
            <a:pPr marL="0" indent="0">
              <a:buNone/>
            </a:pPr>
            <a:r>
              <a:rPr lang="en-US" b="1" dirty="0"/>
              <a:t>Section 2: Competence </a:t>
            </a:r>
          </a:p>
          <a:p>
            <a:r>
              <a:rPr lang="en-US" b="1" i="1" dirty="0"/>
              <a:t>2.01 Boundaries of Competence:  </a:t>
            </a:r>
            <a:r>
              <a:rPr lang="en-US" dirty="0"/>
              <a:t>(b) Where scientific or professional knowledge in the discipline of psychology establishes that an understanding of factors associated with age, gender, gender identity, race, ethnicity, culture, national origin, religion, sexual orientation, disability, language, or socioeconomic status is essential for effective implementation of their services or research, psychologists have or obtain the training, experience, consultation, or supervision necessary to ensure the competence of their services, or they make appropriate referrals, except as provided in Standard </a:t>
            </a:r>
            <a:r>
              <a:rPr lang="en-US" dirty="0">
                <a:hlinkClick r:id="rId2"/>
              </a:rPr>
              <a:t>2.02, Providing Services in Emergencies</a:t>
            </a:r>
            <a:r>
              <a:rPr lang="en-US" dirty="0"/>
              <a:t>.</a:t>
            </a:r>
            <a:endParaRPr lang="en-US" b="1" dirty="0"/>
          </a:p>
        </p:txBody>
      </p:sp>
      <p:sp>
        <p:nvSpPr>
          <p:cNvPr id="4" name="TextBox 3">
            <a:extLst>
              <a:ext uri="{FF2B5EF4-FFF2-40B4-BE49-F238E27FC236}">
                <a16:creationId xmlns:a16="http://schemas.microsoft.com/office/drawing/2014/main" id="{3330A86B-762B-4526-AAE5-91C69F41BA27}"/>
              </a:ext>
            </a:extLst>
          </p:cNvPr>
          <p:cNvSpPr txBox="1"/>
          <p:nvPr/>
        </p:nvSpPr>
        <p:spPr>
          <a:xfrm>
            <a:off x="0" y="6550223"/>
            <a:ext cx="12192000" cy="307777"/>
          </a:xfrm>
          <a:prstGeom prst="rect">
            <a:avLst/>
          </a:prstGeom>
          <a:noFill/>
        </p:spPr>
        <p:txBody>
          <a:bodyPr wrap="square" rtlCol="0">
            <a:spAutoFit/>
          </a:bodyPr>
          <a:lstStyle/>
          <a:p>
            <a:pPr algn="ctr"/>
            <a:r>
              <a:rPr lang="en-US" sz="1400" dirty="0"/>
              <a:t>American Psychological Association</a:t>
            </a:r>
          </a:p>
        </p:txBody>
      </p:sp>
    </p:spTree>
    <p:extLst>
      <p:ext uri="{BB962C8B-B14F-4D97-AF65-F5344CB8AC3E}">
        <p14:creationId xmlns:p14="http://schemas.microsoft.com/office/powerpoint/2010/main" val="70341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44087"/>
            <a:ext cx="10817227" cy="1456267"/>
          </a:xfrm>
        </p:spPr>
        <p:txBody>
          <a:bodyPr/>
          <a:lstStyle/>
          <a:p>
            <a:r>
              <a:rPr lang="en-US" dirty="0"/>
              <a:t>Facts about mental health</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138544" y="1479665"/>
            <a:ext cx="11804074" cy="5378335"/>
          </a:xfrm>
        </p:spPr>
        <p:txBody>
          <a:bodyPr>
            <a:normAutofit/>
          </a:bodyPr>
          <a:lstStyle/>
          <a:p>
            <a:r>
              <a:rPr lang="en-US" sz="2200" b="1" dirty="0"/>
              <a:t>Fact 1:</a:t>
            </a:r>
            <a:r>
              <a:rPr lang="en-US" sz="2200" dirty="0"/>
              <a:t>  </a:t>
            </a:r>
            <a:r>
              <a:rPr lang="en-US" sz="2200" b="1" dirty="0"/>
              <a:t>Approximately 20% of the world’s you have mental disorders or issues.</a:t>
            </a:r>
          </a:p>
          <a:p>
            <a:pPr lvl="1"/>
            <a:r>
              <a:rPr lang="en-US" sz="2200" dirty="0"/>
              <a:t>About half of mental disorders begin before the age of 14.</a:t>
            </a:r>
          </a:p>
          <a:p>
            <a:r>
              <a:rPr lang="en-US" sz="2200" b="1" dirty="0"/>
              <a:t>Fact 2:  Mental and substance use disorders are the leading cause of disability worldwide.</a:t>
            </a:r>
          </a:p>
          <a:p>
            <a:r>
              <a:rPr lang="en-US" sz="2200" b="1" dirty="0"/>
              <a:t>Fact 3:</a:t>
            </a:r>
            <a:r>
              <a:rPr lang="en-US" sz="2200" dirty="0"/>
              <a:t>  </a:t>
            </a:r>
            <a:r>
              <a:rPr lang="en-US" sz="2200" b="1" dirty="0"/>
              <a:t>Approximately 800,000 people commit suicide a year.</a:t>
            </a:r>
          </a:p>
          <a:p>
            <a:pPr lvl="1"/>
            <a:r>
              <a:rPr lang="en-US" sz="2200" dirty="0"/>
              <a:t>Suicide is the second leading cause of death for people aged 15 to 29 years old.</a:t>
            </a:r>
          </a:p>
          <a:p>
            <a:pPr lvl="1"/>
            <a:r>
              <a:rPr lang="en-US" sz="2200" dirty="0"/>
              <a:t>There are indications that for each adult who died of suicide there may have been more than 20 others attempting suicide.</a:t>
            </a:r>
          </a:p>
          <a:p>
            <a:pPr lvl="1"/>
            <a:r>
              <a:rPr lang="en-US" sz="2200" dirty="0"/>
              <a:t>Mental disorders and harmful use of alcohol contribute to suicides.</a:t>
            </a:r>
          </a:p>
          <a:p>
            <a:r>
              <a:rPr lang="en-US" sz="2200" b="1" dirty="0"/>
              <a:t>Fact 4:  War and disasters have a large impact on mental health and psychosocial well-being.</a:t>
            </a:r>
          </a:p>
          <a:p>
            <a:pPr lvl="1"/>
            <a:r>
              <a:rPr lang="en-US" sz="2200" dirty="0"/>
              <a:t>Rates of disorder tend to double after emergencies.</a:t>
            </a:r>
          </a:p>
          <a:p>
            <a:pPr lvl="1"/>
            <a:endParaRPr lang="en-US" dirty="0"/>
          </a:p>
        </p:txBody>
      </p:sp>
      <p:sp>
        <p:nvSpPr>
          <p:cNvPr id="6" name="TextBox 5">
            <a:extLst>
              <a:ext uri="{FF2B5EF4-FFF2-40B4-BE49-F238E27FC236}">
                <a16:creationId xmlns:a16="http://schemas.microsoft.com/office/drawing/2014/main" id="{63490FDD-E804-4FF9-B484-98DB508D7F17}"/>
              </a:ext>
            </a:extLst>
          </p:cNvPr>
          <p:cNvSpPr txBox="1"/>
          <p:nvPr/>
        </p:nvSpPr>
        <p:spPr>
          <a:xfrm>
            <a:off x="0" y="6550223"/>
            <a:ext cx="12192000" cy="307777"/>
          </a:xfrm>
          <a:prstGeom prst="rect">
            <a:avLst/>
          </a:prstGeom>
          <a:noFill/>
        </p:spPr>
        <p:txBody>
          <a:bodyPr wrap="square" rtlCol="0">
            <a:spAutoFit/>
          </a:bodyPr>
          <a:lstStyle/>
          <a:p>
            <a:pPr algn="ctr"/>
            <a:r>
              <a:rPr lang="en-US" sz="1400" dirty="0"/>
              <a:t>World Health Organization:  Ten Facts on Mental Health</a:t>
            </a:r>
          </a:p>
        </p:txBody>
      </p:sp>
    </p:spTree>
    <p:extLst>
      <p:ext uri="{BB962C8B-B14F-4D97-AF65-F5344CB8AC3E}">
        <p14:creationId xmlns:p14="http://schemas.microsoft.com/office/powerpoint/2010/main" val="18256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F73-7E98-45DE-BB05-45C33A99B07E}"/>
              </a:ext>
            </a:extLst>
          </p:cNvPr>
          <p:cNvSpPr>
            <a:spLocks noGrp="1"/>
          </p:cNvSpPr>
          <p:nvPr>
            <p:ph type="title"/>
          </p:nvPr>
        </p:nvSpPr>
        <p:spPr>
          <a:xfrm>
            <a:off x="0" y="609600"/>
            <a:ext cx="12036829" cy="1456267"/>
          </a:xfrm>
        </p:spPr>
        <p:txBody>
          <a:bodyPr/>
          <a:lstStyle/>
          <a:p>
            <a:r>
              <a:rPr lang="en-US" dirty="0"/>
              <a:t>American Psychological Associations Code of Ethics Regarding Cultural Competence cont.</a:t>
            </a:r>
          </a:p>
        </p:txBody>
      </p:sp>
      <p:sp>
        <p:nvSpPr>
          <p:cNvPr id="3" name="Content Placeholder 2">
            <a:extLst>
              <a:ext uri="{FF2B5EF4-FFF2-40B4-BE49-F238E27FC236}">
                <a16:creationId xmlns:a16="http://schemas.microsoft.com/office/drawing/2014/main" id="{6D355D30-AB89-4CE6-814D-25D5777EE0C1}"/>
              </a:ext>
            </a:extLst>
          </p:cNvPr>
          <p:cNvSpPr>
            <a:spLocks noGrp="1"/>
          </p:cNvSpPr>
          <p:nvPr>
            <p:ph idx="1"/>
          </p:nvPr>
        </p:nvSpPr>
        <p:spPr>
          <a:xfrm>
            <a:off x="116379" y="1776307"/>
            <a:ext cx="12075621" cy="4715933"/>
          </a:xfrm>
        </p:spPr>
        <p:txBody>
          <a:bodyPr>
            <a:normAutofit/>
          </a:bodyPr>
          <a:lstStyle/>
          <a:p>
            <a:pPr marL="0" indent="0">
              <a:buNone/>
            </a:pPr>
            <a:r>
              <a:rPr lang="en-US" sz="2200" b="1" dirty="0"/>
              <a:t>Section 3: Human Relations</a:t>
            </a:r>
          </a:p>
          <a:p>
            <a:r>
              <a:rPr lang="en-US" sz="2200" b="1" i="1" dirty="0"/>
              <a:t>3.01 Unfair Discrimination: </a:t>
            </a:r>
            <a:r>
              <a:rPr lang="en-US" sz="2200" dirty="0"/>
              <a:t>In their work-related activities, psychologists do not engage in unfair discrimination based on age, gender, gender identity, race, ethnicity, culture, national origin, religion, sexual orientation, disability, socioeconomic status, or any basis proscribed by law.</a:t>
            </a:r>
          </a:p>
          <a:p>
            <a:r>
              <a:rPr lang="en-US" sz="2200" b="1" i="1" dirty="0"/>
              <a:t>3.03 Other Harassment</a:t>
            </a:r>
            <a:r>
              <a:rPr lang="en-US" sz="2200" dirty="0"/>
              <a:t> </a:t>
            </a:r>
            <a:br>
              <a:rPr lang="en-US" sz="2200" dirty="0"/>
            </a:br>
            <a:r>
              <a:rPr lang="en-US" sz="2200" dirty="0"/>
              <a:t>Psychologists do not knowingly engage in behavior that is harassing or demeaning to persons with whom they interact in their work based on factors such as those persons' age, gender, gender identity, race, ethnicity, culture, national origin, religion, sexual orientation, disability, language, or socioeconomic status.</a:t>
            </a:r>
            <a:endParaRPr lang="en-US" sz="2200" b="1" i="1" dirty="0"/>
          </a:p>
        </p:txBody>
      </p:sp>
      <p:sp>
        <p:nvSpPr>
          <p:cNvPr id="4" name="TextBox 3">
            <a:extLst>
              <a:ext uri="{FF2B5EF4-FFF2-40B4-BE49-F238E27FC236}">
                <a16:creationId xmlns:a16="http://schemas.microsoft.com/office/drawing/2014/main" id="{CDB224D9-EECE-49BA-927E-348F8B3ECBD0}"/>
              </a:ext>
            </a:extLst>
          </p:cNvPr>
          <p:cNvSpPr txBox="1"/>
          <p:nvPr/>
        </p:nvSpPr>
        <p:spPr>
          <a:xfrm>
            <a:off x="0" y="6550223"/>
            <a:ext cx="12192000" cy="307777"/>
          </a:xfrm>
          <a:prstGeom prst="rect">
            <a:avLst/>
          </a:prstGeom>
          <a:noFill/>
        </p:spPr>
        <p:txBody>
          <a:bodyPr wrap="square" rtlCol="0">
            <a:spAutoFit/>
          </a:bodyPr>
          <a:lstStyle/>
          <a:p>
            <a:pPr algn="ctr"/>
            <a:r>
              <a:rPr lang="en-US" sz="1400" dirty="0"/>
              <a:t>American Psychological Association</a:t>
            </a:r>
          </a:p>
        </p:txBody>
      </p:sp>
    </p:spTree>
    <p:extLst>
      <p:ext uri="{BB962C8B-B14F-4D97-AF65-F5344CB8AC3E}">
        <p14:creationId xmlns:p14="http://schemas.microsoft.com/office/powerpoint/2010/main" val="406622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F73-7E98-45DE-BB05-45C33A99B07E}"/>
              </a:ext>
            </a:extLst>
          </p:cNvPr>
          <p:cNvSpPr>
            <a:spLocks noGrp="1"/>
          </p:cNvSpPr>
          <p:nvPr>
            <p:ph type="title"/>
          </p:nvPr>
        </p:nvSpPr>
        <p:spPr>
          <a:xfrm>
            <a:off x="0" y="609600"/>
            <a:ext cx="12036829" cy="1456267"/>
          </a:xfrm>
        </p:spPr>
        <p:txBody>
          <a:bodyPr/>
          <a:lstStyle/>
          <a:p>
            <a:r>
              <a:rPr lang="en-US" dirty="0"/>
              <a:t>National Board for Certified Counselors (NBCC) Code of Ethics Regarding Cultural Competence cont.</a:t>
            </a:r>
          </a:p>
        </p:txBody>
      </p:sp>
      <p:sp>
        <p:nvSpPr>
          <p:cNvPr id="3" name="Content Placeholder 2">
            <a:extLst>
              <a:ext uri="{FF2B5EF4-FFF2-40B4-BE49-F238E27FC236}">
                <a16:creationId xmlns:a16="http://schemas.microsoft.com/office/drawing/2014/main" id="{6D355D30-AB89-4CE6-814D-25D5777EE0C1}"/>
              </a:ext>
            </a:extLst>
          </p:cNvPr>
          <p:cNvSpPr>
            <a:spLocks noGrp="1"/>
          </p:cNvSpPr>
          <p:nvPr>
            <p:ph idx="1"/>
          </p:nvPr>
        </p:nvSpPr>
        <p:spPr>
          <a:xfrm>
            <a:off x="116379" y="1776307"/>
            <a:ext cx="12075621" cy="4715933"/>
          </a:xfrm>
        </p:spPr>
        <p:txBody>
          <a:bodyPr>
            <a:normAutofit/>
          </a:bodyPr>
          <a:lstStyle/>
          <a:p>
            <a:pPr marL="0" indent="0">
              <a:buNone/>
            </a:pPr>
            <a:r>
              <a:rPr lang="en-US" sz="2200" b="1" dirty="0"/>
              <a:t>Section 3: Human Relations</a:t>
            </a:r>
          </a:p>
          <a:p>
            <a:r>
              <a:rPr lang="en-US" sz="2200" b="1" i="1" dirty="0"/>
              <a:t>3.01 Unfair Discrimination: </a:t>
            </a:r>
            <a:r>
              <a:rPr lang="en-US" sz="2200" dirty="0"/>
              <a:t>In their work-related activities, psychologists do not engage in unfair discrimination based on age, gender, gender identity, race, ethnicity, culture, national origin, religion, sexual orientation, disability, socioeconomic status, or any basis proscribed by law.</a:t>
            </a:r>
          </a:p>
          <a:p>
            <a:r>
              <a:rPr lang="en-US" sz="2200" b="1" i="1" dirty="0"/>
              <a:t>3.03 Other Harassment</a:t>
            </a:r>
            <a:r>
              <a:rPr lang="en-US" sz="2200" dirty="0"/>
              <a:t> </a:t>
            </a:r>
            <a:br>
              <a:rPr lang="en-US" sz="2200" dirty="0"/>
            </a:br>
            <a:r>
              <a:rPr lang="en-US" sz="2200" dirty="0"/>
              <a:t>Psychologists do not knowingly engage in behavior that is harassing or demeaning to persons with whom they interact in their work based on factors such as those persons' age, gender, gender identity, race, ethnicity, culture, national origin, religion, sexual orientation, disability, language, or socioeconomic status.</a:t>
            </a:r>
            <a:endParaRPr lang="en-US" sz="2200" b="1" i="1" dirty="0"/>
          </a:p>
        </p:txBody>
      </p:sp>
      <p:sp>
        <p:nvSpPr>
          <p:cNvPr id="4" name="TextBox 3">
            <a:extLst>
              <a:ext uri="{FF2B5EF4-FFF2-40B4-BE49-F238E27FC236}">
                <a16:creationId xmlns:a16="http://schemas.microsoft.com/office/drawing/2014/main" id="{DB86C0EE-54F7-4EAF-A4B7-3C405B34CB03}"/>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Board for Certified Counselors</a:t>
            </a:r>
          </a:p>
        </p:txBody>
      </p:sp>
    </p:spTree>
    <p:extLst>
      <p:ext uri="{BB962C8B-B14F-4D97-AF65-F5344CB8AC3E}">
        <p14:creationId xmlns:p14="http://schemas.microsoft.com/office/powerpoint/2010/main" val="321755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F73-7E98-45DE-BB05-45C33A99B07E}"/>
              </a:ext>
            </a:extLst>
          </p:cNvPr>
          <p:cNvSpPr>
            <a:spLocks noGrp="1"/>
          </p:cNvSpPr>
          <p:nvPr>
            <p:ph type="title"/>
          </p:nvPr>
        </p:nvSpPr>
        <p:spPr>
          <a:xfrm>
            <a:off x="0" y="609600"/>
            <a:ext cx="12036829" cy="1456267"/>
          </a:xfrm>
        </p:spPr>
        <p:txBody>
          <a:bodyPr/>
          <a:lstStyle/>
          <a:p>
            <a:r>
              <a:rPr lang="en-US" dirty="0"/>
              <a:t>National Board for Certified Counselors (NBCC) Code of Ethics Regarding Cultural Competence cont.</a:t>
            </a:r>
          </a:p>
        </p:txBody>
      </p:sp>
      <p:sp>
        <p:nvSpPr>
          <p:cNvPr id="3" name="Content Placeholder 2">
            <a:extLst>
              <a:ext uri="{FF2B5EF4-FFF2-40B4-BE49-F238E27FC236}">
                <a16:creationId xmlns:a16="http://schemas.microsoft.com/office/drawing/2014/main" id="{6D355D30-AB89-4CE6-814D-25D5777EE0C1}"/>
              </a:ext>
            </a:extLst>
          </p:cNvPr>
          <p:cNvSpPr>
            <a:spLocks noGrp="1"/>
          </p:cNvSpPr>
          <p:nvPr>
            <p:ph idx="1"/>
          </p:nvPr>
        </p:nvSpPr>
        <p:spPr>
          <a:xfrm>
            <a:off x="116379" y="2142067"/>
            <a:ext cx="12075621" cy="4715933"/>
          </a:xfrm>
        </p:spPr>
        <p:txBody>
          <a:bodyPr>
            <a:normAutofit fontScale="92500" lnSpcReduction="20000"/>
          </a:bodyPr>
          <a:lstStyle/>
          <a:p>
            <a:pPr marL="0" indent="0">
              <a:buNone/>
            </a:pPr>
            <a:r>
              <a:rPr lang="en-US" sz="2200" b="1" dirty="0"/>
              <a:t>NCCs take appropriate action to prevent harm.</a:t>
            </a:r>
          </a:p>
          <a:p>
            <a:pPr marL="0" indent="0">
              <a:buNone/>
            </a:pPr>
            <a:r>
              <a:rPr lang="en-US" sz="2200" dirty="0"/>
              <a:t>4. NCCs shall not accept gifts from clients except in cases when it is culturally appropriate or therapeutically relevant because of the potential confusion that may arise.  NCCs shall consider the value of the gift and the effect on the therapeutic relationship when contemplating acceptance.  The considerations hall be documented in the client’s record.</a:t>
            </a:r>
          </a:p>
          <a:p>
            <a:pPr marL="0" indent="0">
              <a:buNone/>
            </a:pPr>
            <a:r>
              <a:rPr lang="en-US" sz="2200" b="1" dirty="0"/>
              <a:t>NCCs provide only those services for which they have education and qualified experience.</a:t>
            </a:r>
          </a:p>
          <a:p>
            <a:pPr marL="0" indent="0">
              <a:buNone/>
            </a:pPr>
            <a:r>
              <a:rPr lang="en-US" sz="2200" dirty="0"/>
              <a:t>26. NCCs shall demonstrate multicultural competence.  NCCs shall not use counseling techniques or engage in any professional activities that discriminate against or show hostility towards individuals or groups based on gender, ethnicity, race, national origin, sexual orientation, disability, religion or any other legally prohibited basis.  Techniques shall be based on established, clinically sound theory.  NCCs shall discuss appropriate consideration and obtain written consent from the client(s) prior to the use of any experimental approach.</a:t>
            </a:r>
          </a:p>
          <a:p>
            <a:pPr marL="0" indent="0">
              <a:buNone/>
            </a:pPr>
            <a:r>
              <a:rPr lang="en-US" sz="2200" b="1" dirty="0"/>
              <a:t>NCCs communicate truthfully.</a:t>
            </a:r>
          </a:p>
          <a:p>
            <a:pPr marL="0" indent="0">
              <a:buNone/>
            </a:pPr>
            <a:r>
              <a:rPr lang="en-US" sz="2200" dirty="0"/>
              <a:t>48. NCCs shall accurately report test and assessment results and limit conclusions to those based on evidence, taking into consideration any influences that may affect results such as health, motivation and multicultural factors.  NCCs shall generally avoid making decisions based on a single test or assessment result.</a:t>
            </a:r>
          </a:p>
          <a:p>
            <a:pPr marL="0" indent="0">
              <a:buNone/>
            </a:pPr>
            <a:endParaRPr lang="en-US" sz="2200" b="1" i="1" dirty="0"/>
          </a:p>
        </p:txBody>
      </p:sp>
      <p:sp>
        <p:nvSpPr>
          <p:cNvPr id="4" name="TextBox 3">
            <a:extLst>
              <a:ext uri="{FF2B5EF4-FFF2-40B4-BE49-F238E27FC236}">
                <a16:creationId xmlns:a16="http://schemas.microsoft.com/office/drawing/2014/main" id="{54614CAB-2903-4ED6-BB56-736F82E5E2CE}"/>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Board for Certified Counselors</a:t>
            </a:r>
          </a:p>
        </p:txBody>
      </p:sp>
    </p:spTree>
    <p:extLst>
      <p:ext uri="{BB962C8B-B14F-4D97-AF65-F5344CB8AC3E}">
        <p14:creationId xmlns:p14="http://schemas.microsoft.com/office/powerpoint/2010/main" val="423243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B1BA-7403-4194-825C-9A0BB1F86C84}"/>
              </a:ext>
            </a:extLst>
          </p:cNvPr>
          <p:cNvSpPr>
            <a:spLocks noGrp="1"/>
          </p:cNvSpPr>
          <p:nvPr>
            <p:ph type="title"/>
          </p:nvPr>
        </p:nvSpPr>
        <p:spPr/>
        <p:txBody>
          <a:bodyPr/>
          <a:lstStyle/>
          <a:p>
            <a:r>
              <a:rPr lang="en-US" dirty="0"/>
              <a:t>National Association of Social Workers Code of Ethics Regarding Cultural Competence </a:t>
            </a:r>
          </a:p>
        </p:txBody>
      </p:sp>
      <p:sp>
        <p:nvSpPr>
          <p:cNvPr id="3" name="Content Placeholder 2">
            <a:extLst>
              <a:ext uri="{FF2B5EF4-FFF2-40B4-BE49-F238E27FC236}">
                <a16:creationId xmlns:a16="http://schemas.microsoft.com/office/drawing/2014/main" id="{0FA7483E-3EB2-4F60-AABE-DF2E82D26763}"/>
              </a:ext>
            </a:extLst>
          </p:cNvPr>
          <p:cNvSpPr>
            <a:spLocks noGrp="1"/>
          </p:cNvSpPr>
          <p:nvPr>
            <p:ph idx="1"/>
          </p:nvPr>
        </p:nvSpPr>
        <p:spPr>
          <a:xfrm>
            <a:off x="216132" y="2142067"/>
            <a:ext cx="11754196" cy="4715933"/>
          </a:xfrm>
        </p:spPr>
        <p:txBody>
          <a:bodyPr>
            <a:normAutofit lnSpcReduction="10000"/>
          </a:bodyPr>
          <a:lstStyle/>
          <a:p>
            <a:pPr marL="0" indent="0" fontAlgn="base">
              <a:buNone/>
            </a:pPr>
            <a:r>
              <a:rPr lang="en-US" b="1" dirty="0"/>
              <a:t>Value: </a:t>
            </a:r>
            <a:r>
              <a:rPr lang="en-US" i="1" dirty="0"/>
              <a:t>Social Justice</a:t>
            </a:r>
            <a:endParaRPr lang="en-US" dirty="0"/>
          </a:p>
          <a:p>
            <a:pPr marL="0" indent="0" fontAlgn="base">
              <a:buNone/>
            </a:pPr>
            <a:r>
              <a:rPr lang="en-US" b="1" dirty="0"/>
              <a:t>Ethical Principle:</a:t>
            </a:r>
            <a:r>
              <a:rPr lang="en-US" dirty="0"/>
              <a:t> </a:t>
            </a:r>
            <a:r>
              <a:rPr lang="en-US" i="1" dirty="0"/>
              <a:t>Social workers challenge social injustice.</a:t>
            </a:r>
            <a:endParaRPr lang="en-US" dirty="0"/>
          </a:p>
          <a:p>
            <a:pPr fontAlgn="base"/>
            <a:r>
              <a:rPr lang="en-US" dirty="0"/>
              <a:t>Social workers pursue social change, particularly with and on behalf of vulnerable and oppressed individuals and groups of people. Social workers' social change efforts are focused primarily on issues of poverty, unemployment, discrimination, and other forms of social injustice. These activities seek to promote sensitivity to and knowledge about oppression and cultural and ethnic diversity. Social workers strive to ensure access to needed information, services, and resources; equality of opportunity; and meaningful participation in decision making for all people.</a:t>
            </a:r>
          </a:p>
          <a:p>
            <a:pPr marL="0" indent="0" fontAlgn="base">
              <a:buNone/>
            </a:pPr>
            <a:r>
              <a:rPr lang="en-US" b="1" dirty="0"/>
              <a:t>Value: </a:t>
            </a:r>
            <a:r>
              <a:rPr lang="en-US" i="1" dirty="0"/>
              <a:t>Dignity and Worth of the Person</a:t>
            </a:r>
            <a:endParaRPr lang="en-US" dirty="0"/>
          </a:p>
          <a:p>
            <a:pPr marL="0" indent="0" fontAlgn="base">
              <a:buNone/>
            </a:pPr>
            <a:r>
              <a:rPr lang="en-US" b="1" dirty="0"/>
              <a:t>Ethical Principle: </a:t>
            </a:r>
            <a:r>
              <a:rPr lang="en-US" i="1" dirty="0"/>
              <a:t>Social workers respect the inherent dignity and worth of the person.</a:t>
            </a:r>
            <a:endParaRPr lang="en-US" dirty="0"/>
          </a:p>
          <a:p>
            <a:pPr fontAlgn="base"/>
            <a:r>
              <a:rPr lang="en-US" dirty="0"/>
              <a:t>Social workers treat each person in a caring and respectful fashion, mindful of individual differences and cultural and ethnic diversity. Social workers promote clients' socially responsible self-determination. Social workers seek to enhance clients' capacity and opportunity to change and to address their own needs. Social workers are cognizant of their dual responsibility to clients and to the broader society. They seek to resolve conflicts between clients' interests and the broader society's interests in a socially responsible manner consistent with the values, ethical principles, and ethical standards of the profession.</a:t>
            </a:r>
          </a:p>
          <a:p>
            <a:endParaRPr lang="en-US" dirty="0"/>
          </a:p>
        </p:txBody>
      </p:sp>
      <p:sp>
        <p:nvSpPr>
          <p:cNvPr id="4" name="TextBox 3">
            <a:extLst>
              <a:ext uri="{FF2B5EF4-FFF2-40B4-BE49-F238E27FC236}">
                <a16:creationId xmlns:a16="http://schemas.microsoft.com/office/drawing/2014/main" id="{8FA63A34-8E2C-4031-AE23-E8B636049C56}"/>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Association of Social Workers</a:t>
            </a:r>
          </a:p>
        </p:txBody>
      </p:sp>
    </p:spTree>
    <p:extLst>
      <p:ext uri="{BB962C8B-B14F-4D97-AF65-F5344CB8AC3E}">
        <p14:creationId xmlns:p14="http://schemas.microsoft.com/office/powerpoint/2010/main" val="248893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B1BA-7403-4194-825C-9A0BB1F86C84}"/>
              </a:ext>
            </a:extLst>
          </p:cNvPr>
          <p:cNvSpPr>
            <a:spLocks noGrp="1"/>
          </p:cNvSpPr>
          <p:nvPr>
            <p:ph type="title"/>
          </p:nvPr>
        </p:nvSpPr>
        <p:spPr>
          <a:xfrm>
            <a:off x="1" y="609600"/>
            <a:ext cx="10817226" cy="1456267"/>
          </a:xfrm>
        </p:spPr>
        <p:txBody>
          <a:bodyPr/>
          <a:lstStyle/>
          <a:p>
            <a:r>
              <a:rPr lang="en-US" dirty="0"/>
              <a:t>National Association of Social Workers Code of Ethics Regarding Cultural Competence </a:t>
            </a:r>
          </a:p>
        </p:txBody>
      </p:sp>
      <p:sp>
        <p:nvSpPr>
          <p:cNvPr id="3" name="Content Placeholder 2">
            <a:extLst>
              <a:ext uri="{FF2B5EF4-FFF2-40B4-BE49-F238E27FC236}">
                <a16:creationId xmlns:a16="http://schemas.microsoft.com/office/drawing/2014/main" id="{0FA7483E-3EB2-4F60-AABE-DF2E82D26763}"/>
              </a:ext>
            </a:extLst>
          </p:cNvPr>
          <p:cNvSpPr>
            <a:spLocks noGrp="1"/>
          </p:cNvSpPr>
          <p:nvPr>
            <p:ph idx="1"/>
          </p:nvPr>
        </p:nvSpPr>
        <p:spPr>
          <a:xfrm>
            <a:off x="216132" y="2142067"/>
            <a:ext cx="11754196" cy="4715933"/>
          </a:xfrm>
        </p:spPr>
        <p:txBody>
          <a:bodyPr>
            <a:normAutofit fontScale="92500" lnSpcReduction="20000"/>
          </a:bodyPr>
          <a:lstStyle/>
          <a:p>
            <a:pPr marL="0" indent="0" fontAlgn="base">
              <a:buNone/>
            </a:pPr>
            <a:r>
              <a:rPr lang="en-US" b="1" dirty="0"/>
              <a:t>1.05 Cultural Awareness and Social Diversity</a:t>
            </a:r>
          </a:p>
          <a:p>
            <a:pPr fontAlgn="base"/>
            <a:r>
              <a:rPr lang="en-US" dirty="0"/>
              <a:t>(a) Social workers should understand culture and its function in human behavior and society, recognizing the strengths that exist in all cultures.</a:t>
            </a:r>
          </a:p>
          <a:p>
            <a:pPr fontAlgn="base"/>
            <a:r>
              <a:rPr lang="en-US" dirty="0"/>
              <a:t>(b) Social workers should have a knowledge base of their clients' cultures and be able to demonstrate competence in the provision of services that are sensitive to clients' cultures and to differences among people and cultural groups.</a:t>
            </a:r>
          </a:p>
          <a:p>
            <a:pPr fontAlgn="base"/>
            <a:r>
              <a:rPr lang="en-US" dirty="0"/>
              <a:t>(c) Social workers should obtain education about and seek to understand the nature of social diversity and oppression with respect to race, ethnicity, national origin, color, sex, sexual orientation, gender identity or expression, age, marital status, political belief, religion, immigration status, and mental or physical ability.</a:t>
            </a:r>
          </a:p>
          <a:p>
            <a:pPr fontAlgn="base"/>
            <a:r>
              <a:rPr lang="en-US" dirty="0"/>
              <a:t>(d) Social workers who provide electronic social work services should be aware of cultural and socioeconomic differences among clients and how they may use electronic technology. Social workers should assess cultural, environmental, economic, mental or physical ability, linguistic, and other issues that may affect the delivery or use of these services.</a:t>
            </a:r>
          </a:p>
          <a:p>
            <a:pPr marL="0" indent="0" fontAlgn="base">
              <a:buNone/>
            </a:pPr>
            <a:r>
              <a:rPr lang="en-US" b="1" dirty="0"/>
              <a:t>1.06 Conflicts of Interest</a:t>
            </a:r>
          </a:p>
          <a:p>
            <a:pPr fontAlgn="base"/>
            <a:r>
              <a:rPr lang="en-US" dirty="0"/>
              <a:t>(c) Social workers should not engage in dual or multiple relationships with clients or former clients in which there is a risk of exploitation or potential harm to the client. In instances when dual or multiple relationships are unavoidable, social workers should take steps to protect clients and are responsible for setting clear, appropriate, and culturally sensitive boundaries. (Dual or multiple relationships occur when social workers relate to clients in more than one relationship, whether professional, social, or business. Dual or multiple relationships can occur simultaneously or consecutively.)</a:t>
            </a:r>
          </a:p>
          <a:p>
            <a:pPr fontAlgn="base"/>
            <a:endParaRPr lang="en-US" dirty="0"/>
          </a:p>
        </p:txBody>
      </p:sp>
      <p:sp>
        <p:nvSpPr>
          <p:cNvPr id="4" name="TextBox 3">
            <a:extLst>
              <a:ext uri="{FF2B5EF4-FFF2-40B4-BE49-F238E27FC236}">
                <a16:creationId xmlns:a16="http://schemas.microsoft.com/office/drawing/2014/main" id="{E8396770-6168-42A1-B2B2-B43206C126BA}"/>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Association of Social Workers</a:t>
            </a:r>
          </a:p>
        </p:txBody>
      </p:sp>
    </p:spTree>
    <p:extLst>
      <p:ext uri="{BB962C8B-B14F-4D97-AF65-F5344CB8AC3E}">
        <p14:creationId xmlns:p14="http://schemas.microsoft.com/office/powerpoint/2010/main" val="117861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B1BA-7403-4194-825C-9A0BB1F86C84}"/>
              </a:ext>
            </a:extLst>
          </p:cNvPr>
          <p:cNvSpPr>
            <a:spLocks noGrp="1"/>
          </p:cNvSpPr>
          <p:nvPr>
            <p:ph type="title"/>
          </p:nvPr>
        </p:nvSpPr>
        <p:spPr>
          <a:xfrm>
            <a:off x="1" y="609600"/>
            <a:ext cx="10817226" cy="1456267"/>
          </a:xfrm>
        </p:spPr>
        <p:txBody>
          <a:bodyPr/>
          <a:lstStyle/>
          <a:p>
            <a:r>
              <a:rPr lang="en-US" dirty="0"/>
              <a:t>National Association of Social Workers Code of Ethics Regarding Cultural Competence </a:t>
            </a:r>
          </a:p>
        </p:txBody>
      </p:sp>
      <p:sp>
        <p:nvSpPr>
          <p:cNvPr id="3" name="Content Placeholder 2">
            <a:extLst>
              <a:ext uri="{FF2B5EF4-FFF2-40B4-BE49-F238E27FC236}">
                <a16:creationId xmlns:a16="http://schemas.microsoft.com/office/drawing/2014/main" id="{0FA7483E-3EB2-4F60-AABE-DF2E82D26763}"/>
              </a:ext>
            </a:extLst>
          </p:cNvPr>
          <p:cNvSpPr>
            <a:spLocks noGrp="1"/>
          </p:cNvSpPr>
          <p:nvPr>
            <p:ph idx="1"/>
          </p:nvPr>
        </p:nvSpPr>
        <p:spPr>
          <a:xfrm>
            <a:off x="216132" y="2142067"/>
            <a:ext cx="11754196" cy="4715933"/>
          </a:xfrm>
        </p:spPr>
        <p:txBody>
          <a:bodyPr>
            <a:normAutofit fontScale="92500"/>
          </a:bodyPr>
          <a:lstStyle/>
          <a:p>
            <a:pPr marL="0" indent="0" fontAlgn="base">
              <a:buNone/>
            </a:pPr>
            <a:r>
              <a:rPr lang="en-US" b="1" dirty="0"/>
              <a:t>1.09 Sexual Relationships</a:t>
            </a:r>
          </a:p>
          <a:p>
            <a:pPr fontAlgn="base"/>
            <a:r>
              <a:rPr lang="en-US" dirty="0"/>
              <a:t>(b) Social workers should not engage in sexual activities or sexual contact with clients' relatives or other individuals with whom clients maintain a close personal relationship when there is a risk of exploitation or potential harm to the client. Sexual activity or sexual contact with clients' relatives or other individuals with whom clients maintain a personal relationship has the potential to be harmful to the client and may make it difficult for the social worker and client to maintain appropriate professional boundaries. Social workers--not their clients, their clients' relatives, or other individuals with whom the client maintains a personal relationship--assume the full burden for setting clear, appropriate, and culturally sensitive boundaries.</a:t>
            </a:r>
          </a:p>
          <a:p>
            <a:pPr marL="0" indent="0" fontAlgn="base">
              <a:buNone/>
            </a:pPr>
            <a:r>
              <a:rPr lang="en-US" b="1" dirty="0"/>
              <a:t>1.10 Physical Contact</a:t>
            </a:r>
          </a:p>
          <a:p>
            <a:pPr fontAlgn="base"/>
            <a:r>
              <a:rPr lang="en-US" dirty="0"/>
              <a:t>Social workers should not engage in physical contact with clients when there is a possibility of psychological harm to the client as a result of the contact (such as cradling or caressing clients). Social workers who engage in appropriate physical contact with clients are responsible for setting clear, appropriate, and culturally sensitive boundaries that govern such physical contact.</a:t>
            </a:r>
          </a:p>
          <a:p>
            <a:pPr marL="0" indent="0" fontAlgn="base">
              <a:buNone/>
            </a:pPr>
            <a:r>
              <a:rPr lang="en-US" b="1" dirty="0"/>
              <a:t>3.01 Supervision and Consultation</a:t>
            </a:r>
          </a:p>
          <a:p>
            <a:pPr fontAlgn="base"/>
            <a:r>
              <a:rPr lang="en-US" dirty="0"/>
              <a:t>(b) Social workers who provide supervision or consultation are responsible for setting clear, appropriate, and culturally sensitive boundaries.</a:t>
            </a:r>
          </a:p>
          <a:p>
            <a:pPr fontAlgn="base"/>
            <a:endParaRPr lang="en-US" dirty="0"/>
          </a:p>
          <a:p>
            <a:pPr fontAlgn="base"/>
            <a:endParaRPr lang="en-US" dirty="0"/>
          </a:p>
        </p:txBody>
      </p:sp>
      <p:sp>
        <p:nvSpPr>
          <p:cNvPr id="4" name="TextBox 3">
            <a:extLst>
              <a:ext uri="{FF2B5EF4-FFF2-40B4-BE49-F238E27FC236}">
                <a16:creationId xmlns:a16="http://schemas.microsoft.com/office/drawing/2014/main" id="{FD097BFB-C6D4-44AE-8B7F-A0209F5B4004}"/>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Association of Social Workers</a:t>
            </a:r>
          </a:p>
        </p:txBody>
      </p:sp>
    </p:spTree>
    <p:extLst>
      <p:ext uri="{BB962C8B-B14F-4D97-AF65-F5344CB8AC3E}">
        <p14:creationId xmlns:p14="http://schemas.microsoft.com/office/powerpoint/2010/main" val="185749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B1BA-7403-4194-825C-9A0BB1F86C84}"/>
              </a:ext>
            </a:extLst>
          </p:cNvPr>
          <p:cNvSpPr>
            <a:spLocks noGrp="1"/>
          </p:cNvSpPr>
          <p:nvPr>
            <p:ph type="title"/>
          </p:nvPr>
        </p:nvSpPr>
        <p:spPr>
          <a:xfrm>
            <a:off x="0" y="609600"/>
            <a:ext cx="12192000" cy="1456267"/>
          </a:xfrm>
        </p:spPr>
        <p:txBody>
          <a:bodyPr/>
          <a:lstStyle/>
          <a:p>
            <a:r>
              <a:rPr lang="en-US" dirty="0"/>
              <a:t>National Association of Social Workers Code of Ethics Regarding Cultural Competence </a:t>
            </a:r>
          </a:p>
        </p:txBody>
      </p:sp>
      <p:sp>
        <p:nvSpPr>
          <p:cNvPr id="3" name="Content Placeholder 2">
            <a:extLst>
              <a:ext uri="{FF2B5EF4-FFF2-40B4-BE49-F238E27FC236}">
                <a16:creationId xmlns:a16="http://schemas.microsoft.com/office/drawing/2014/main" id="{0FA7483E-3EB2-4F60-AABE-DF2E82D26763}"/>
              </a:ext>
            </a:extLst>
          </p:cNvPr>
          <p:cNvSpPr>
            <a:spLocks noGrp="1"/>
          </p:cNvSpPr>
          <p:nvPr>
            <p:ph idx="1"/>
          </p:nvPr>
        </p:nvSpPr>
        <p:spPr>
          <a:xfrm>
            <a:off x="149630" y="2474576"/>
            <a:ext cx="11754196" cy="4715933"/>
          </a:xfrm>
        </p:spPr>
        <p:txBody>
          <a:bodyPr>
            <a:normAutofit fontScale="92500" lnSpcReduction="10000"/>
          </a:bodyPr>
          <a:lstStyle/>
          <a:p>
            <a:pPr marL="0" indent="0" fontAlgn="base">
              <a:buNone/>
            </a:pPr>
            <a:r>
              <a:rPr lang="en-US" b="1" dirty="0"/>
              <a:t>3.02 Education and Training</a:t>
            </a:r>
          </a:p>
          <a:p>
            <a:pPr fontAlgn="base"/>
            <a:r>
              <a:rPr lang="en-US" dirty="0"/>
              <a:t>(d) Social workers who function as educators or field instructors for students should not engage in any dual or multiple relationships with students in which there is a risk of exploitation or potential harm to the student, including dual relationships that may arise while using social networking sites or other electronic media. Social work educators and field instructors are responsible for setting clear, appropriate, and culturally sensitive boundaries.</a:t>
            </a:r>
          </a:p>
          <a:p>
            <a:pPr marL="0" indent="0" fontAlgn="base">
              <a:buNone/>
            </a:pPr>
            <a:r>
              <a:rPr lang="en-US" b="1" dirty="0"/>
              <a:t>6.01 Social Welfare</a:t>
            </a:r>
          </a:p>
          <a:p>
            <a:pPr fontAlgn="base"/>
            <a:r>
              <a:rPr lang="en-US" dirty="0"/>
              <a:t>Social workers should promote the general welfare of society, from local to global levels, and the development of people, their communities, and their environments. Social workers should advocate for living conditions conducive to the fulfillment of basic human needs and should promote social, economic, political, and cultural values and institutions that are compatible with the realization of social justice.</a:t>
            </a:r>
          </a:p>
          <a:p>
            <a:pPr fontAlgn="base"/>
            <a:r>
              <a:rPr lang="en-US" b="1" dirty="0"/>
              <a:t>6.04 Social and Political Action</a:t>
            </a:r>
          </a:p>
          <a:p>
            <a:pPr fontAlgn="base"/>
            <a:r>
              <a:rPr lang="en-US" dirty="0"/>
              <a:t>(c) Social workers should promote conditions that encourage respect for cultural and social diversity within the United States and globally. Social workers should promote policies and practices that demonstrate respect for difference, support the expansion of cultural knowledge and resources, advocate for programs and institutions that demonstrate cultural competence, and promote policies that safeguard the rights of and confirm equity and social justice for all people.</a:t>
            </a:r>
          </a:p>
          <a:p>
            <a:pPr fontAlgn="base"/>
            <a:endParaRPr lang="en-US" dirty="0"/>
          </a:p>
          <a:p>
            <a:pPr fontAlgn="base"/>
            <a:endParaRPr lang="en-US" dirty="0"/>
          </a:p>
          <a:p>
            <a:pPr fontAlgn="base"/>
            <a:endParaRPr lang="en-US" dirty="0"/>
          </a:p>
        </p:txBody>
      </p:sp>
      <p:sp>
        <p:nvSpPr>
          <p:cNvPr id="4" name="TextBox 3">
            <a:extLst>
              <a:ext uri="{FF2B5EF4-FFF2-40B4-BE49-F238E27FC236}">
                <a16:creationId xmlns:a16="http://schemas.microsoft.com/office/drawing/2014/main" id="{D75C27D1-5709-4086-ACA0-0E2F40D8A794}"/>
              </a:ext>
            </a:extLst>
          </p:cNvPr>
          <p:cNvSpPr txBox="1"/>
          <p:nvPr/>
        </p:nvSpPr>
        <p:spPr>
          <a:xfrm>
            <a:off x="0" y="6550223"/>
            <a:ext cx="12192000" cy="307777"/>
          </a:xfrm>
          <a:prstGeom prst="rect">
            <a:avLst/>
          </a:prstGeom>
          <a:noFill/>
        </p:spPr>
        <p:txBody>
          <a:bodyPr wrap="square" rtlCol="0">
            <a:spAutoFit/>
          </a:bodyPr>
          <a:lstStyle/>
          <a:p>
            <a:pPr algn="ctr"/>
            <a:r>
              <a:rPr lang="en-US" sz="1400" dirty="0"/>
              <a:t>National Association of Social Workers</a:t>
            </a:r>
          </a:p>
        </p:txBody>
      </p:sp>
    </p:spTree>
    <p:extLst>
      <p:ext uri="{BB962C8B-B14F-4D97-AF65-F5344CB8AC3E}">
        <p14:creationId xmlns:p14="http://schemas.microsoft.com/office/powerpoint/2010/main" val="428829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FD1D-40CA-4571-A194-6862C6131912}"/>
              </a:ext>
            </a:extLst>
          </p:cNvPr>
          <p:cNvSpPr>
            <a:spLocks noGrp="1"/>
          </p:cNvSpPr>
          <p:nvPr>
            <p:ph type="title"/>
          </p:nvPr>
        </p:nvSpPr>
        <p:spPr>
          <a:xfrm>
            <a:off x="1" y="609600"/>
            <a:ext cx="12192000" cy="1456267"/>
          </a:xfrm>
        </p:spPr>
        <p:txBody>
          <a:bodyPr>
            <a:normAutofit/>
          </a:bodyPr>
          <a:lstStyle/>
          <a:p>
            <a:r>
              <a:rPr lang="en-US" dirty="0"/>
              <a:t>Summary of rights for consumers in State-operated facilities and department of mental health consumers</a:t>
            </a:r>
          </a:p>
        </p:txBody>
      </p:sp>
      <p:sp>
        <p:nvSpPr>
          <p:cNvPr id="3" name="Content Placeholder 2">
            <a:extLst>
              <a:ext uri="{FF2B5EF4-FFF2-40B4-BE49-F238E27FC236}">
                <a16:creationId xmlns:a16="http://schemas.microsoft.com/office/drawing/2014/main" id="{1501AE9E-19ED-424C-B4A2-08708EA7BAA6}"/>
              </a:ext>
            </a:extLst>
          </p:cNvPr>
          <p:cNvSpPr>
            <a:spLocks noGrp="1"/>
          </p:cNvSpPr>
          <p:nvPr>
            <p:ph idx="1"/>
          </p:nvPr>
        </p:nvSpPr>
        <p:spPr>
          <a:xfrm>
            <a:off x="1" y="2660073"/>
            <a:ext cx="12191999" cy="3995652"/>
          </a:xfrm>
        </p:spPr>
        <p:txBody>
          <a:bodyPr>
            <a:normAutofit fontScale="92500" lnSpcReduction="20000"/>
          </a:bodyPr>
          <a:lstStyle/>
          <a:p>
            <a:pPr marL="0" indent="0">
              <a:buNone/>
            </a:pPr>
            <a:r>
              <a:rPr lang="en-US" sz="3500" b="1" dirty="0"/>
              <a:t>Certain sections applicable to:</a:t>
            </a:r>
          </a:p>
          <a:p>
            <a:r>
              <a:rPr lang="en-US" sz="3500" dirty="0"/>
              <a:t>Consumers of Department of Mental Health Services</a:t>
            </a:r>
          </a:p>
          <a:p>
            <a:r>
              <a:rPr lang="en-US" sz="3500" dirty="0"/>
              <a:t>Consumers of psychiatric hospitals accredited by the Joint Commission</a:t>
            </a:r>
          </a:p>
          <a:p>
            <a:r>
              <a:rPr lang="en-US" sz="3500" dirty="0"/>
              <a:t>Participants of the Medicaid and Medicare programs</a:t>
            </a:r>
          </a:p>
          <a:p>
            <a:endParaRPr lang="en-US" sz="3500" dirty="0"/>
          </a:p>
          <a:p>
            <a:pPr marL="0" indent="0">
              <a:buNone/>
            </a:pPr>
            <a:r>
              <a:rPr lang="en-US" sz="3500" b="1" dirty="0"/>
              <a:t>Note:</a:t>
            </a:r>
          </a:p>
          <a:p>
            <a:r>
              <a:rPr lang="en-US" sz="3500" dirty="0"/>
              <a:t>Some rights may be limited for safety or therapeutic reasons</a:t>
            </a:r>
          </a:p>
          <a:p>
            <a:endParaRPr lang="en-US" sz="3200" dirty="0"/>
          </a:p>
        </p:txBody>
      </p:sp>
    </p:spTree>
    <p:extLst>
      <p:ext uri="{BB962C8B-B14F-4D97-AF65-F5344CB8AC3E}">
        <p14:creationId xmlns:p14="http://schemas.microsoft.com/office/powerpoint/2010/main" val="106539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3C89DD-281F-4F32-BDB3-4F7D484FFDA0}"/>
              </a:ext>
            </a:extLst>
          </p:cNvPr>
          <p:cNvPicPr>
            <a:picLocks noChangeAspect="1"/>
          </p:cNvPicPr>
          <p:nvPr/>
        </p:nvPicPr>
        <p:blipFill>
          <a:blip r:embed="rId2"/>
          <a:stretch>
            <a:fillRect/>
          </a:stretch>
        </p:blipFill>
        <p:spPr>
          <a:xfrm>
            <a:off x="0" y="-163036"/>
            <a:ext cx="12192000" cy="7406260"/>
          </a:xfrm>
          <a:prstGeom prst="rect">
            <a:avLst/>
          </a:prstGeom>
        </p:spPr>
      </p:pic>
    </p:spTree>
    <p:extLst>
      <p:ext uri="{BB962C8B-B14F-4D97-AF65-F5344CB8AC3E}">
        <p14:creationId xmlns:p14="http://schemas.microsoft.com/office/powerpoint/2010/main" val="107167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E97D8B-CB09-4143-932C-61E7C0CDE8B6}"/>
              </a:ext>
            </a:extLst>
          </p:cNvPr>
          <p:cNvPicPr>
            <a:picLocks noChangeAspect="1"/>
          </p:cNvPicPr>
          <p:nvPr/>
        </p:nvPicPr>
        <p:blipFill>
          <a:blip r:embed="rId2"/>
          <a:stretch>
            <a:fillRect/>
          </a:stretch>
        </p:blipFill>
        <p:spPr>
          <a:xfrm>
            <a:off x="0" y="-116377"/>
            <a:ext cx="12270799" cy="6974378"/>
          </a:xfrm>
          <a:prstGeom prst="rect">
            <a:avLst/>
          </a:prstGeom>
        </p:spPr>
      </p:pic>
    </p:spTree>
    <p:extLst>
      <p:ext uri="{BB962C8B-B14F-4D97-AF65-F5344CB8AC3E}">
        <p14:creationId xmlns:p14="http://schemas.microsoft.com/office/powerpoint/2010/main" val="46584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93964"/>
            <a:ext cx="10817227" cy="1456267"/>
          </a:xfrm>
        </p:spPr>
        <p:txBody>
          <a:bodyPr/>
          <a:lstStyle/>
          <a:p>
            <a:r>
              <a:rPr lang="en-US" dirty="0"/>
              <a:t>Facts about mental health cont.</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107143" y="1302328"/>
            <a:ext cx="11787448" cy="5910349"/>
          </a:xfrm>
        </p:spPr>
        <p:txBody>
          <a:bodyPr>
            <a:noAutofit/>
          </a:bodyPr>
          <a:lstStyle/>
          <a:p>
            <a:r>
              <a:rPr lang="en-US" sz="2200" b="1" dirty="0"/>
              <a:t>Fact 5:  Mental disorders are important risk factors for other diseases, as well as unintentional and intentional injury.</a:t>
            </a:r>
          </a:p>
          <a:p>
            <a:pPr lvl="1"/>
            <a:r>
              <a:rPr lang="en-US" sz="2000" dirty="0"/>
              <a:t>Mental disorders increase the risk of getting ill from diseases such as HIV, cardiovascular disease, diabetes, etc.</a:t>
            </a:r>
          </a:p>
          <a:p>
            <a:r>
              <a:rPr lang="en-US" sz="2200" b="1" dirty="0"/>
              <a:t>Fact 6:  Stigma and discrimination against patients and families prevent people from seeking mental health care.</a:t>
            </a:r>
          </a:p>
          <a:p>
            <a:pPr lvl="1"/>
            <a:r>
              <a:rPr lang="en-US" sz="2000" dirty="0"/>
              <a:t>There are beliefs that people with mental illness are: untreatable; difficult; unintelligent; incapable of making decisions.</a:t>
            </a:r>
          </a:p>
          <a:p>
            <a:pPr lvl="1"/>
            <a:r>
              <a:rPr lang="en-US" sz="2000" dirty="0"/>
              <a:t>Stigma can lead to abuse, rejection, and isolation.</a:t>
            </a:r>
          </a:p>
          <a:p>
            <a:pPr lvl="1"/>
            <a:r>
              <a:rPr lang="en-US" sz="2000" dirty="0"/>
              <a:t>This includes interventions such as physical restraint, seclusion, denial of basic needs, invasion of privacy.</a:t>
            </a:r>
          </a:p>
          <a:p>
            <a:r>
              <a:rPr lang="en-US" sz="2200" b="1" dirty="0"/>
              <a:t>Fact 7:  Human rights violations of people with mental and psychosocial disability are routinely reported in most countries.</a:t>
            </a:r>
          </a:p>
          <a:p>
            <a:pPr lvl="1"/>
            <a:endParaRPr lang="en-US" sz="2200" dirty="0"/>
          </a:p>
        </p:txBody>
      </p:sp>
      <p:sp>
        <p:nvSpPr>
          <p:cNvPr id="4" name="TextBox 3">
            <a:extLst>
              <a:ext uri="{FF2B5EF4-FFF2-40B4-BE49-F238E27FC236}">
                <a16:creationId xmlns:a16="http://schemas.microsoft.com/office/drawing/2014/main" id="{2E877261-40B0-4C3E-8B28-255FF0BE9690}"/>
              </a:ext>
            </a:extLst>
          </p:cNvPr>
          <p:cNvSpPr txBox="1"/>
          <p:nvPr/>
        </p:nvSpPr>
        <p:spPr>
          <a:xfrm>
            <a:off x="0" y="6550223"/>
            <a:ext cx="12192000" cy="307777"/>
          </a:xfrm>
          <a:prstGeom prst="rect">
            <a:avLst/>
          </a:prstGeom>
          <a:noFill/>
        </p:spPr>
        <p:txBody>
          <a:bodyPr wrap="square" rtlCol="0">
            <a:spAutoFit/>
          </a:bodyPr>
          <a:lstStyle/>
          <a:p>
            <a:pPr algn="ctr"/>
            <a:r>
              <a:rPr lang="en-US" sz="1400" dirty="0"/>
              <a:t>World Health Organization:  Ten Facts on Mental Health</a:t>
            </a:r>
          </a:p>
        </p:txBody>
      </p:sp>
    </p:spTree>
    <p:extLst>
      <p:ext uri="{BB962C8B-B14F-4D97-AF65-F5344CB8AC3E}">
        <p14:creationId xmlns:p14="http://schemas.microsoft.com/office/powerpoint/2010/main" val="262885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93964"/>
            <a:ext cx="10817227" cy="1456267"/>
          </a:xfrm>
        </p:spPr>
        <p:txBody>
          <a:bodyPr/>
          <a:lstStyle/>
          <a:p>
            <a:r>
              <a:rPr lang="en-US" dirty="0"/>
              <a:t>Ethical issues related to mental health care emergencies</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2142067"/>
            <a:ext cx="11959244" cy="4715933"/>
          </a:xfrm>
        </p:spPr>
        <p:txBody>
          <a:bodyPr>
            <a:normAutofit lnSpcReduction="10000"/>
          </a:bodyPr>
          <a:lstStyle/>
          <a:p>
            <a:r>
              <a:rPr lang="en-US" sz="2400" b="1" dirty="0"/>
              <a:t>Minimizing Harm:  </a:t>
            </a:r>
          </a:p>
          <a:p>
            <a:pPr lvl="1"/>
            <a:r>
              <a:rPr lang="en-US" sz="2200" dirty="0"/>
              <a:t>Individuals with mental illness may be more vulnerable to disruptions in normal routines inherent in an emergency and less likely than others to prepare or shelter themselves from significant harm.</a:t>
            </a:r>
          </a:p>
          <a:p>
            <a:pPr lvl="1"/>
            <a:r>
              <a:rPr lang="en-US" sz="2200" dirty="0"/>
              <a:t>As care providers we should anticipate the needs and develop strategies to minimize the harm that persons with mental health disorders may face in an emergency.</a:t>
            </a:r>
          </a:p>
          <a:p>
            <a:r>
              <a:rPr lang="en-US" sz="2400" b="1" dirty="0"/>
              <a:t>Equity:</a:t>
            </a:r>
          </a:p>
          <a:p>
            <a:pPr lvl="1"/>
            <a:r>
              <a:rPr lang="en-US" sz="2200" dirty="0"/>
              <a:t>Individuals with mental disorders are often subject to an inequitable standard of care when compared to physical impairments.</a:t>
            </a:r>
          </a:p>
          <a:p>
            <a:pPr lvl="1"/>
            <a:r>
              <a:rPr lang="en-US" sz="2200" dirty="0"/>
              <a:t>Emergency planners and responders must sustain commitment to equity by:</a:t>
            </a:r>
          </a:p>
          <a:p>
            <a:pPr lvl="2"/>
            <a:r>
              <a:rPr lang="en-US" sz="1900" dirty="0"/>
              <a:t>Ensuring needs of those with mental health disorders are given fair attention during emergencies.</a:t>
            </a:r>
          </a:p>
          <a:p>
            <a:pPr lvl="2"/>
            <a:r>
              <a:rPr lang="en-US" sz="1900" dirty="0"/>
              <a:t>Engaging  in effective planning and training exercises to prepare for mental health challenges.</a:t>
            </a:r>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a:t>John Hopkins Public Health Preparedness Programs</a:t>
            </a:r>
          </a:p>
        </p:txBody>
      </p:sp>
    </p:spTree>
    <p:extLst>
      <p:ext uri="{BB962C8B-B14F-4D97-AF65-F5344CB8AC3E}">
        <p14:creationId xmlns:p14="http://schemas.microsoft.com/office/powerpoint/2010/main" val="3110104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304800"/>
            <a:ext cx="10817227" cy="1456267"/>
          </a:xfrm>
        </p:spPr>
        <p:txBody>
          <a:bodyPr/>
          <a:lstStyle/>
          <a:p>
            <a:r>
              <a:rPr lang="en-US" dirty="0"/>
              <a:t>Ethical issues related to mental health care emergencies cont.</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2142067"/>
            <a:ext cx="11959244" cy="4715933"/>
          </a:xfrm>
        </p:spPr>
        <p:txBody>
          <a:bodyPr>
            <a:normAutofit/>
          </a:bodyPr>
          <a:lstStyle/>
          <a:p>
            <a:r>
              <a:rPr lang="en-US" sz="2400" b="1" dirty="0"/>
              <a:t>Effectiveness:  </a:t>
            </a:r>
          </a:p>
          <a:p>
            <a:pPr lvl="1"/>
            <a:r>
              <a:rPr lang="en-US" sz="2200" dirty="0"/>
              <a:t>Commitment to effective treatment must be sustained to the greatest degree possible.</a:t>
            </a:r>
          </a:p>
          <a:p>
            <a:r>
              <a:rPr lang="en-US" sz="2400" b="1" dirty="0"/>
              <a:t>Respecting Choice:</a:t>
            </a:r>
          </a:p>
          <a:p>
            <a:pPr lvl="1"/>
            <a:r>
              <a:rPr lang="en-US" sz="2200" dirty="0"/>
              <a:t>Emergency mental health responders should respect the choices and preferences of those affected to the greatest degree possible.</a:t>
            </a:r>
          </a:p>
          <a:p>
            <a:pPr lvl="1"/>
            <a:r>
              <a:rPr lang="en-US" sz="2200" dirty="0"/>
              <a:t>If any constraints on choice are necessary, they should be applied equally to the population and proportionate to the intended outcome.</a:t>
            </a:r>
          </a:p>
          <a:p>
            <a:pPr lvl="1"/>
            <a:r>
              <a:rPr lang="en-US" sz="2200" dirty="0"/>
              <a:t>Public health officials should choose the intervention that provides the least amount of infringement to achieve the desired effect.</a:t>
            </a:r>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a:t>John Hopkins Public Health Preparedness Programs</a:t>
            </a:r>
          </a:p>
        </p:txBody>
      </p:sp>
    </p:spTree>
    <p:extLst>
      <p:ext uri="{BB962C8B-B14F-4D97-AF65-F5344CB8AC3E}">
        <p14:creationId xmlns:p14="http://schemas.microsoft.com/office/powerpoint/2010/main" val="238518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93964"/>
            <a:ext cx="10817227" cy="1456267"/>
          </a:xfrm>
        </p:spPr>
        <p:txBody>
          <a:bodyPr/>
          <a:lstStyle/>
          <a:p>
            <a:r>
              <a:rPr lang="en-US" dirty="0"/>
              <a:t>Ethical issues related to mental health care emergencies cont.</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2142067"/>
            <a:ext cx="11959244" cy="4715933"/>
          </a:xfrm>
        </p:spPr>
        <p:txBody>
          <a:bodyPr>
            <a:normAutofit/>
          </a:bodyPr>
          <a:lstStyle/>
          <a:p>
            <a:r>
              <a:rPr lang="en-US" sz="2400" b="1" dirty="0"/>
              <a:t>Right to Privacy:  </a:t>
            </a:r>
          </a:p>
          <a:p>
            <a:pPr lvl="1"/>
            <a:r>
              <a:rPr lang="en-US" sz="2200" dirty="0"/>
              <a:t>Rights to privacy may be compromised during an emergency due to a break down in the systems to maintain confidentiality.</a:t>
            </a:r>
          </a:p>
          <a:p>
            <a:pPr lvl="1"/>
            <a:r>
              <a:rPr lang="en-US" sz="2200" dirty="0"/>
              <a:t>PHI may need to be shared to help individuals in need.  </a:t>
            </a:r>
          </a:p>
          <a:p>
            <a:pPr lvl="1"/>
            <a:r>
              <a:rPr lang="en-US" sz="2200" dirty="0"/>
              <a:t>Public health and emergency responders should work to protect the privacy of mental health data on a “need to know” basis when possible.</a:t>
            </a:r>
          </a:p>
          <a:p>
            <a:r>
              <a:rPr lang="en-US" sz="2400" b="1" dirty="0"/>
              <a:t>Duty to Provide Care:</a:t>
            </a:r>
          </a:p>
          <a:p>
            <a:pPr lvl="1"/>
            <a:r>
              <a:rPr lang="en-US" sz="2200" dirty="0"/>
              <a:t>Professional codes of ethics reinforce the duty to continue to provide care during an emergency.</a:t>
            </a:r>
          </a:p>
          <a:p>
            <a:pPr lvl="1"/>
            <a:r>
              <a:rPr lang="en-US" sz="2200" dirty="0"/>
              <a:t>Individuals with mental disorders and physical disabilities may be most at risk of living in poverty and require advocacy and continued care during times of emergency.</a:t>
            </a:r>
            <a:endParaRPr lang="en-US" sz="1900" dirty="0"/>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11" y="6550223"/>
            <a:ext cx="12192000" cy="307777"/>
          </a:xfrm>
          <a:prstGeom prst="rect">
            <a:avLst/>
          </a:prstGeom>
          <a:noFill/>
        </p:spPr>
        <p:txBody>
          <a:bodyPr wrap="square" rtlCol="0">
            <a:spAutoFit/>
          </a:bodyPr>
          <a:lstStyle/>
          <a:p>
            <a:pPr algn="ctr"/>
            <a:r>
              <a:rPr lang="en-US" sz="1400" dirty="0"/>
              <a:t>John Hopkins Public Health Preparedness Programs</a:t>
            </a:r>
          </a:p>
        </p:txBody>
      </p:sp>
    </p:spTree>
    <p:extLst>
      <p:ext uri="{BB962C8B-B14F-4D97-AF65-F5344CB8AC3E}">
        <p14:creationId xmlns:p14="http://schemas.microsoft.com/office/powerpoint/2010/main" val="170356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93964"/>
            <a:ext cx="10817227" cy="1456267"/>
          </a:xfrm>
        </p:spPr>
        <p:txBody>
          <a:bodyPr/>
          <a:lstStyle/>
          <a:p>
            <a:r>
              <a:rPr lang="en-US" dirty="0"/>
              <a:t>Ethical issues related to mental health care emergencies</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0" y="1634835"/>
            <a:ext cx="11959244" cy="5107710"/>
          </a:xfrm>
        </p:spPr>
        <p:txBody>
          <a:bodyPr>
            <a:normAutofit fontScale="32500" lnSpcReduction="20000"/>
          </a:bodyPr>
          <a:lstStyle/>
          <a:p>
            <a:r>
              <a:rPr lang="en-US" sz="7400" b="1" dirty="0"/>
              <a:t>Transparency:  </a:t>
            </a:r>
          </a:p>
          <a:p>
            <a:pPr lvl="1"/>
            <a:r>
              <a:rPr lang="en-US" sz="6200" dirty="0"/>
              <a:t>Responders should be transparent to the public regarding how they are prioritizing and strategizing.</a:t>
            </a:r>
          </a:p>
          <a:p>
            <a:pPr lvl="1"/>
            <a:r>
              <a:rPr lang="en-US" sz="6200" dirty="0"/>
              <a:t>Transparency is respectful and can minimize individual and societal anxieties and other harms.</a:t>
            </a:r>
          </a:p>
          <a:p>
            <a:r>
              <a:rPr lang="en-US" sz="7400" b="1" dirty="0"/>
              <a:t>Miscellaneous:</a:t>
            </a:r>
          </a:p>
          <a:p>
            <a:pPr lvl="1"/>
            <a:r>
              <a:rPr lang="en-US" sz="6200" dirty="0"/>
              <a:t>Individuals with pre-existing disorders are more likely to depend on a particular treatment regimen.</a:t>
            </a:r>
          </a:p>
          <a:p>
            <a:pPr lvl="2"/>
            <a:r>
              <a:rPr lang="en-US" sz="6200" dirty="0"/>
              <a:t>The obligation to provide this treatment regimen differs from the duty to provide the safest mental health “first aid” for an individual with an acute mental disorder.</a:t>
            </a:r>
          </a:p>
          <a:p>
            <a:pPr lvl="1"/>
            <a:r>
              <a:rPr lang="en-US" sz="6200" dirty="0"/>
              <a:t>Individuals with mental disorders should not be segregated from patients with other illnesses unless there are risks related to the individual or public safety, or their needs could be better met in a separate facility.</a:t>
            </a:r>
          </a:p>
          <a:p>
            <a:pPr lvl="1"/>
            <a:r>
              <a:rPr lang="en-US" sz="6200" dirty="0"/>
              <a:t>Standards for evaluation, treatment, and hospitalization should be defined in emergency training manuals, including explanations of the need to provide the least restrictive care consistent with safety.</a:t>
            </a:r>
          </a:p>
          <a:p>
            <a:pPr lvl="1"/>
            <a:r>
              <a:rPr lang="en-US" sz="2000" dirty="0"/>
              <a:t> </a:t>
            </a:r>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a:t>John Hopkins Public Health Preparedness Programs</a:t>
            </a:r>
          </a:p>
        </p:txBody>
      </p:sp>
    </p:spTree>
    <p:extLst>
      <p:ext uri="{BB962C8B-B14F-4D97-AF65-F5344CB8AC3E}">
        <p14:creationId xmlns:p14="http://schemas.microsoft.com/office/powerpoint/2010/main" val="275919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161F-16CE-4141-88BD-185C6523667F}"/>
              </a:ext>
            </a:extLst>
          </p:cNvPr>
          <p:cNvSpPr>
            <a:spLocks noGrp="1"/>
          </p:cNvSpPr>
          <p:nvPr>
            <p:ph type="title"/>
          </p:nvPr>
        </p:nvSpPr>
        <p:spPr>
          <a:xfrm>
            <a:off x="0" y="628073"/>
            <a:ext cx="10131425" cy="1456267"/>
          </a:xfrm>
        </p:spPr>
        <p:txBody>
          <a:bodyPr/>
          <a:lstStyle/>
          <a:p>
            <a:r>
              <a:rPr lang="en-US" dirty="0"/>
              <a:t>Ethical research in mental health: Community Engaged Research</a:t>
            </a:r>
          </a:p>
        </p:txBody>
      </p:sp>
      <p:sp>
        <p:nvSpPr>
          <p:cNvPr id="3" name="Content Placeholder 2">
            <a:extLst>
              <a:ext uri="{FF2B5EF4-FFF2-40B4-BE49-F238E27FC236}">
                <a16:creationId xmlns:a16="http://schemas.microsoft.com/office/drawing/2014/main" id="{B59DA853-19DC-4B1E-AEFE-8009F143BFDB}"/>
              </a:ext>
            </a:extLst>
          </p:cNvPr>
          <p:cNvSpPr>
            <a:spLocks noGrp="1"/>
          </p:cNvSpPr>
          <p:nvPr>
            <p:ph idx="1"/>
          </p:nvPr>
        </p:nvSpPr>
        <p:spPr>
          <a:xfrm>
            <a:off x="101600" y="2142835"/>
            <a:ext cx="11739418" cy="4507347"/>
          </a:xfrm>
        </p:spPr>
        <p:txBody>
          <a:bodyPr>
            <a:normAutofit/>
          </a:bodyPr>
          <a:lstStyle/>
          <a:p>
            <a:r>
              <a:rPr lang="en-US" sz="2000" dirty="0"/>
              <a:t>Research that does not address the knowledge or health priorities of communities may contribute to research fatigue and an unwillingness to participate in research.  </a:t>
            </a:r>
          </a:p>
          <a:p>
            <a:r>
              <a:rPr lang="en-US" sz="2000" dirty="0"/>
              <a:t>Engaging communities in appropriate ways is a form of showing respect for community members as persons.</a:t>
            </a:r>
          </a:p>
          <a:p>
            <a:pPr lvl="1"/>
            <a:r>
              <a:rPr lang="en-US" sz="1800" dirty="0"/>
              <a:t>It provides a voice to individuals who are often disenfranchised.</a:t>
            </a:r>
          </a:p>
          <a:p>
            <a:pPr lvl="1"/>
            <a:r>
              <a:rPr lang="en-US" sz="1800" dirty="0"/>
              <a:t>The American Psychological Association has asserted that community engagement is a requirement of any ethical research with minority communities.</a:t>
            </a:r>
          </a:p>
          <a:p>
            <a:r>
              <a:rPr lang="en-US" sz="2000" dirty="0"/>
              <a:t>To be ethical, research must be scientifically valid.  </a:t>
            </a:r>
          </a:p>
          <a:p>
            <a:pPr lvl="1"/>
            <a:r>
              <a:rPr lang="en-US" sz="1800" dirty="0"/>
              <a:t>Invalid research benefits no one and wastes resources.  </a:t>
            </a:r>
          </a:p>
          <a:p>
            <a:pPr lvl="1"/>
            <a:r>
              <a:rPr lang="en-US" sz="1800" dirty="0"/>
              <a:t>Community Engaged Research can improve recruitment, retention, and the quality of participation, it can also compromise the quality of science if done poorly.</a:t>
            </a:r>
          </a:p>
        </p:txBody>
      </p:sp>
      <p:sp>
        <p:nvSpPr>
          <p:cNvPr id="5" name="TextBox 4">
            <a:extLst>
              <a:ext uri="{FF2B5EF4-FFF2-40B4-BE49-F238E27FC236}">
                <a16:creationId xmlns:a16="http://schemas.microsoft.com/office/drawing/2014/main" id="{72D31262-5A37-42DB-98FA-4F44612BCE1F}"/>
              </a:ext>
            </a:extLst>
          </p:cNvPr>
          <p:cNvSpPr txBox="1"/>
          <p:nvPr/>
        </p:nvSpPr>
        <p:spPr>
          <a:xfrm>
            <a:off x="0" y="6550223"/>
            <a:ext cx="12192000" cy="307777"/>
          </a:xfrm>
          <a:prstGeom prst="rect">
            <a:avLst/>
          </a:prstGeom>
          <a:noFill/>
        </p:spPr>
        <p:txBody>
          <a:bodyPr wrap="square" rtlCol="0">
            <a:spAutoFit/>
          </a:bodyPr>
          <a:lstStyle/>
          <a:p>
            <a:pPr algn="ctr"/>
            <a:r>
              <a:rPr lang="en-US" sz="1400" dirty="0"/>
              <a:t>DuBois, J., Bailey-Burch, B., </a:t>
            </a:r>
            <a:r>
              <a:rPr lang="en-US" sz="1400" dirty="0" err="1"/>
              <a:t>Bustillos</a:t>
            </a:r>
            <a:r>
              <a:rPr lang="en-US" sz="1400" dirty="0"/>
              <a:t>, D., Campbell, J., </a:t>
            </a:r>
            <a:r>
              <a:rPr lang="en-US" sz="1400" dirty="0" err="1"/>
              <a:t>Cottler</a:t>
            </a:r>
            <a:r>
              <a:rPr lang="en-US" sz="1400" dirty="0"/>
              <a:t>, L., Fisher, C., … Stevenson, R.D.</a:t>
            </a:r>
          </a:p>
        </p:txBody>
      </p:sp>
    </p:spTree>
    <p:extLst>
      <p:ext uri="{BB962C8B-B14F-4D97-AF65-F5344CB8AC3E}">
        <p14:creationId xmlns:p14="http://schemas.microsoft.com/office/powerpoint/2010/main" val="1493097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BC92-713C-4299-BAFD-44292408CE06}"/>
              </a:ext>
            </a:extLst>
          </p:cNvPr>
          <p:cNvSpPr>
            <a:spLocks noGrp="1"/>
          </p:cNvSpPr>
          <p:nvPr>
            <p:ph type="title"/>
          </p:nvPr>
        </p:nvSpPr>
        <p:spPr>
          <a:xfrm>
            <a:off x="73891" y="609600"/>
            <a:ext cx="10743336" cy="1456267"/>
          </a:xfrm>
        </p:spPr>
        <p:txBody>
          <a:bodyPr/>
          <a:lstStyle/>
          <a:p>
            <a:r>
              <a:rPr lang="en-US" dirty="0"/>
              <a:t>Ethical research in mental health: Community Engaged Research cont.</a:t>
            </a:r>
          </a:p>
        </p:txBody>
      </p:sp>
      <p:sp>
        <p:nvSpPr>
          <p:cNvPr id="3" name="Content Placeholder 2">
            <a:extLst>
              <a:ext uri="{FF2B5EF4-FFF2-40B4-BE49-F238E27FC236}">
                <a16:creationId xmlns:a16="http://schemas.microsoft.com/office/drawing/2014/main" id="{8E060A42-9D8A-436F-9DC8-B192D3571728}"/>
              </a:ext>
            </a:extLst>
          </p:cNvPr>
          <p:cNvSpPr>
            <a:spLocks noGrp="1"/>
          </p:cNvSpPr>
          <p:nvPr>
            <p:ph idx="1"/>
          </p:nvPr>
        </p:nvSpPr>
        <p:spPr>
          <a:xfrm>
            <a:off x="129309" y="1938869"/>
            <a:ext cx="12062691" cy="4715933"/>
          </a:xfrm>
        </p:spPr>
        <p:txBody>
          <a:bodyPr>
            <a:normAutofit/>
          </a:bodyPr>
          <a:lstStyle/>
          <a:p>
            <a:r>
              <a:rPr lang="en-US" dirty="0"/>
              <a:t>Mental health service users have reported that participatory research offered them opportunities to gain knowledge and to share their unique perspectives increased self-esteem, provided an opportunity for employment, and gave them a chance to give back to society and help others.</a:t>
            </a:r>
          </a:p>
          <a:p>
            <a:r>
              <a:rPr lang="en-US" dirty="0"/>
              <a:t>A group of mental health professionals consumer-researchers have identified a list of requirements of appropriate involvement of consumers on the research team:</a:t>
            </a:r>
          </a:p>
          <a:p>
            <a:pPr lvl="1"/>
            <a:r>
              <a:rPr lang="en-US" dirty="0"/>
              <a:t>payment for work; equal treatment; involvement in all stages of research; acknowledgement of power differentials; regular feedback on work; safe work environment, including emotional support; and sufficient training</a:t>
            </a:r>
          </a:p>
          <a:p>
            <a:r>
              <a:rPr lang="en-US" dirty="0"/>
              <a:t>Initially, it may be difficult to recruit diverse community members to engage researchers, but doing so will help to empower the community members and better represent the agenda of the community.</a:t>
            </a:r>
          </a:p>
          <a:p>
            <a:r>
              <a:rPr lang="en-US" dirty="0"/>
              <a:t>It may take time to adapt and appreciate the different values and expertise of the community members, just as it may take time for community members to understand the rules of science and research.</a:t>
            </a:r>
          </a:p>
          <a:p>
            <a:r>
              <a:rPr lang="en-US" dirty="0"/>
              <a:t>Community advisory boards are suggested because community members may become integrated into the research team and lose their ability to represent the community views accurately.  </a:t>
            </a:r>
          </a:p>
        </p:txBody>
      </p:sp>
      <p:sp>
        <p:nvSpPr>
          <p:cNvPr id="4" name="TextBox 3">
            <a:extLst>
              <a:ext uri="{FF2B5EF4-FFF2-40B4-BE49-F238E27FC236}">
                <a16:creationId xmlns:a16="http://schemas.microsoft.com/office/drawing/2014/main" id="{E6F89D85-8C09-4BFE-AB59-AC78C9A8D690}"/>
              </a:ext>
            </a:extLst>
          </p:cNvPr>
          <p:cNvSpPr txBox="1"/>
          <p:nvPr/>
        </p:nvSpPr>
        <p:spPr>
          <a:xfrm>
            <a:off x="0" y="6550223"/>
            <a:ext cx="12192000" cy="307777"/>
          </a:xfrm>
          <a:prstGeom prst="rect">
            <a:avLst/>
          </a:prstGeom>
          <a:noFill/>
        </p:spPr>
        <p:txBody>
          <a:bodyPr wrap="square" rtlCol="0">
            <a:spAutoFit/>
          </a:bodyPr>
          <a:lstStyle/>
          <a:p>
            <a:pPr algn="ctr"/>
            <a:r>
              <a:rPr lang="en-US" sz="1400" dirty="0"/>
              <a:t>DuBois, J., Bailey-Burch, B., </a:t>
            </a:r>
            <a:r>
              <a:rPr lang="en-US" sz="1400" dirty="0" err="1"/>
              <a:t>Bustillos</a:t>
            </a:r>
            <a:r>
              <a:rPr lang="en-US" sz="1400" dirty="0"/>
              <a:t>, D., Campbell, J., </a:t>
            </a:r>
            <a:r>
              <a:rPr lang="en-US" sz="1400" dirty="0" err="1"/>
              <a:t>Cottler</a:t>
            </a:r>
            <a:r>
              <a:rPr lang="en-US" sz="1400" dirty="0"/>
              <a:t>, L., Fisher, C., … Stevenson, R.D.</a:t>
            </a:r>
          </a:p>
        </p:txBody>
      </p:sp>
    </p:spTree>
    <p:extLst>
      <p:ext uri="{BB962C8B-B14F-4D97-AF65-F5344CB8AC3E}">
        <p14:creationId xmlns:p14="http://schemas.microsoft.com/office/powerpoint/2010/main" val="114209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BC92-713C-4299-BAFD-44292408CE06}"/>
              </a:ext>
            </a:extLst>
          </p:cNvPr>
          <p:cNvSpPr>
            <a:spLocks noGrp="1"/>
          </p:cNvSpPr>
          <p:nvPr>
            <p:ph type="title"/>
          </p:nvPr>
        </p:nvSpPr>
        <p:spPr>
          <a:xfrm>
            <a:off x="64655" y="249381"/>
            <a:ext cx="10743336" cy="1456267"/>
          </a:xfrm>
        </p:spPr>
        <p:txBody>
          <a:bodyPr/>
          <a:lstStyle/>
          <a:p>
            <a:r>
              <a:rPr lang="en-US" dirty="0"/>
              <a:t>Review of the Complaint and Discipline Process</a:t>
            </a:r>
          </a:p>
        </p:txBody>
      </p:sp>
      <p:sp>
        <p:nvSpPr>
          <p:cNvPr id="3" name="Content Placeholder 2">
            <a:extLst>
              <a:ext uri="{FF2B5EF4-FFF2-40B4-BE49-F238E27FC236}">
                <a16:creationId xmlns:a16="http://schemas.microsoft.com/office/drawing/2014/main" id="{8E060A42-9D8A-436F-9DC8-B192D3571728}"/>
              </a:ext>
            </a:extLst>
          </p:cNvPr>
          <p:cNvSpPr>
            <a:spLocks noGrp="1"/>
          </p:cNvSpPr>
          <p:nvPr>
            <p:ph idx="1"/>
          </p:nvPr>
        </p:nvSpPr>
        <p:spPr>
          <a:xfrm>
            <a:off x="129309" y="1689487"/>
            <a:ext cx="12062691" cy="4932986"/>
          </a:xfrm>
        </p:spPr>
        <p:txBody>
          <a:bodyPr>
            <a:normAutofit fontScale="92500" lnSpcReduction="10000"/>
          </a:bodyPr>
          <a:lstStyle/>
          <a:p>
            <a:pPr>
              <a:lnSpc>
                <a:spcPct val="80000"/>
              </a:lnSpc>
            </a:pPr>
            <a:r>
              <a:rPr lang="en-US" altLang="en-US" sz="2600" dirty="0"/>
              <a:t>A complaint is submitted to the Committee.</a:t>
            </a:r>
          </a:p>
          <a:p>
            <a:pPr lvl="1">
              <a:lnSpc>
                <a:spcPct val="80000"/>
              </a:lnSpc>
            </a:pPr>
            <a:r>
              <a:rPr lang="en-US" altLang="en-US" sz="2400" dirty="0"/>
              <a:t>The licensee has an opportunity to respond to the claim.</a:t>
            </a:r>
          </a:p>
          <a:p>
            <a:pPr lvl="1">
              <a:lnSpc>
                <a:spcPct val="80000"/>
              </a:lnSpc>
            </a:pPr>
            <a:r>
              <a:rPr lang="en-US" altLang="en-US" sz="2400" dirty="0"/>
              <a:t>The committee reviews the complaint and the licensee’s response.</a:t>
            </a:r>
          </a:p>
          <a:p>
            <a:pPr lvl="1">
              <a:lnSpc>
                <a:spcPct val="80000"/>
              </a:lnSpc>
            </a:pPr>
            <a:r>
              <a:rPr lang="en-US" altLang="en-US" sz="2400" dirty="0"/>
              <a:t>The committee may dismiss the complain or request investigation.</a:t>
            </a:r>
          </a:p>
          <a:p>
            <a:pPr lvl="1">
              <a:lnSpc>
                <a:spcPct val="80000"/>
              </a:lnSpc>
            </a:pPr>
            <a:r>
              <a:rPr lang="en-US" altLang="en-US" sz="2400" dirty="0"/>
              <a:t>The committee may refer the complaint to legal counsel seeking formal discipline.</a:t>
            </a:r>
          </a:p>
          <a:p>
            <a:pPr>
              <a:lnSpc>
                <a:spcPct val="80000"/>
              </a:lnSpc>
            </a:pPr>
            <a:r>
              <a:rPr lang="en-US" altLang="en-US" sz="2600" dirty="0"/>
              <a:t>Discipline that may be imposed by the State Committee of Social Workers:</a:t>
            </a:r>
          </a:p>
          <a:p>
            <a:pPr lvl="1">
              <a:lnSpc>
                <a:spcPct val="80000"/>
              </a:lnSpc>
            </a:pPr>
            <a:r>
              <a:rPr lang="en-US" altLang="en-US" sz="2400" dirty="0"/>
              <a:t>Letter of Concern (not formal discipline)</a:t>
            </a:r>
          </a:p>
          <a:p>
            <a:pPr lvl="1">
              <a:lnSpc>
                <a:spcPct val="80000"/>
              </a:lnSpc>
            </a:pPr>
            <a:r>
              <a:rPr lang="en-US" altLang="en-US" sz="2400" dirty="0"/>
              <a:t>Public Censure</a:t>
            </a:r>
          </a:p>
          <a:p>
            <a:pPr lvl="1">
              <a:lnSpc>
                <a:spcPct val="80000"/>
              </a:lnSpc>
            </a:pPr>
            <a:r>
              <a:rPr lang="en-US" altLang="en-US" sz="2400" dirty="0"/>
              <a:t>Probation (not to exceed five years)</a:t>
            </a:r>
          </a:p>
          <a:p>
            <a:pPr lvl="1">
              <a:lnSpc>
                <a:spcPct val="80000"/>
              </a:lnSpc>
            </a:pPr>
            <a:r>
              <a:rPr lang="en-US" altLang="en-US" sz="2400" dirty="0"/>
              <a:t>Suspension (not to exceed three years)</a:t>
            </a:r>
          </a:p>
          <a:p>
            <a:pPr lvl="1">
              <a:lnSpc>
                <a:spcPct val="80000"/>
              </a:lnSpc>
            </a:pPr>
            <a:r>
              <a:rPr lang="en-US" altLang="en-US" sz="2400" dirty="0"/>
              <a:t>Revocation (or any combination of the above)</a:t>
            </a:r>
          </a:p>
          <a:p>
            <a:pPr>
              <a:lnSpc>
                <a:spcPct val="80000"/>
              </a:lnSpc>
            </a:pPr>
            <a:r>
              <a:rPr lang="en-US" altLang="en-US" sz="2600" dirty="0"/>
              <a:t>The licensee has the ability to appeal the decision with the Administrative Hearings Commission or the Circuit Court.</a:t>
            </a:r>
          </a:p>
        </p:txBody>
      </p:sp>
    </p:spTree>
    <p:extLst>
      <p:ext uri="{BB962C8B-B14F-4D97-AF65-F5344CB8AC3E}">
        <p14:creationId xmlns:p14="http://schemas.microsoft.com/office/powerpoint/2010/main" val="2615609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7C25-D9D5-43A6-9B5B-C5AC0A2DA26E}"/>
              </a:ext>
            </a:extLst>
          </p:cNvPr>
          <p:cNvSpPr>
            <a:spLocks noGrp="1"/>
          </p:cNvSpPr>
          <p:nvPr>
            <p:ph type="title"/>
          </p:nvPr>
        </p:nvSpPr>
        <p:spPr>
          <a:xfrm>
            <a:off x="0" y="205965"/>
            <a:ext cx="10131425" cy="1456267"/>
          </a:xfrm>
        </p:spPr>
        <p:txBody>
          <a:bodyPr/>
          <a:lstStyle/>
          <a:p>
            <a:r>
              <a:rPr lang="en-US" dirty="0"/>
              <a:t>Works Cited</a:t>
            </a:r>
          </a:p>
        </p:txBody>
      </p:sp>
      <p:sp>
        <p:nvSpPr>
          <p:cNvPr id="3" name="Content Placeholder 2">
            <a:extLst>
              <a:ext uri="{FF2B5EF4-FFF2-40B4-BE49-F238E27FC236}">
                <a16:creationId xmlns:a16="http://schemas.microsoft.com/office/drawing/2014/main" id="{B28E27BB-4854-4FD7-888B-7A7F06A7E89C}"/>
              </a:ext>
            </a:extLst>
          </p:cNvPr>
          <p:cNvSpPr>
            <a:spLocks noGrp="1"/>
          </p:cNvSpPr>
          <p:nvPr>
            <p:ph idx="1"/>
          </p:nvPr>
        </p:nvSpPr>
        <p:spPr>
          <a:xfrm>
            <a:off x="147782" y="1522748"/>
            <a:ext cx="11859491" cy="5149273"/>
          </a:xfrm>
        </p:spPr>
        <p:txBody>
          <a:bodyPr>
            <a:normAutofit lnSpcReduction="10000"/>
          </a:bodyPr>
          <a:lstStyle/>
          <a:p>
            <a:pPr marL="0" indent="0">
              <a:buNone/>
            </a:pPr>
            <a:r>
              <a:rPr lang="en-US" dirty="0"/>
              <a:t>American Psychological Association. (2016). Revision of ethical standard 3.04 of the “</a:t>
            </a:r>
            <a:r>
              <a:rPr lang="en-US" i="1" dirty="0"/>
              <a:t>Ethical Principles of Psychologists and 	Code of Conduct</a:t>
            </a:r>
            <a:r>
              <a:rPr lang="en-US" dirty="0"/>
              <a:t>” (2002, as amended 2010). </a:t>
            </a:r>
            <a:r>
              <a:rPr lang="en-US" i="1" dirty="0"/>
              <a:t>American Psychologist</a:t>
            </a:r>
            <a:r>
              <a:rPr lang="en-US" dirty="0"/>
              <a:t>, </a:t>
            </a:r>
            <a:r>
              <a:rPr lang="en-US" i="1" dirty="0"/>
              <a:t>71</a:t>
            </a:r>
            <a:r>
              <a:rPr lang="en-US" dirty="0"/>
              <a:t>, 900.</a:t>
            </a:r>
          </a:p>
          <a:p>
            <a:pPr marL="0" indent="0">
              <a:buNone/>
            </a:pPr>
            <a:r>
              <a:rPr lang="en-US" dirty="0"/>
              <a:t>Applebaum, P.S. (1985). Tarasoff and the clinician: Problems in fulfilling the duty to protect. American Journal of Psychiatry. 	</a:t>
            </a:r>
            <a:r>
              <a:rPr lang="en-US" i="1" dirty="0"/>
              <a:t>142</a:t>
            </a:r>
            <a:r>
              <a:rPr lang="en-US" dirty="0"/>
              <a:t>, 425-	429.</a:t>
            </a:r>
          </a:p>
          <a:p>
            <a:pPr marL="0" indent="0">
              <a:buNone/>
            </a:pPr>
            <a:r>
              <a:rPr lang="en-US" dirty="0"/>
              <a:t>Barrett, M.S. (2013). Ethical decision-making in mental health [PowerPoint Presentation]. Retrieved from 	</a:t>
            </a:r>
            <a:r>
              <a:rPr lang="en-US" dirty="0">
                <a:hlinkClick r:id="rId2"/>
              </a:rPr>
              <a:t>http://www.dhss.delaware.gov/dsamh/files/si10_1399_presentation.pdf</a:t>
            </a:r>
            <a:endParaRPr lang="en-US" dirty="0"/>
          </a:p>
          <a:p>
            <a:pPr marL="0" indent="0">
              <a:buNone/>
            </a:pPr>
            <a:r>
              <a:rPr lang="en-US" dirty="0"/>
              <a:t>Berger, S. &amp; Berger, M. (2009). Tarasoff “duty to warn” clarified. </a:t>
            </a:r>
            <a:r>
              <a:rPr lang="en-US" i="1" dirty="0"/>
              <a:t>The National Psychologist</a:t>
            </a:r>
            <a:r>
              <a:rPr lang="en-US" dirty="0"/>
              <a:t>. Retrieved October 19, 2017, 	from </a:t>
            </a:r>
            <a:r>
              <a:rPr lang="en-US" dirty="0">
                <a:hlinkClick r:id="rId3"/>
              </a:rPr>
              <a:t>https://nationalpsychologist.com/2009/03/tarasoff-%E2%80%9Cduty-to-warn%E2%80%9D-clarified/101056.html</a:t>
            </a:r>
            <a:endParaRPr lang="en-US" dirty="0"/>
          </a:p>
          <a:p>
            <a:pPr marL="0" indent="0">
              <a:buNone/>
            </a:pPr>
            <a:r>
              <a:rPr lang="en-US" dirty="0" err="1"/>
              <a:t>Borum</a:t>
            </a:r>
            <a:r>
              <a:rPr lang="en-US" dirty="0"/>
              <a:t>, R., &amp; Reddy, M. (2001). Assessing violence risk in Tarasoff situations: A fact based inquiry. Behavioral Sciences and the 	Law, </a:t>
            </a:r>
            <a:r>
              <a:rPr lang="en-US" i="1" dirty="0"/>
              <a:t>19</a:t>
            </a:r>
            <a:r>
              <a:rPr lang="en-US" dirty="0"/>
              <a:t>, 375-385.</a:t>
            </a:r>
          </a:p>
          <a:p>
            <a:pPr marL="0" indent="0">
              <a:buNone/>
            </a:pPr>
            <a:r>
              <a:rPr lang="en-US" dirty="0"/>
              <a:t>Congress, E. P. (1999). Social work values and ethics: Identifying and resolving professional dilemmas. Belmont, 	CA: Wadsworth Publishing</a:t>
            </a:r>
          </a:p>
          <a:p>
            <a:pPr marL="0" indent="0">
              <a:buNone/>
            </a:pPr>
            <a:r>
              <a:rPr lang="en-US" dirty="0"/>
              <a:t>Corey, G., Corey, M.S., &amp; Callanan, P. (1998). </a:t>
            </a:r>
            <a:r>
              <a:rPr lang="en-US" i="1" dirty="0"/>
              <a:t>Issues and ethics in the helping professions</a:t>
            </a:r>
            <a:r>
              <a:rPr lang="en-US" dirty="0"/>
              <a:t>. Toronto: Brooks/Cole Publishing 	Company; Syracuse School of Education. (n.d.), An ethical decision making model, accessed April 17, 2018</a:t>
            </a:r>
          </a:p>
          <a:p>
            <a:pPr marL="0" indent="0">
              <a:buNone/>
            </a:pPr>
            <a:r>
              <a:rPr lang="en-US" dirty="0"/>
              <a:t>DuBois, J., Bailey-Burch, B., </a:t>
            </a:r>
            <a:r>
              <a:rPr lang="en-US" dirty="0" err="1"/>
              <a:t>Bustillos</a:t>
            </a:r>
            <a:r>
              <a:rPr lang="en-US" dirty="0"/>
              <a:t>, D., Campbell, J., </a:t>
            </a:r>
            <a:r>
              <a:rPr lang="en-US" dirty="0" err="1"/>
              <a:t>Cottler</a:t>
            </a:r>
            <a:r>
              <a:rPr lang="en-US" dirty="0"/>
              <a:t>, L., Fisher, C., … Stevenson, R.D. (2011). Ethical issues in mental 	health. </a:t>
            </a:r>
            <a:r>
              <a:rPr lang="en-US" i="1" dirty="0" err="1"/>
              <a:t>Curr</a:t>
            </a:r>
            <a:r>
              <a:rPr lang="en-US" i="1" dirty="0"/>
              <a:t> </a:t>
            </a:r>
            <a:r>
              <a:rPr lang="en-US" i="1" dirty="0" err="1"/>
              <a:t>Opin</a:t>
            </a:r>
            <a:r>
              <a:rPr lang="en-US" i="1" dirty="0"/>
              <a:t> Psychiatry. </a:t>
            </a:r>
            <a:r>
              <a:rPr lang="en-US" dirty="0"/>
              <a:t>2011 May; </a:t>
            </a:r>
            <a:r>
              <a:rPr lang="en-US" i="1" dirty="0"/>
              <a:t>24</a:t>
            </a:r>
            <a:r>
              <a:rPr lang="en-US" dirty="0"/>
              <a:t>(3): 208-214. </a:t>
            </a:r>
            <a:r>
              <a:rPr lang="en-US" dirty="0" err="1"/>
              <a:t>doi</a:t>
            </a:r>
            <a:r>
              <a:rPr lang="en-US" dirty="0"/>
              <a:t>: 10.1097/YCO.0b013e3283459422.</a:t>
            </a:r>
          </a:p>
        </p:txBody>
      </p:sp>
    </p:spTree>
    <p:extLst>
      <p:ext uri="{BB962C8B-B14F-4D97-AF65-F5344CB8AC3E}">
        <p14:creationId xmlns:p14="http://schemas.microsoft.com/office/powerpoint/2010/main" val="33661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7C25-D9D5-43A6-9B5B-C5AC0A2DA26E}"/>
              </a:ext>
            </a:extLst>
          </p:cNvPr>
          <p:cNvSpPr>
            <a:spLocks noGrp="1"/>
          </p:cNvSpPr>
          <p:nvPr>
            <p:ph type="title"/>
          </p:nvPr>
        </p:nvSpPr>
        <p:spPr>
          <a:xfrm>
            <a:off x="0" y="252460"/>
            <a:ext cx="10131425" cy="1456267"/>
          </a:xfrm>
        </p:spPr>
        <p:txBody>
          <a:bodyPr/>
          <a:lstStyle/>
          <a:p>
            <a:r>
              <a:rPr lang="en-US" dirty="0"/>
              <a:t>Works Cited Cont.</a:t>
            </a:r>
          </a:p>
        </p:txBody>
      </p:sp>
      <p:sp>
        <p:nvSpPr>
          <p:cNvPr id="3" name="Content Placeholder 2">
            <a:extLst>
              <a:ext uri="{FF2B5EF4-FFF2-40B4-BE49-F238E27FC236}">
                <a16:creationId xmlns:a16="http://schemas.microsoft.com/office/drawing/2014/main" id="{B28E27BB-4854-4FD7-888B-7A7F06A7E89C}"/>
              </a:ext>
            </a:extLst>
          </p:cNvPr>
          <p:cNvSpPr>
            <a:spLocks noGrp="1"/>
          </p:cNvSpPr>
          <p:nvPr>
            <p:ph idx="1"/>
          </p:nvPr>
        </p:nvSpPr>
        <p:spPr>
          <a:xfrm>
            <a:off x="147782" y="1708727"/>
            <a:ext cx="11859491" cy="5149273"/>
          </a:xfrm>
        </p:spPr>
        <p:txBody>
          <a:bodyPr>
            <a:normAutofit lnSpcReduction="10000"/>
          </a:bodyPr>
          <a:lstStyle/>
          <a:p>
            <a:pPr marL="0" indent="0">
              <a:buNone/>
            </a:pPr>
            <a:r>
              <a:rPr lang="en-US" dirty="0" err="1"/>
              <a:t>Granich</a:t>
            </a:r>
            <a:r>
              <a:rPr lang="en-US" dirty="0"/>
              <a:t>, S. (2012). Duty to warn, duty to protect. </a:t>
            </a:r>
            <a:r>
              <a:rPr lang="en-US" i="1" dirty="0"/>
              <a:t>The New Social Worker</a:t>
            </a:r>
            <a:r>
              <a:rPr lang="en-US" dirty="0"/>
              <a:t>. Winter 2012; </a:t>
            </a:r>
            <a:r>
              <a:rPr lang="en-US" i="1" dirty="0"/>
              <a:t>19</a:t>
            </a:r>
            <a:r>
              <a:rPr lang="en-US" dirty="0"/>
              <a:t> (1). Retrieved October 19, 2017, 	from </a:t>
            </a:r>
            <a:r>
              <a:rPr lang="en-US" dirty="0">
                <a:hlinkClick r:id="rId2"/>
              </a:rPr>
              <a:t>http://www.socialworker.com/feature-articles/ethics-articles/Duty_to_Warn%2C_Duty_to_Protect/</a:t>
            </a:r>
            <a:endParaRPr lang="en-US" dirty="0"/>
          </a:p>
          <a:p>
            <a:pPr marL="0" indent="0">
              <a:buNone/>
            </a:pPr>
            <a:r>
              <a:rPr lang="en-US" dirty="0"/>
              <a:t>Harvard Mental Health Letter, 2008, January, 24. (7) 4-5.</a:t>
            </a:r>
          </a:p>
          <a:p>
            <a:pPr marL="0" indent="0">
              <a:buNone/>
            </a:pPr>
            <a:r>
              <a:rPr lang="en-US" dirty="0"/>
              <a:t>John Hopkins Public Health Preparedness Programs. Frequently asked questions on ethical issues related to mental health 	care in emergencies. (2012, June 27). Retrieved October 19, 2017, from </a:t>
            </a:r>
            <a:r>
              <a:rPr lang="en-US" dirty="0">
                <a:hlinkClick r:id="rId3"/>
              </a:rPr>
              <a:t>https://www.jhsph.edu/research/centers-and-</a:t>
            </a:r>
            <a:r>
              <a:rPr lang="en-US" dirty="0"/>
              <a:t>	</a:t>
            </a:r>
            <a:r>
              <a:rPr lang="en-US" dirty="0">
                <a:hlinkClick r:id="rId3"/>
              </a:rPr>
              <a:t>institutes/center-for-law-and-the-publics-health/research/CDC_PERRC_Tool6.pdf</a:t>
            </a:r>
            <a:endParaRPr lang="en-US" dirty="0"/>
          </a:p>
          <a:p>
            <a:pPr marL="0" indent="0">
              <a:buNone/>
            </a:pPr>
            <a:r>
              <a:rPr lang="en-US" dirty="0"/>
              <a:t>National Association of Social Workers. (2018). Preamble to the code of ethics. Retrieved April 13, 2018, from 	</a:t>
            </a:r>
            <a:r>
              <a:rPr lang="en-US" dirty="0">
                <a:hlinkClick r:id="rId4"/>
              </a:rPr>
              <a:t>https://www.socialworkers.org/About/Ethics/Code-of-Ethics/Code-of-Ethics-English</a:t>
            </a:r>
            <a:endParaRPr lang="en-US" dirty="0"/>
          </a:p>
          <a:p>
            <a:pPr marL="0" indent="0">
              <a:buNone/>
            </a:pPr>
            <a:r>
              <a:rPr lang="en-US" dirty="0"/>
              <a:t>National Board for Certified Counselors. (2016). Code of ethics. Greensboro, NC: Author. </a:t>
            </a:r>
          </a:p>
          <a:p>
            <a:pPr marL="0" indent="0">
              <a:buNone/>
            </a:pPr>
            <a:r>
              <a:rPr lang="en-US" dirty="0"/>
              <a:t>NCSL Staff Research; Edwards, Griffin Sims. </a:t>
            </a:r>
            <a:r>
              <a:rPr lang="en-US" u="sng" dirty="0">
                <a:hlinkClick r:id="rId5"/>
              </a:rPr>
              <a:t>Database of State </a:t>
            </a:r>
            <a:r>
              <a:rPr lang="en-US" u="sng" dirty="0" err="1">
                <a:hlinkClick r:id="rId5"/>
              </a:rPr>
              <a:t>Tarasoff</a:t>
            </a:r>
            <a:r>
              <a:rPr lang="en-US" u="sng" dirty="0">
                <a:hlinkClick r:id="rId5"/>
              </a:rPr>
              <a:t> Laws</a:t>
            </a:r>
            <a:r>
              <a:rPr lang="en-US" dirty="0"/>
              <a:t>, February 2010.</a:t>
            </a:r>
          </a:p>
          <a:p>
            <a:pPr marL="0" indent="0">
              <a:buNone/>
            </a:pPr>
            <a:r>
              <a:rPr lang="en-US" dirty="0" err="1"/>
              <a:t>Paasche-Orlow</a:t>
            </a:r>
            <a:r>
              <a:rPr lang="en-US" dirty="0"/>
              <a:t>, M. (2004). The ethics of cultural competence. </a:t>
            </a:r>
            <a:r>
              <a:rPr lang="en-US" i="1" dirty="0"/>
              <a:t>Academic Medicine </a:t>
            </a:r>
            <a:r>
              <a:rPr lang="en-US" dirty="0"/>
              <a:t>(pp. 347-350). 2004, April. </a:t>
            </a:r>
            <a:r>
              <a:rPr lang="en-US" i="1" dirty="0"/>
              <a:t>79</a:t>
            </a:r>
            <a:r>
              <a:rPr lang="en-US" dirty="0"/>
              <a:t> (4).</a:t>
            </a:r>
          </a:p>
          <a:p>
            <a:pPr marL="0" indent="0">
              <a:buNone/>
            </a:pPr>
            <a:r>
              <a:rPr lang="en-US" dirty="0"/>
              <a:t>Tseng, W.S., &amp; </a:t>
            </a:r>
            <a:r>
              <a:rPr lang="en-US" dirty="0" err="1"/>
              <a:t>Streltzer</a:t>
            </a:r>
            <a:r>
              <a:rPr lang="en-US" dirty="0"/>
              <a:t>, J. (2004). Introduction: Culture and psychiatry. In W.S. Tseng&amp; J. </a:t>
            </a:r>
            <a:r>
              <a:rPr lang="en-US" dirty="0" err="1"/>
              <a:t>Streltzer</a:t>
            </a:r>
            <a:r>
              <a:rPr lang="en-US" dirty="0"/>
              <a:t> (Eds.), </a:t>
            </a:r>
            <a:r>
              <a:rPr lang="en-US" i="1" dirty="0"/>
              <a:t>Cultural competence 	in clinical psychiatry </a:t>
            </a:r>
            <a:r>
              <a:rPr lang="en-US" dirty="0"/>
              <a:t>(pp. 1-20). Washington, DC: American Psychiatric Publishing.</a:t>
            </a:r>
          </a:p>
          <a:p>
            <a:pPr marL="0" indent="0">
              <a:buNone/>
            </a:pPr>
            <a:r>
              <a:rPr lang="en-US" dirty="0"/>
              <a:t>World Health Organization. Ten facts of mental health. 	</a:t>
            </a:r>
            <a:r>
              <a:rPr lang="en-US" dirty="0">
                <a:hlinkClick r:id="rId6"/>
              </a:rPr>
              <a:t>http://www.who.int/features/factfiles/mental_health/mental_health_facts/en/index1.html</a:t>
            </a:r>
            <a:r>
              <a:rPr lang="en-US" dirty="0"/>
              <a:t>. Accessed April 11, 2016.</a:t>
            </a:r>
          </a:p>
          <a:p>
            <a:endParaRPr lang="en-US" dirty="0"/>
          </a:p>
        </p:txBody>
      </p:sp>
    </p:spTree>
    <p:extLst>
      <p:ext uri="{BB962C8B-B14F-4D97-AF65-F5344CB8AC3E}">
        <p14:creationId xmlns:p14="http://schemas.microsoft.com/office/powerpoint/2010/main" val="111508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8362-7FAF-4B63-BEA3-D692DC3EA6BA}"/>
              </a:ext>
            </a:extLst>
          </p:cNvPr>
          <p:cNvSpPr>
            <a:spLocks noGrp="1"/>
          </p:cNvSpPr>
          <p:nvPr>
            <p:ph type="title"/>
          </p:nvPr>
        </p:nvSpPr>
        <p:spPr>
          <a:xfrm>
            <a:off x="0" y="193964"/>
            <a:ext cx="10817227" cy="1456267"/>
          </a:xfrm>
        </p:spPr>
        <p:txBody>
          <a:bodyPr/>
          <a:lstStyle/>
          <a:p>
            <a:r>
              <a:rPr lang="en-US" dirty="0"/>
              <a:t>Facts about mental health cont.</a:t>
            </a:r>
          </a:p>
        </p:txBody>
      </p:sp>
      <p:sp>
        <p:nvSpPr>
          <p:cNvPr id="3" name="Content Placeholder 2">
            <a:extLst>
              <a:ext uri="{FF2B5EF4-FFF2-40B4-BE49-F238E27FC236}">
                <a16:creationId xmlns:a16="http://schemas.microsoft.com/office/drawing/2014/main" id="{01B371BC-CF01-4307-BC86-4E799C17D9A7}"/>
              </a:ext>
            </a:extLst>
          </p:cNvPr>
          <p:cNvSpPr>
            <a:spLocks noGrp="1"/>
          </p:cNvSpPr>
          <p:nvPr>
            <p:ph idx="1"/>
          </p:nvPr>
        </p:nvSpPr>
        <p:spPr>
          <a:xfrm>
            <a:off x="232756" y="1942562"/>
            <a:ext cx="11804074" cy="4715933"/>
          </a:xfrm>
        </p:spPr>
        <p:txBody>
          <a:bodyPr>
            <a:normAutofit fontScale="92500"/>
          </a:bodyPr>
          <a:lstStyle/>
          <a:p>
            <a:r>
              <a:rPr lang="en-US" sz="2400" b="1" dirty="0"/>
              <a:t>Fact 8:  Globally, there is huge inequity in the distribution of skilled human resources for mental health.</a:t>
            </a:r>
          </a:p>
          <a:p>
            <a:pPr lvl="1"/>
            <a:r>
              <a:rPr lang="en-US" sz="2400" dirty="0"/>
              <a:t>There are shortages in behavioral health professionals, which creates a barrier to treatment.</a:t>
            </a:r>
          </a:p>
          <a:p>
            <a:r>
              <a:rPr lang="en-US" sz="2400" b="1" dirty="0"/>
              <a:t>Fact 9:  There are 5 key barriers to increasing mental health services, including:</a:t>
            </a:r>
          </a:p>
          <a:p>
            <a:pPr lvl="1"/>
            <a:r>
              <a:rPr lang="en-US" sz="2400" dirty="0"/>
              <a:t>The absence of mental health from the public health agenda, including funding; </a:t>
            </a:r>
          </a:p>
          <a:p>
            <a:pPr lvl="1"/>
            <a:r>
              <a:rPr lang="en-US" sz="2400" dirty="0"/>
              <a:t>The current organization of mental health services; </a:t>
            </a:r>
          </a:p>
          <a:p>
            <a:pPr lvl="1"/>
            <a:r>
              <a:rPr lang="en-US" sz="2400" dirty="0"/>
              <a:t>Lack of integration within primary care; </a:t>
            </a:r>
          </a:p>
          <a:p>
            <a:pPr lvl="1"/>
            <a:r>
              <a:rPr lang="en-US" sz="2400" dirty="0"/>
              <a:t>Inadequate human resources for mental health; and, </a:t>
            </a:r>
          </a:p>
          <a:p>
            <a:pPr lvl="1"/>
            <a:r>
              <a:rPr lang="en-US" sz="2400" dirty="0"/>
              <a:t>Lack of public mental health leadership.</a:t>
            </a:r>
          </a:p>
          <a:p>
            <a:r>
              <a:rPr lang="en-US" sz="2600" b="1" dirty="0"/>
              <a:t>Fact 10:  Financial resources to increase services are relatively modest.</a:t>
            </a:r>
          </a:p>
          <a:p>
            <a:pPr lvl="1"/>
            <a:endParaRPr lang="en-US" sz="2400" dirty="0"/>
          </a:p>
          <a:p>
            <a:pPr lvl="1"/>
            <a:endParaRPr lang="en-US" dirty="0"/>
          </a:p>
        </p:txBody>
      </p:sp>
      <p:sp>
        <p:nvSpPr>
          <p:cNvPr id="4" name="TextBox 3">
            <a:extLst>
              <a:ext uri="{FF2B5EF4-FFF2-40B4-BE49-F238E27FC236}">
                <a16:creationId xmlns:a16="http://schemas.microsoft.com/office/drawing/2014/main" id="{3084CC7B-80FE-47F3-BA6C-7AFB18C469B4}"/>
              </a:ext>
            </a:extLst>
          </p:cNvPr>
          <p:cNvSpPr txBox="1"/>
          <p:nvPr/>
        </p:nvSpPr>
        <p:spPr>
          <a:xfrm>
            <a:off x="0" y="6550223"/>
            <a:ext cx="12192000" cy="307777"/>
          </a:xfrm>
          <a:prstGeom prst="rect">
            <a:avLst/>
          </a:prstGeom>
          <a:noFill/>
        </p:spPr>
        <p:txBody>
          <a:bodyPr wrap="square" rtlCol="0">
            <a:spAutoFit/>
          </a:bodyPr>
          <a:lstStyle/>
          <a:p>
            <a:pPr algn="ctr"/>
            <a:r>
              <a:rPr lang="en-US" sz="1400" dirty="0"/>
              <a:t>World Health Organization:  Ten Facts on Mental Health</a:t>
            </a:r>
          </a:p>
        </p:txBody>
      </p:sp>
    </p:spTree>
    <p:extLst>
      <p:ext uri="{BB962C8B-B14F-4D97-AF65-F5344CB8AC3E}">
        <p14:creationId xmlns:p14="http://schemas.microsoft.com/office/powerpoint/2010/main" val="241638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4599-2CBA-40C4-80C0-CD5593DCD617}"/>
              </a:ext>
            </a:extLst>
          </p:cNvPr>
          <p:cNvSpPr>
            <a:spLocks noGrp="1"/>
          </p:cNvSpPr>
          <p:nvPr>
            <p:ph type="title"/>
          </p:nvPr>
        </p:nvSpPr>
        <p:spPr>
          <a:xfrm>
            <a:off x="1" y="609600"/>
            <a:ext cx="10817226" cy="1456267"/>
          </a:xfrm>
        </p:spPr>
        <p:txBody>
          <a:bodyPr/>
          <a:lstStyle/>
          <a:p>
            <a:r>
              <a:rPr lang="en-US" dirty="0">
                <a:hlinkClick r:id="rId2"/>
              </a:rPr>
              <a:t>Ethical decision-making</a:t>
            </a:r>
            <a:endParaRPr lang="en-US" dirty="0"/>
          </a:p>
        </p:txBody>
      </p:sp>
      <p:sp>
        <p:nvSpPr>
          <p:cNvPr id="3" name="Content Placeholder 2">
            <a:extLst>
              <a:ext uri="{FF2B5EF4-FFF2-40B4-BE49-F238E27FC236}">
                <a16:creationId xmlns:a16="http://schemas.microsoft.com/office/drawing/2014/main" id="{E7D24FBF-7F26-44D2-AE34-655155DDBA39}"/>
              </a:ext>
            </a:extLst>
          </p:cNvPr>
          <p:cNvSpPr>
            <a:spLocks noGrp="1"/>
          </p:cNvSpPr>
          <p:nvPr>
            <p:ph idx="1"/>
          </p:nvPr>
        </p:nvSpPr>
        <p:spPr>
          <a:xfrm>
            <a:off x="143164" y="1977470"/>
            <a:ext cx="11905671" cy="4314152"/>
          </a:xfrm>
        </p:spPr>
        <p:txBody>
          <a:bodyPr>
            <a:normAutofit/>
          </a:bodyPr>
          <a:lstStyle/>
          <a:p>
            <a:pPr marL="0" indent="0">
              <a:buNone/>
            </a:pPr>
            <a:r>
              <a:rPr lang="en-US" sz="2000" b="1" dirty="0"/>
              <a:t>What is decision-making?</a:t>
            </a:r>
          </a:p>
          <a:p>
            <a:r>
              <a:rPr lang="en-US" sz="2000" dirty="0"/>
              <a:t>Identifying and choosing alternatives based on values and preferences</a:t>
            </a:r>
          </a:p>
          <a:p>
            <a:r>
              <a:rPr lang="en-US" sz="2000" dirty="0"/>
              <a:t>Process of sufficiently reducing uncertainty and doubt about alternatives to allow a reasonable choice to be made</a:t>
            </a:r>
          </a:p>
          <a:p>
            <a:pPr marL="0" indent="0">
              <a:buNone/>
            </a:pPr>
            <a:r>
              <a:rPr lang="en-US" sz="2000" b="1" dirty="0"/>
              <a:t>How is moral decision-making different?</a:t>
            </a:r>
          </a:p>
          <a:p>
            <a:r>
              <a:rPr lang="en-US" sz="2000" dirty="0"/>
              <a:t>Process for dealing with moral uncertainties</a:t>
            </a:r>
          </a:p>
          <a:p>
            <a:r>
              <a:rPr lang="en-US" sz="2000" dirty="0"/>
              <a:t>Introduces a degree of rationality and rigor into our moral deliberations</a:t>
            </a:r>
          </a:p>
          <a:p>
            <a:pPr marL="0" indent="0">
              <a:buNone/>
            </a:pPr>
            <a:r>
              <a:rPr lang="en-US" sz="2000" b="1" dirty="0"/>
              <a:t>Why do we need a model specific to ethics and mental health?</a:t>
            </a:r>
          </a:p>
          <a:p>
            <a:r>
              <a:rPr lang="en-US" sz="2000" dirty="0"/>
              <a:t>Ethical problems require examination through filters (organizational, social, personal, legal)</a:t>
            </a:r>
          </a:p>
          <a:p>
            <a:r>
              <a:rPr lang="en-US" sz="2000" dirty="0"/>
              <a:t>Mental health has unique issues (authority over others, determine social policy, legal influence)</a:t>
            </a:r>
          </a:p>
        </p:txBody>
      </p:sp>
      <p:sp>
        <p:nvSpPr>
          <p:cNvPr id="4" name="TextBox 3">
            <a:extLst>
              <a:ext uri="{FF2B5EF4-FFF2-40B4-BE49-F238E27FC236}">
                <a16:creationId xmlns:a16="http://schemas.microsoft.com/office/drawing/2014/main" id="{533355EA-D6C0-445E-AFF0-7685C4F2DED4}"/>
              </a:ext>
            </a:extLst>
          </p:cNvPr>
          <p:cNvSpPr txBox="1"/>
          <p:nvPr/>
        </p:nvSpPr>
        <p:spPr>
          <a:xfrm>
            <a:off x="0" y="6550223"/>
            <a:ext cx="12192000" cy="307777"/>
          </a:xfrm>
          <a:prstGeom prst="rect">
            <a:avLst/>
          </a:prstGeom>
          <a:noFill/>
        </p:spPr>
        <p:txBody>
          <a:bodyPr wrap="square" rtlCol="0">
            <a:spAutoFit/>
          </a:bodyPr>
          <a:lstStyle/>
          <a:p>
            <a:pPr algn="ctr"/>
            <a:r>
              <a:rPr lang="en-US" sz="1400" dirty="0"/>
              <a:t>Barrett, M.S.</a:t>
            </a:r>
          </a:p>
        </p:txBody>
      </p:sp>
    </p:spTree>
    <p:extLst>
      <p:ext uri="{BB962C8B-B14F-4D97-AF65-F5344CB8AC3E}">
        <p14:creationId xmlns:p14="http://schemas.microsoft.com/office/powerpoint/2010/main" val="289124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4599-2CBA-40C4-80C0-CD5593DCD617}"/>
              </a:ext>
            </a:extLst>
          </p:cNvPr>
          <p:cNvSpPr>
            <a:spLocks noGrp="1"/>
          </p:cNvSpPr>
          <p:nvPr>
            <p:ph type="title"/>
          </p:nvPr>
        </p:nvSpPr>
        <p:spPr>
          <a:xfrm>
            <a:off x="0" y="609600"/>
            <a:ext cx="12191999" cy="1456267"/>
          </a:xfrm>
        </p:spPr>
        <p:txBody>
          <a:bodyPr/>
          <a:lstStyle/>
          <a:p>
            <a:r>
              <a:rPr lang="en-US" dirty="0"/>
              <a:t>E-T-H-I-C </a:t>
            </a:r>
            <a:r>
              <a:rPr lang="en-US" cap="none" dirty="0"/>
              <a:t>MODEL</a:t>
            </a:r>
          </a:p>
        </p:txBody>
      </p:sp>
      <p:sp>
        <p:nvSpPr>
          <p:cNvPr id="3" name="Content Placeholder 2">
            <a:extLst>
              <a:ext uri="{FF2B5EF4-FFF2-40B4-BE49-F238E27FC236}">
                <a16:creationId xmlns:a16="http://schemas.microsoft.com/office/drawing/2014/main" id="{E7D24FBF-7F26-44D2-AE34-655155DDBA39}"/>
              </a:ext>
            </a:extLst>
          </p:cNvPr>
          <p:cNvSpPr>
            <a:spLocks noGrp="1"/>
          </p:cNvSpPr>
          <p:nvPr>
            <p:ph idx="1"/>
          </p:nvPr>
        </p:nvSpPr>
        <p:spPr>
          <a:xfrm>
            <a:off x="145325" y="2005389"/>
            <a:ext cx="11905671" cy="4314152"/>
          </a:xfrm>
        </p:spPr>
        <p:txBody>
          <a:bodyPr>
            <a:noAutofit/>
          </a:bodyPr>
          <a:lstStyle/>
          <a:p>
            <a:r>
              <a:rPr lang="en-US" sz="2800" b="1" u="sng" dirty="0"/>
              <a:t>E</a:t>
            </a:r>
            <a:r>
              <a:rPr lang="en-US" sz="2800" dirty="0"/>
              <a:t>xamine relevant personal, societal, agency, client professional values</a:t>
            </a:r>
          </a:p>
          <a:p>
            <a:r>
              <a:rPr lang="en-US" sz="2800" b="1" u="sng" dirty="0"/>
              <a:t>T</a:t>
            </a:r>
            <a:r>
              <a:rPr lang="en-US" sz="2800" dirty="0"/>
              <a:t>hink about what ethical standards of your profession apply to the situation, as well as relevant laws, and case decisions</a:t>
            </a:r>
          </a:p>
          <a:p>
            <a:r>
              <a:rPr lang="en-US" sz="2800" b="1" u="sng" dirty="0"/>
              <a:t>H</a:t>
            </a:r>
            <a:r>
              <a:rPr lang="en-US" sz="2800" dirty="0"/>
              <a:t>ypothesize about the consequences to all of the possible solutions you can envision</a:t>
            </a:r>
          </a:p>
          <a:p>
            <a:r>
              <a:rPr lang="en-US" sz="2800" b="1" u="sng" dirty="0"/>
              <a:t>I</a:t>
            </a:r>
            <a:r>
              <a:rPr lang="en-US" sz="2800" dirty="0"/>
              <a:t>dentify who will benefit and who will be harmed in view of human services’ traditional commitment to the most vulnerable people in this society</a:t>
            </a:r>
          </a:p>
          <a:p>
            <a:r>
              <a:rPr lang="en-US" sz="2800" b="1" u="sng" dirty="0"/>
              <a:t>C</a:t>
            </a:r>
            <a:r>
              <a:rPr lang="en-US" sz="2800" dirty="0"/>
              <a:t>onsult with any supervisor, colleagues and other professionals who could be helpful to you in deciding what to do</a:t>
            </a:r>
            <a:endParaRPr lang="en-US" sz="2800" b="1" dirty="0"/>
          </a:p>
        </p:txBody>
      </p:sp>
      <p:sp>
        <p:nvSpPr>
          <p:cNvPr id="4" name="TextBox 3">
            <a:extLst>
              <a:ext uri="{FF2B5EF4-FFF2-40B4-BE49-F238E27FC236}">
                <a16:creationId xmlns:a16="http://schemas.microsoft.com/office/drawing/2014/main" id="{533355EA-D6C0-445E-AFF0-7685C4F2DED4}"/>
              </a:ext>
            </a:extLst>
          </p:cNvPr>
          <p:cNvSpPr txBox="1"/>
          <p:nvPr/>
        </p:nvSpPr>
        <p:spPr>
          <a:xfrm>
            <a:off x="0" y="6550223"/>
            <a:ext cx="12192000" cy="307777"/>
          </a:xfrm>
          <a:prstGeom prst="rect">
            <a:avLst/>
          </a:prstGeom>
          <a:noFill/>
        </p:spPr>
        <p:txBody>
          <a:bodyPr wrap="square" rtlCol="0">
            <a:spAutoFit/>
          </a:bodyPr>
          <a:lstStyle/>
          <a:p>
            <a:pPr algn="ctr"/>
            <a:r>
              <a:rPr lang="en-US" sz="1400" dirty="0"/>
              <a:t>Congress, E.P.</a:t>
            </a:r>
          </a:p>
        </p:txBody>
      </p:sp>
    </p:spTree>
    <p:extLst>
      <p:ext uri="{BB962C8B-B14F-4D97-AF65-F5344CB8AC3E}">
        <p14:creationId xmlns:p14="http://schemas.microsoft.com/office/powerpoint/2010/main" val="194084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4599-2CBA-40C4-80C0-CD5593DCD617}"/>
              </a:ext>
            </a:extLst>
          </p:cNvPr>
          <p:cNvSpPr>
            <a:spLocks noGrp="1"/>
          </p:cNvSpPr>
          <p:nvPr>
            <p:ph type="title"/>
          </p:nvPr>
        </p:nvSpPr>
        <p:spPr>
          <a:xfrm>
            <a:off x="1" y="439396"/>
            <a:ext cx="12191999" cy="1456267"/>
          </a:xfrm>
        </p:spPr>
        <p:txBody>
          <a:bodyPr/>
          <a:lstStyle/>
          <a:p>
            <a:r>
              <a:rPr lang="en-US" dirty="0"/>
              <a:t>Steps to Ethical Decision Making</a:t>
            </a:r>
          </a:p>
        </p:txBody>
      </p:sp>
      <p:sp>
        <p:nvSpPr>
          <p:cNvPr id="3" name="Content Placeholder 2">
            <a:extLst>
              <a:ext uri="{FF2B5EF4-FFF2-40B4-BE49-F238E27FC236}">
                <a16:creationId xmlns:a16="http://schemas.microsoft.com/office/drawing/2014/main" id="{E7D24FBF-7F26-44D2-AE34-655155DDBA39}"/>
              </a:ext>
            </a:extLst>
          </p:cNvPr>
          <p:cNvSpPr>
            <a:spLocks noGrp="1"/>
          </p:cNvSpPr>
          <p:nvPr>
            <p:ph idx="1"/>
          </p:nvPr>
        </p:nvSpPr>
        <p:spPr>
          <a:xfrm>
            <a:off x="143163" y="2065867"/>
            <a:ext cx="11905671" cy="4314152"/>
          </a:xfrm>
        </p:spPr>
        <p:txBody>
          <a:bodyPr>
            <a:noAutofit/>
          </a:bodyPr>
          <a:lstStyle/>
          <a:p>
            <a:r>
              <a:rPr lang="en-US" sz="2800" b="1" dirty="0"/>
              <a:t>Step 1: Identify the Problem</a:t>
            </a:r>
          </a:p>
          <a:p>
            <a:r>
              <a:rPr lang="en-US" sz="2800" b="1" dirty="0"/>
              <a:t>Step 2: Identify the Potential Issues Involved</a:t>
            </a:r>
          </a:p>
          <a:p>
            <a:r>
              <a:rPr lang="en-US" sz="2800" b="1" dirty="0"/>
              <a:t>Step 3: Review Relevant Ethical Guidelines</a:t>
            </a:r>
          </a:p>
          <a:p>
            <a:r>
              <a:rPr lang="en-US" sz="2800" b="1" dirty="0"/>
              <a:t>Step 4: Know Relevant Laws and Regulations</a:t>
            </a:r>
          </a:p>
          <a:p>
            <a:r>
              <a:rPr lang="en-US" sz="2800" b="1" dirty="0"/>
              <a:t>Step 5: Obtain Consultation</a:t>
            </a:r>
          </a:p>
          <a:p>
            <a:r>
              <a:rPr lang="en-US" sz="2800" b="1" dirty="0"/>
              <a:t>Step 6: Consider Possible and Probable Courses of Action</a:t>
            </a:r>
          </a:p>
          <a:p>
            <a:r>
              <a:rPr lang="en-US" sz="2800" b="1" dirty="0"/>
              <a:t>Step 7: List the Consequences of the Probable Courses of Action</a:t>
            </a:r>
          </a:p>
          <a:p>
            <a:r>
              <a:rPr lang="en-US" sz="2800" b="1" dirty="0"/>
              <a:t>Step 8: Decide on What Appears to be the Best Course of Action</a:t>
            </a:r>
            <a:endParaRPr lang="en-US" sz="2800" dirty="0"/>
          </a:p>
        </p:txBody>
      </p:sp>
      <p:sp>
        <p:nvSpPr>
          <p:cNvPr id="4" name="TextBox 3">
            <a:extLst>
              <a:ext uri="{FF2B5EF4-FFF2-40B4-BE49-F238E27FC236}">
                <a16:creationId xmlns:a16="http://schemas.microsoft.com/office/drawing/2014/main" id="{533355EA-D6C0-445E-AFF0-7685C4F2DED4}"/>
              </a:ext>
            </a:extLst>
          </p:cNvPr>
          <p:cNvSpPr txBox="1"/>
          <p:nvPr/>
        </p:nvSpPr>
        <p:spPr>
          <a:xfrm>
            <a:off x="0" y="6550223"/>
            <a:ext cx="12192000" cy="307777"/>
          </a:xfrm>
          <a:prstGeom prst="rect">
            <a:avLst/>
          </a:prstGeom>
          <a:noFill/>
        </p:spPr>
        <p:txBody>
          <a:bodyPr wrap="square" rtlCol="0">
            <a:spAutoFit/>
          </a:bodyPr>
          <a:lstStyle/>
          <a:p>
            <a:pPr algn="ctr"/>
            <a:r>
              <a:rPr lang="en-US" sz="1400" dirty="0"/>
              <a:t>Corey, G., Corey, M.S., &amp; Callanan, P.</a:t>
            </a:r>
          </a:p>
        </p:txBody>
      </p:sp>
    </p:spTree>
    <p:extLst>
      <p:ext uri="{BB962C8B-B14F-4D97-AF65-F5344CB8AC3E}">
        <p14:creationId xmlns:p14="http://schemas.microsoft.com/office/powerpoint/2010/main" val="22397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F642-7DAC-47F6-8B91-F5BCB0EAEE28}"/>
              </a:ext>
            </a:extLst>
          </p:cNvPr>
          <p:cNvSpPr>
            <a:spLocks noGrp="1"/>
          </p:cNvSpPr>
          <p:nvPr>
            <p:ph type="title"/>
          </p:nvPr>
        </p:nvSpPr>
        <p:spPr>
          <a:xfrm>
            <a:off x="110837" y="609600"/>
            <a:ext cx="10706390" cy="1456267"/>
          </a:xfrm>
        </p:spPr>
        <p:txBody>
          <a:bodyPr/>
          <a:lstStyle/>
          <a:p>
            <a:r>
              <a:rPr lang="en-US" dirty="0"/>
              <a:t>The Five C’s of Confidentiality </a:t>
            </a:r>
            <a:br>
              <a:rPr lang="en-US" dirty="0"/>
            </a:br>
            <a:r>
              <a:rPr lang="en-US" dirty="0"/>
              <a:t>(General Guidelines)</a:t>
            </a:r>
          </a:p>
        </p:txBody>
      </p:sp>
      <p:sp>
        <p:nvSpPr>
          <p:cNvPr id="3" name="Content Placeholder 2">
            <a:extLst>
              <a:ext uri="{FF2B5EF4-FFF2-40B4-BE49-F238E27FC236}">
                <a16:creationId xmlns:a16="http://schemas.microsoft.com/office/drawing/2014/main" id="{6D449789-50D3-424B-AE2C-7B0528124654}"/>
              </a:ext>
            </a:extLst>
          </p:cNvPr>
          <p:cNvSpPr>
            <a:spLocks noGrp="1"/>
          </p:cNvSpPr>
          <p:nvPr>
            <p:ph idx="1"/>
          </p:nvPr>
        </p:nvSpPr>
        <p:spPr>
          <a:xfrm>
            <a:off x="341745" y="1975813"/>
            <a:ext cx="11619346" cy="4545060"/>
          </a:xfrm>
        </p:spPr>
        <p:txBody>
          <a:bodyPr>
            <a:normAutofit/>
          </a:bodyPr>
          <a:lstStyle/>
          <a:p>
            <a:r>
              <a:rPr lang="en-US" sz="2000" b="1" dirty="0"/>
              <a:t>Consent</a:t>
            </a:r>
            <a:r>
              <a:rPr lang="en-US" sz="2000" dirty="0"/>
              <a:t> – A clinician may release confidential information with the consent of the patient or a legally authorized surrogate (parent, guardian, etc.).</a:t>
            </a:r>
          </a:p>
          <a:p>
            <a:r>
              <a:rPr lang="en-US" sz="2000" b="1" dirty="0"/>
              <a:t>Court Order </a:t>
            </a:r>
            <a:r>
              <a:rPr lang="en-US" sz="2000" dirty="0"/>
              <a:t>– A clinician may release confidential information upon the receipt of an order by a court.</a:t>
            </a:r>
          </a:p>
          <a:p>
            <a:r>
              <a:rPr lang="en-US" sz="2000" b="1" dirty="0"/>
              <a:t>Continued Treatment</a:t>
            </a:r>
            <a:r>
              <a:rPr lang="en-US" sz="2000" dirty="0"/>
              <a:t> – A clinician may release confidential information necessary for the continued treatment of a patient (recognized by HIPAA, subject to the “minimum necessary” rule of limited disclosure).</a:t>
            </a:r>
          </a:p>
          <a:p>
            <a:r>
              <a:rPr lang="en-US" sz="2000" b="1" dirty="0"/>
              <a:t>Comply with the Law </a:t>
            </a:r>
            <a:r>
              <a:rPr lang="en-US" sz="2000" dirty="0"/>
              <a:t>– A clinician may reveal confidential information in order to comply with mandatory reporting statutes, law enforcement or administrative agency investigations, business operations, and other such lawful purposes.</a:t>
            </a:r>
          </a:p>
          <a:p>
            <a:r>
              <a:rPr lang="en-US" sz="2000" b="1" dirty="0"/>
              <a:t>Communicate a Threat </a:t>
            </a:r>
            <a:r>
              <a:rPr lang="en-US" sz="2000" dirty="0"/>
              <a:t>– This is the well known Tarasoff exception to confidentiality that involves the clinician’s duty to protect others from violence by a patient.  Check your state law.</a:t>
            </a:r>
          </a:p>
        </p:txBody>
      </p:sp>
      <p:sp>
        <p:nvSpPr>
          <p:cNvPr id="4" name="TextBox 3">
            <a:extLst>
              <a:ext uri="{FF2B5EF4-FFF2-40B4-BE49-F238E27FC236}">
                <a16:creationId xmlns:a16="http://schemas.microsoft.com/office/drawing/2014/main" id="{C59C875F-669E-4DAF-A3C9-C63F13DF7D6E}"/>
              </a:ext>
            </a:extLst>
          </p:cNvPr>
          <p:cNvSpPr txBox="1"/>
          <p:nvPr/>
        </p:nvSpPr>
        <p:spPr>
          <a:xfrm>
            <a:off x="0" y="6550223"/>
            <a:ext cx="12192000" cy="307777"/>
          </a:xfrm>
          <a:prstGeom prst="rect">
            <a:avLst/>
          </a:prstGeom>
          <a:noFill/>
        </p:spPr>
        <p:txBody>
          <a:bodyPr wrap="square" rtlCol="0">
            <a:spAutoFit/>
          </a:bodyPr>
          <a:lstStyle/>
          <a:p>
            <a:pPr algn="ctr"/>
            <a:r>
              <a:rPr lang="en-US" sz="1400" dirty="0"/>
              <a:t>Meredith, P.</a:t>
            </a:r>
          </a:p>
        </p:txBody>
      </p:sp>
    </p:spTree>
    <p:extLst>
      <p:ext uri="{BB962C8B-B14F-4D97-AF65-F5344CB8AC3E}">
        <p14:creationId xmlns:p14="http://schemas.microsoft.com/office/powerpoint/2010/main" val="210026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F642-7DAC-47F6-8B91-F5BCB0EAEE28}"/>
              </a:ext>
            </a:extLst>
          </p:cNvPr>
          <p:cNvSpPr>
            <a:spLocks noGrp="1"/>
          </p:cNvSpPr>
          <p:nvPr>
            <p:ph type="title"/>
          </p:nvPr>
        </p:nvSpPr>
        <p:spPr>
          <a:xfrm>
            <a:off x="1" y="609600"/>
            <a:ext cx="10817226" cy="1456267"/>
          </a:xfrm>
        </p:spPr>
        <p:txBody>
          <a:bodyPr/>
          <a:lstStyle/>
          <a:p>
            <a:r>
              <a:rPr lang="en-US" b="1" u="sng" dirty="0"/>
              <a:t>Deal</a:t>
            </a:r>
            <a:r>
              <a:rPr lang="en-US" cap="none" dirty="0"/>
              <a:t>ing</a:t>
            </a:r>
            <a:r>
              <a:rPr lang="en-US" dirty="0"/>
              <a:t> with a potential confidentiality issue</a:t>
            </a:r>
          </a:p>
        </p:txBody>
      </p:sp>
      <p:sp>
        <p:nvSpPr>
          <p:cNvPr id="3" name="Content Placeholder 2">
            <a:extLst>
              <a:ext uri="{FF2B5EF4-FFF2-40B4-BE49-F238E27FC236}">
                <a16:creationId xmlns:a16="http://schemas.microsoft.com/office/drawing/2014/main" id="{6D449789-50D3-424B-AE2C-7B0528124654}"/>
              </a:ext>
            </a:extLst>
          </p:cNvPr>
          <p:cNvSpPr>
            <a:spLocks noGrp="1"/>
          </p:cNvSpPr>
          <p:nvPr>
            <p:ph idx="1"/>
          </p:nvPr>
        </p:nvSpPr>
        <p:spPr>
          <a:xfrm>
            <a:off x="219030" y="1957378"/>
            <a:ext cx="11079234" cy="4272940"/>
          </a:xfrm>
        </p:spPr>
        <p:txBody>
          <a:bodyPr>
            <a:noAutofit/>
          </a:bodyPr>
          <a:lstStyle/>
          <a:p>
            <a:r>
              <a:rPr lang="en-US" sz="2900" b="1" u="sng" dirty="0"/>
              <a:t>D</a:t>
            </a:r>
            <a:r>
              <a:rPr lang="en-US" sz="2900" b="1" dirty="0"/>
              <a:t>uty</a:t>
            </a:r>
            <a:r>
              <a:rPr lang="en-US" sz="2900" dirty="0"/>
              <a:t> – Does the clinician have a duty to maintain confidentiality in the context of a treatment relationship or for some other reason?</a:t>
            </a:r>
          </a:p>
          <a:p>
            <a:r>
              <a:rPr lang="en-US" sz="2900" b="1" u="sng" dirty="0"/>
              <a:t>E</a:t>
            </a:r>
            <a:r>
              <a:rPr lang="en-US" sz="2900" b="1" dirty="0"/>
              <a:t>xception</a:t>
            </a:r>
            <a:r>
              <a:rPr lang="en-US" sz="2900" dirty="0"/>
              <a:t> – Does an exception exist? (Use the Five C’s as a guide)</a:t>
            </a:r>
          </a:p>
          <a:p>
            <a:r>
              <a:rPr lang="en-US" sz="2900" b="1" u="sng" dirty="0"/>
              <a:t>A</a:t>
            </a:r>
            <a:r>
              <a:rPr lang="en-US" sz="2900" b="1" dirty="0"/>
              <a:t>sk</a:t>
            </a:r>
            <a:r>
              <a:rPr lang="en-US" sz="2900" dirty="0"/>
              <a:t> – Consider asking for help, such as a consultation from a colleague, risk manager, or attorney.</a:t>
            </a:r>
          </a:p>
          <a:p>
            <a:r>
              <a:rPr lang="en-US" sz="2900" b="1" u="sng" dirty="0"/>
              <a:t>L</a:t>
            </a:r>
            <a:r>
              <a:rPr lang="en-US" sz="2900" b="1" dirty="0"/>
              <a:t>aw</a:t>
            </a:r>
            <a:r>
              <a:rPr lang="en-US" sz="2900" dirty="0"/>
              <a:t> – Be familiar with the law of the jurisdiction and the confidentiality policy of the facility or organization.</a:t>
            </a:r>
          </a:p>
        </p:txBody>
      </p:sp>
      <p:sp>
        <p:nvSpPr>
          <p:cNvPr id="4" name="TextBox 3">
            <a:extLst>
              <a:ext uri="{FF2B5EF4-FFF2-40B4-BE49-F238E27FC236}">
                <a16:creationId xmlns:a16="http://schemas.microsoft.com/office/drawing/2014/main" id="{C59C875F-669E-4DAF-A3C9-C63F13DF7D6E}"/>
              </a:ext>
            </a:extLst>
          </p:cNvPr>
          <p:cNvSpPr txBox="1"/>
          <p:nvPr/>
        </p:nvSpPr>
        <p:spPr>
          <a:xfrm>
            <a:off x="0" y="6550223"/>
            <a:ext cx="12192000" cy="307777"/>
          </a:xfrm>
          <a:prstGeom prst="rect">
            <a:avLst/>
          </a:prstGeom>
          <a:noFill/>
        </p:spPr>
        <p:txBody>
          <a:bodyPr wrap="square" rtlCol="0">
            <a:spAutoFit/>
          </a:bodyPr>
          <a:lstStyle/>
          <a:p>
            <a:pPr algn="ctr"/>
            <a:r>
              <a:rPr lang="en-US" sz="1400" dirty="0"/>
              <a:t>Meredith, P.</a:t>
            </a:r>
          </a:p>
        </p:txBody>
      </p:sp>
    </p:spTree>
    <p:extLst>
      <p:ext uri="{BB962C8B-B14F-4D97-AF65-F5344CB8AC3E}">
        <p14:creationId xmlns:p14="http://schemas.microsoft.com/office/powerpoint/2010/main" val="407360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684</TotalTime>
  <Words>4399</Words>
  <Application>Microsoft Office PowerPoint</Application>
  <PresentationFormat>Widescreen</PresentationFormat>
  <Paragraphs>293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Celestial</vt:lpstr>
      <vt:lpstr>Ethics in Mental health</vt:lpstr>
      <vt:lpstr>Facts about mental health</vt:lpstr>
      <vt:lpstr>Facts about mental health cont.</vt:lpstr>
      <vt:lpstr>Facts about mental health cont.</vt:lpstr>
      <vt:lpstr>Ethical decision-making</vt:lpstr>
      <vt:lpstr>E-T-H-I-C MODEL</vt:lpstr>
      <vt:lpstr>Steps to Ethical Decision Making</vt:lpstr>
      <vt:lpstr>The Five C’s of Confidentiality  (General Guidelines)</vt:lpstr>
      <vt:lpstr>Dealing with a potential confidentiality issue</vt:lpstr>
      <vt:lpstr>Duty to warn</vt:lpstr>
      <vt:lpstr>Duty to warn cont.</vt:lpstr>
      <vt:lpstr>DUTY to protect/warn overview</vt:lpstr>
      <vt:lpstr>Missouri Revised statute §632.300</vt:lpstr>
      <vt:lpstr>Missouri Revised statute §632.305</vt:lpstr>
      <vt:lpstr>Missouri Revised statute §632.305 cont.</vt:lpstr>
      <vt:lpstr>Cultural Competence in Mental health</vt:lpstr>
      <vt:lpstr>Cultural Competence Definitions</vt:lpstr>
      <vt:lpstr>Ethical Dilemmas in Cultural competence</vt:lpstr>
      <vt:lpstr>American Psychological Associations Code of Ethics Regarding Cultural Competence</vt:lpstr>
      <vt:lpstr>American Psychological Associations Code of Ethics Regarding Cultural Competence cont.</vt:lpstr>
      <vt:lpstr>National Board for Certified Counselors (NBCC) Code of Ethics Regarding Cultural Competence cont.</vt:lpstr>
      <vt:lpstr>National Board for Certified Counselors (NBCC) Code of Ethics Regarding Cultural Competence cont.</vt:lpstr>
      <vt:lpstr>National Association of Social Workers Code of Ethics Regarding Cultural Competence </vt:lpstr>
      <vt:lpstr>National Association of Social Workers Code of Ethics Regarding Cultural Competence </vt:lpstr>
      <vt:lpstr>National Association of Social Workers Code of Ethics Regarding Cultural Competence </vt:lpstr>
      <vt:lpstr>National Association of Social Workers Code of Ethics Regarding Cultural Competence </vt:lpstr>
      <vt:lpstr>Summary of rights for consumers in State-operated facilities and department of mental health consumers</vt:lpstr>
      <vt:lpstr>PowerPoint Presentation</vt:lpstr>
      <vt:lpstr>PowerPoint Presentation</vt:lpstr>
      <vt:lpstr>Ethical issues related to mental health care emergencies</vt:lpstr>
      <vt:lpstr>Ethical issues related to mental health care emergencies cont.</vt:lpstr>
      <vt:lpstr>Ethical issues related to mental health care emergencies cont.</vt:lpstr>
      <vt:lpstr>Ethical issues related to mental health care emergencies</vt:lpstr>
      <vt:lpstr>Ethical research in mental health: Community Engaged Research</vt:lpstr>
      <vt:lpstr>Ethical research in mental health: Community Engaged Research cont.</vt:lpstr>
      <vt:lpstr>Review of the Complaint and Discipline Process</vt:lpstr>
      <vt:lpstr>Works Cited</vt:lpstr>
      <vt:lpstr>Works Cited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Mental health</dc:title>
  <dc:creator>JBenn</dc:creator>
  <cp:lastModifiedBy>JBenn</cp:lastModifiedBy>
  <cp:revision>62</cp:revision>
  <cp:lastPrinted>2018-04-19T02:40:01Z</cp:lastPrinted>
  <dcterms:created xsi:type="dcterms:W3CDTF">2018-04-12T00:48:22Z</dcterms:created>
  <dcterms:modified xsi:type="dcterms:W3CDTF">2018-04-20T03:11:39Z</dcterms:modified>
</cp:coreProperties>
</file>