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301" r:id="rId3"/>
    <p:sldId id="295" r:id="rId4"/>
    <p:sldId id="307" r:id="rId5"/>
    <p:sldId id="259" r:id="rId6"/>
    <p:sldId id="258" r:id="rId7"/>
    <p:sldId id="260" r:id="rId8"/>
    <p:sldId id="261" r:id="rId9"/>
    <p:sldId id="262" r:id="rId10"/>
    <p:sldId id="266" r:id="rId11"/>
    <p:sldId id="309" r:id="rId12"/>
    <p:sldId id="308" r:id="rId13"/>
    <p:sldId id="273" r:id="rId14"/>
    <p:sldId id="274" r:id="rId15"/>
    <p:sldId id="275" r:id="rId16"/>
    <p:sldId id="268" r:id="rId17"/>
    <p:sldId id="292" r:id="rId18"/>
    <p:sldId id="267" r:id="rId19"/>
    <p:sldId id="302" r:id="rId20"/>
    <p:sldId id="294" r:id="rId21"/>
    <p:sldId id="296" r:id="rId22"/>
    <p:sldId id="290" r:id="rId23"/>
    <p:sldId id="291" r:id="rId24"/>
    <p:sldId id="289" r:id="rId25"/>
    <p:sldId id="288" r:id="rId26"/>
    <p:sldId id="277" r:id="rId27"/>
    <p:sldId id="278" r:id="rId28"/>
    <p:sldId id="280" r:id="rId29"/>
    <p:sldId id="284" r:id="rId30"/>
    <p:sldId id="286" r:id="rId31"/>
    <p:sldId id="297" r:id="rId32"/>
    <p:sldId id="269" r:id="rId33"/>
    <p:sldId id="271" r:id="rId34"/>
    <p:sldId id="305" r:id="rId35"/>
    <p:sldId id="304" r:id="rId36"/>
    <p:sldId id="310" r:id="rId37"/>
    <p:sldId id="312" r:id="rId38"/>
    <p:sldId id="311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83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77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015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5355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61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855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434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68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914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01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58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44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4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96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2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74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58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8728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3827" y="1447800"/>
            <a:ext cx="10105534" cy="1474509"/>
          </a:xfrm>
        </p:spPr>
        <p:txBody>
          <a:bodyPr>
            <a:normAutofit/>
          </a:bodyPr>
          <a:lstStyle/>
          <a:p>
            <a:r>
              <a:rPr lang="en-US" dirty="0"/>
              <a:t>Etiologies of Addiction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7247" y="4777380"/>
            <a:ext cx="8825658" cy="861420"/>
          </a:xfrm>
        </p:spPr>
        <p:txBody>
          <a:bodyPr>
            <a:normAutofit/>
          </a:bodyPr>
          <a:lstStyle/>
          <a:p>
            <a:r>
              <a:rPr lang="en-US" sz="3200" dirty="0"/>
              <a:t>John W. Airsman </a:t>
            </a:r>
            <a:r>
              <a:rPr lang="en-US" sz="3200" dirty="0" err="1"/>
              <a:t>PsyD</a:t>
            </a:r>
            <a:r>
              <a:rPr lang="en-US" sz="3200" dirty="0"/>
              <a:t>, LPC  </a:t>
            </a:r>
          </a:p>
        </p:txBody>
      </p:sp>
    </p:spTree>
    <p:extLst>
      <p:ext uri="{BB962C8B-B14F-4D97-AF65-F5344CB8AC3E}">
        <p14:creationId xmlns:p14="http://schemas.microsoft.com/office/powerpoint/2010/main" val="3201177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Dysregulated stress systems </a:t>
            </a:r>
            <a:r>
              <a:rPr lang="en-US" sz="2400" dirty="0"/>
              <a:t>(</a:t>
            </a:r>
            <a:r>
              <a:rPr lang="en-US" sz="2400" dirty="0" err="1"/>
              <a:t>Koob</a:t>
            </a:r>
            <a:r>
              <a:rPr lang="en-US" sz="2400" dirty="0"/>
              <a:t>, 2015)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340" y="1489436"/>
            <a:ext cx="11085922" cy="4758964"/>
          </a:xfrm>
        </p:spPr>
        <p:txBody>
          <a:bodyPr>
            <a:normAutofit/>
          </a:bodyPr>
          <a:lstStyle/>
          <a:p>
            <a:r>
              <a:rPr lang="en-US" sz="3600" dirty="0"/>
              <a:t>Substance abuse… activation of the hypothalamic–pituitary–adrenal (HPA) axis</a:t>
            </a:r>
          </a:p>
          <a:p>
            <a:r>
              <a:rPr lang="en-US" sz="3600" dirty="0"/>
              <a:t>Decrease in dopaminergic release, thus promoting negative affect</a:t>
            </a:r>
          </a:p>
          <a:p>
            <a:r>
              <a:rPr lang="en-US" sz="3600" dirty="0"/>
              <a:t>“it just doesn’t work anymore” </a:t>
            </a:r>
          </a:p>
          <a:p>
            <a:r>
              <a:rPr lang="en-US" sz="3600" dirty="0"/>
              <a:t>GABA and glutamate dysfunction</a:t>
            </a:r>
          </a:p>
        </p:txBody>
      </p:sp>
    </p:spTree>
    <p:extLst>
      <p:ext uri="{BB962C8B-B14F-4D97-AF65-F5344CB8AC3E}">
        <p14:creationId xmlns:p14="http://schemas.microsoft.com/office/powerpoint/2010/main" val="2372031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02094-5FF0-47FC-A350-3089C56F2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74424"/>
          </a:xfrm>
        </p:spPr>
        <p:txBody>
          <a:bodyPr/>
          <a:lstStyle/>
          <a:p>
            <a:r>
              <a:rPr lang="en-US" dirty="0"/>
              <a:t>Interpersonal trauma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C142A-5155-4154-A75F-473CD8814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527142"/>
            <a:ext cx="10703761" cy="48925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Multiple studies reflect well-predictable and high incidences of childhood insults predicting development of substance use disorders</a:t>
            </a:r>
            <a:r>
              <a:rPr lang="en-US" sz="3200" dirty="0"/>
              <a:t>(</a:t>
            </a:r>
            <a:r>
              <a:rPr lang="en-US" sz="3200" dirty="0" err="1"/>
              <a:t>Banducci</a:t>
            </a:r>
            <a:r>
              <a:rPr lang="en-US" sz="3200" dirty="0"/>
              <a:t>, Hoffman, </a:t>
            </a:r>
            <a:r>
              <a:rPr lang="en-US" sz="3200" dirty="0" err="1"/>
              <a:t>Lejuez</a:t>
            </a:r>
            <a:r>
              <a:rPr lang="en-US" sz="3200" dirty="0"/>
              <a:t>, &amp; </a:t>
            </a:r>
            <a:r>
              <a:rPr lang="en-US" sz="3200" dirty="0" err="1"/>
              <a:t>Koenen</a:t>
            </a:r>
            <a:r>
              <a:rPr lang="en-US" sz="3200" dirty="0"/>
              <a:t>, 2014a; </a:t>
            </a:r>
            <a:r>
              <a:rPr lang="en-US" sz="3200" dirty="0" err="1"/>
              <a:t>Guina</a:t>
            </a:r>
            <a:r>
              <a:rPr lang="en-US" sz="3200" dirty="0"/>
              <a:t>, </a:t>
            </a:r>
            <a:r>
              <a:rPr lang="en-US" sz="3200" dirty="0" err="1"/>
              <a:t>Nahlas</a:t>
            </a:r>
            <a:r>
              <a:rPr lang="en-US" sz="3200" dirty="0"/>
              <a:t>, Goldberg, &amp; Farnsworth, 2016; </a:t>
            </a:r>
            <a:r>
              <a:rPr lang="en-US" sz="3200" dirty="0" err="1"/>
              <a:t>Craparo</a:t>
            </a:r>
            <a:r>
              <a:rPr lang="en-US" sz="3200" dirty="0"/>
              <a:t>, </a:t>
            </a:r>
            <a:r>
              <a:rPr lang="en-US" sz="3200" dirty="0" err="1"/>
              <a:t>Ardino</a:t>
            </a:r>
            <a:r>
              <a:rPr lang="en-US" sz="3200" dirty="0"/>
              <a:t>, Gori, and </a:t>
            </a:r>
            <a:r>
              <a:rPr lang="en-US" sz="3200" dirty="0" err="1"/>
              <a:t>Caretti</a:t>
            </a:r>
            <a:r>
              <a:rPr lang="en-US" sz="3200" dirty="0"/>
              <a:t>, 2014; </a:t>
            </a:r>
            <a:r>
              <a:rPr lang="en-US" sz="3200" dirty="0" err="1"/>
              <a:t>Barahmand</a:t>
            </a:r>
            <a:r>
              <a:rPr lang="en-US" sz="3200" dirty="0"/>
              <a:t>, </a:t>
            </a:r>
            <a:r>
              <a:rPr lang="en-US" sz="3200" dirty="0" err="1"/>
              <a:t>Khazaee</a:t>
            </a:r>
            <a:r>
              <a:rPr lang="en-US" sz="3200" dirty="0"/>
              <a:t>, and </a:t>
            </a:r>
            <a:r>
              <a:rPr lang="en-US" sz="3200" dirty="0" err="1"/>
              <a:t>Hashjin</a:t>
            </a:r>
            <a:r>
              <a:rPr lang="en-US" sz="3200" dirty="0"/>
              <a:t>, 2016).</a:t>
            </a:r>
          </a:p>
        </p:txBody>
      </p:sp>
    </p:spTree>
    <p:extLst>
      <p:ext uri="{BB962C8B-B14F-4D97-AF65-F5344CB8AC3E}">
        <p14:creationId xmlns:p14="http://schemas.microsoft.com/office/powerpoint/2010/main" val="2980779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B672-47C4-42E9-B73D-3CCF9F5D4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310853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BC5B50B-39C4-43F5-AE8E-2557D28BA3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471729"/>
              </p:ext>
            </p:extLst>
          </p:nvPr>
        </p:nvGraphicFramePr>
        <p:xfrm>
          <a:off x="0" y="0"/>
          <a:ext cx="12191999" cy="6857999"/>
        </p:xfrm>
        <a:graphic>
          <a:graphicData uri="http://schemas.openxmlformats.org/drawingml/2006/table">
            <a:tbl>
              <a:tblPr firstRow="1" firstCol="1" bandRow="1"/>
              <a:tblGrid>
                <a:gridCol w="4191458">
                  <a:extLst>
                    <a:ext uri="{9D8B030D-6E8A-4147-A177-3AD203B41FA5}">
                      <a16:colId xmlns:a16="http://schemas.microsoft.com/office/drawing/2014/main" val="1726233032"/>
                    </a:ext>
                  </a:extLst>
                </a:gridCol>
                <a:gridCol w="2558997">
                  <a:extLst>
                    <a:ext uri="{9D8B030D-6E8A-4147-A177-3AD203B41FA5}">
                      <a16:colId xmlns:a16="http://schemas.microsoft.com/office/drawing/2014/main" val="1632326944"/>
                    </a:ext>
                  </a:extLst>
                </a:gridCol>
                <a:gridCol w="2588410">
                  <a:extLst>
                    <a:ext uri="{9D8B030D-6E8A-4147-A177-3AD203B41FA5}">
                      <a16:colId xmlns:a16="http://schemas.microsoft.com/office/drawing/2014/main" val="1302078905"/>
                    </a:ext>
                  </a:extLst>
                </a:gridCol>
                <a:gridCol w="2853134">
                  <a:extLst>
                    <a:ext uri="{9D8B030D-6E8A-4147-A177-3AD203B41FA5}">
                      <a16:colId xmlns:a16="http://schemas.microsoft.com/office/drawing/2014/main" val="3111318534"/>
                    </a:ext>
                  </a:extLst>
                </a:gridCol>
              </a:tblGrid>
              <a:tr h="5102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Symptom 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Sexual abuse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Physical abuse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Emotional abuse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50866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Depression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025788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Suicide ideation   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890685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Sexual Dysregulation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9660"/>
                  </a:ext>
                </a:extLst>
              </a:tr>
              <a:tr h="10336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Post-traumatic stress disorder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240701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Substance use disorder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397065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Emotional dysregulation 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332198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Criminal behavior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897876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Aggression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020732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Learned helplessness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607730"/>
                  </a:ext>
                </a:extLst>
              </a:tr>
              <a:tr h="53375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Low self-worth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296955"/>
                  </a:ext>
                </a:extLst>
              </a:tr>
              <a:tr h="5102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Negative affect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460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426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256" y="395927"/>
            <a:ext cx="12031744" cy="1102935"/>
          </a:xfrm>
        </p:spPr>
        <p:txBody>
          <a:bodyPr/>
          <a:lstStyle/>
          <a:p>
            <a:r>
              <a:rPr lang="en-US" sz="4000" dirty="0"/>
              <a:t>Dopamine and dysregulation/interpersonal Trauma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219" y="1659118"/>
            <a:ext cx="11679809" cy="4589281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r>
              <a:rPr lang="en-US" sz="4000" dirty="0"/>
              <a:t>Traumatizing events early in childhood may disrupt the development of the dopaminergic system </a:t>
            </a:r>
            <a:r>
              <a:rPr lang="en-US" sz="2800" dirty="0"/>
              <a:t>(Cuevas, et al. 2014) </a:t>
            </a:r>
          </a:p>
          <a:p>
            <a:r>
              <a:rPr lang="en-US" sz="4000" dirty="0"/>
              <a:t>Impairments inabilities to connect socially (natural rewards).</a:t>
            </a:r>
          </a:p>
        </p:txBody>
      </p:sp>
    </p:spTree>
    <p:extLst>
      <p:ext uri="{BB962C8B-B14F-4D97-AF65-F5344CB8AC3E}">
        <p14:creationId xmlns:p14="http://schemas.microsoft.com/office/powerpoint/2010/main" val="2043850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29" y="452718"/>
            <a:ext cx="12041171" cy="1400530"/>
          </a:xfrm>
        </p:spPr>
        <p:txBody>
          <a:bodyPr/>
          <a:lstStyle/>
          <a:p>
            <a:r>
              <a:rPr lang="en-US" sz="4400" dirty="0"/>
              <a:t>Dopamine and dysregulation/interpersonal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718" y="2052918"/>
            <a:ext cx="10727703" cy="4195481"/>
          </a:xfrm>
        </p:spPr>
        <p:txBody>
          <a:bodyPr>
            <a:noAutofit/>
          </a:bodyPr>
          <a:lstStyle/>
          <a:p>
            <a:r>
              <a:rPr lang="en-US" sz="4400" dirty="0"/>
              <a:t>Fear salience due to trauma </a:t>
            </a:r>
          </a:p>
          <a:p>
            <a:r>
              <a:rPr lang="en-US" sz="4400" dirty="0"/>
              <a:t>Abnormal development in dopamine systems and stress axis</a:t>
            </a:r>
          </a:p>
          <a:p>
            <a:r>
              <a:rPr lang="en-US" sz="4400" dirty="0"/>
              <a:t>Increasing risk for SUD</a:t>
            </a:r>
          </a:p>
          <a:p>
            <a:r>
              <a:rPr lang="en-US" sz="4400" dirty="0"/>
              <a:t>More research needed</a:t>
            </a:r>
          </a:p>
        </p:txBody>
      </p:sp>
    </p:spTree>
    <p:extLst>
      <p:ext uri="{BB962C8B-B14F-4D97-AF65-F5344CB8AC3E}">
        <p14:creationId xmlns:p14="http://schemas.microsoft.com/office/powerpoint/2010/main" val="4278214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Dopamine and dysregulation/interpersonal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768" y="2052918"/>
            <a:ext cx="11491274" cy="45364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Parental experiences dictate the development of the dopaminergic system, as well as the stress coping system. This places individuals in a highly susceptible position to develop substance use disorder due to low amounts of dopamine, inabilities to cope with stress, and difficulties connecting socially. </a:t>
            </a:r>
          </a:p>
        </p:txBody>
      </p:sp>
    </p:spTree>
    <p:extLst>
      <p:ext uri="{BB962C8B-B14F-4D97-AF65-F5344CB8AC3E}">
        <p14:creationId xmlns:p14="http://schemas.microsoft.com/office/powerpoint/2010/main" val="1945938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Emotional regulation (ER) is a mental strategy/process that facilitates control over affective mental conditions </a:t>
            </a:r>
          </a:p>
          <a:p>
            <a:r>
              <a:rPr lang="en-US" sz="3600" dirty="0"/>
              <a:t>Childhood developmental  key stage</a:t>
            </a:r>
          </a:p>
          <a:p>
            <a:pPr marL="0" indent="0">
              <a:buNone/>
            </a:pPr>
            <a:r>
              <a:rPr lang="en-US" sz="3000" dirty="0"/>
              <a:t>(</a:t>
            </a:r>
            <a:r>
              <a:rPr lang="en-US" sz="3000" dirty="0" err="1"/>
              <a:t>Dvir</a:t>
            </a:r>
            <a:r>
              <a:rPr lang="en-US" sz="3000" dirty="0"/>
              <a:t>, Ford, Hill, &amp; Frazier, 2014; Tang, Tang, &amp; Posner, 2016; Parolin et. al, 2016).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07621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dysregulation</a:t>
            </a: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292230" y="659876"/>
            <a:ext cx="10473180" cy="6070862"/>
            <a:chOff x="1308" y="1539"/>
            <a:chExt cx="3509" cy="1983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308" y="1539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099" y="1539"/>
              <a:ext cx="6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308" y="1760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308" y="1963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308" y="2167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308" y="2371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08" y="2574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1308" y="2778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308" y="2981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308" y="3185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308" y="3391"/>
              <a:ext cx="6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527" y="2909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1649" y="303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936" y="3033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2807" y="1910"/>
              <a:ext cx="826" cy="348"/>
            </a:xfrm>
            <a:custGeom>
              <a:avLst/>
              <a:gdLst>
                <a:gd name="T0" fmla="*/ 0 w 6272"/>
                <a:gd name="T1" fmla="*/ 483 h 2896"/>
                <a:gd name="T2" fmla="*/ 483 w 6272"/>
                <a:gd name="T3" fmla="*/ 0 h 2896"/>
                <a:gd name="T4" fmla="*/ 5790 w 6272"/>
                <a:gd name="T5" fmla="*/ 0 h 2896"/>
                <a:gd name="T6" fmla="*/ 6272 w 6272"/>
                <a:gd name="T7" fmla="*/ 483 h 2896"/>
                <a:gd name="T8" fmla="*/ 6272 w 6272"/>
                <a:gd name="T9" fmla="*/ 2414 h 2896"/>
                <a:gd name="T10" fmla="*/ 5790 w 6272"/>
                <a:gd name="T11" fmla="*/ 2896 h 2896"/>
                <a:gd name="T12" fmla="*/ 483 w 6272"/>
                <a:gd name="T13" fmla="*/ 2896 h 2896"/>
                <a:gd name="T14" fmla="*/ 0 w 6272"/>
                <a:gd name="T15" fmla="*/ 2414 h 2896"/>
                <a:gd name="T16" fmla="*/ 0 w 6272"/>
                <a:gd name="T17" fmla="*/ 483 h 2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72" h="2896">
                  <a:moveTo>
                    <a:pt x="0" y="483"/>
                  </a:moveTo>
                  <a:cubicBezTo>
                    <a:pt x="0" y="217"/>
                    <a:pt x="217" y="0"/>
                    <a:pt x="483" y="0"/>
                  </a:cubicBezTo>
                  <a:lnTo>
                    <a:pt x="5790" y="0"/>
                  </a:lnTo>
                  <a:cubicBezTo>
                    <a:pt x="6056" y="0"/>
                    <a:pt x="6272" y="217"/>
                    <a:pt x="6272" y="483"/>
                  </a:cubicBezTo>
                  <a:lnTo>
                    <a:pt x="6272" y="2414"/>
                  </a:lnTo>
                  <a:cubicBezTo>
                    <a:pt x="6272" y="2680"/>
                    <a:pt x="6056" y="2896"/>
                    <a:pt x="5790" y="2896"/>
                  </a:cubicBezTo>
                  <a:lnTo>
                    <a:pt x="483" y="2896"/>
                  </a:lnTo>
                  <a:cubicBezTo>
                    <a:pt x="217" y="2896"/>
                    <a:pt x="0" y="2680"/>
                    <a:pt x="0" y="2414"/>
                  </a:cubicBezTo>
                  <a:lnTo>
                    <a:pt x="0" y="483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2817" y="1908"/>
              <a:ext cx="826" cy="348"/>
            </a:xfrm>
            <a:custGeom>
              <a:avLst/>
              <a:gdLst>
                <a:gd name="T0" fmla="*/ 0 w 6272"/>
                <a:gd name="T1" fmla="*/ 483 h 2896"/>
                <a:gd name="T2" fmla="*/ 483 w 6272"/>
                <a:gd name="T3" fmla="*/ 0 h 2896"/>
                <a:gd name="T4" fmla="*/ 5790 w 6272"/>
                <a:gd name="T5" fmla="*/ 0 h 2896"/>
                <a:gd name="T6" fmla="*/ 6272 w 6272"/>
                <a:gd name="T7" fmla="*/ 483 h 2896"/>
                <a:gd name="T8" fmla="*/ 6272 w 6272"/>
                <a:gd name="T9" fmla="*/ 2414 h 2896"/>
                <a:gd name="T10" fmla="*/ 5790 w 6272"/>
                <a:gd name="T11" fmla="*/ 2896 h 2896"/>
                <a:gd name="T12" fmla="*/ 483 w 6272"/>
                <a:gd name="T13" fmla="*/ 2896 h 2896"/>
                <a:gd name="T14" fmla="*/ 0 w 6272"/>
                <a:gd name="T15" fmla="*/ 2414 h 2896"/>
                <a:gd name="T16" fmla="*/ 0 w 6272"/>
                <a:gd name="T17" fmla="*/ 483 h 2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272" h="2896">
                  <a:moveTo>
                    <a:pt x="0" y="483"/>
                  </a:moveTo>
                  <a:cubicBezTo>
                    <a:pt x="0" y="217"/>
                    <a:pt x="217" y="0"/>
                    <a:pt x="483" y="0"/>
                  </a:cubicBezTo>
                  <a:lnTo>
                    <a:pt x="5790" y="0"/>
                  </a:lnTo>
                  <a:cubicBezTo>
                    <a:pt x="6056" y="0"/>
                    <a:pt x="6272" y="217"/>
                    <a:pt x="6272" y="483"/>
                  </a:cubicBezTo>
                  <a:lnTo>
                    <a:pt x="6272" y="2414"/>
                  </a:lnTo>
                  <a:cubicBezTo>
                    <a:pt x="6272" y="2680"/>
                    <a:pt x="6056" y="2896"/>
                    <a:pt x="5790" y="2896"/>
                  </a:cubicBezTo>
                  <a:lnTo>
                    <a:pt x="483" y="2896"/>
                  </a:lnTo>
                  <a:cubicBezTo>
                    <a:pt x="217" y="2896"/>
                    <a:pt x="0" y="2680"/>
                    <a:pt x="0" y="2414"/>
                  </a:cubicBezTo>
                  <a:lnTo>
                    <a:pt x="0" y="483"/>
                  </a:lnTo>
                  <a:close/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030" y="1960"/>
              <a:ext cx="348" cy="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Emotional</a:t>
              </a: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963" y="2084"/>
              <a:ext cx="502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dysregulation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498" y="2084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3132" y="3322"/>
              <a:ext cx="0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93" y="3322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185" y="2485"/>
              <a:ext cx="632" cy="3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178" y="2486"/>
              <a:ext cx="632" cy="336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292" y="2521"/>
              <a:ext cx="353" cy="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Substance </a:t>
              </a:r>
              <a:endPara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251" y="2645"/>
              <a:ext cx="407" cy="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use disorder</a:t>
              </a:r>
              <a:endPara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737" y="2645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Freeform 41"/>
            <p:cNvSpPr>
              <a:spLocks noEditPoints="1"/>
            </p:cNvSpPr>
            <p:nvPr/>
          </p:nvSpPr>
          <p:spPr bwMode="auto">
            <a:xfrm>
              <a:off x="3702" y="2125"/>
              <a:ext cx="665" cy="332"/>
            </a:xfrm>
            <a:custGeom>
              <a:avLst/>
              <a:gdLst>
                <a:gd name="T0" fmla="*/ 4 w 665"/>
                <a:gd name="T1" fmla="*/ 0 h 332"/>
                <a:gd name="T2" fmla="*/ 628 w 665"/>
                <a:gd name="T3" fmla="*/ 309 h 332"/>
                <a:gd name="T4" fmla="*/ 624 w 665"/>
                <a:gd name="T5" fmla="*/ 316 h 332"/>
                <a:gd name="T6" fmla="*/ 0 w 665"/>
                <a:gd name="T7" fmla="*/ 7 h 332"/>
                <a:gd name="T8" fmla="*/ 4 w 665"/>
                <a:gd name="T9" fmla="*/ 0 h 332"/>
                <a:gd name="T10" fmla="*/ 631 w 665"/>
                <a:gd name="T11" fmla="*/ 288 h 332"/>
                <a:gd name="T12" fmla="*/ 665 w 665"/>
                <a:gd name="T13" fmla="*/ 332 h 332"/>
                <a:gd name="T14" fmla="*/ 606 w 665"/>
                <a:gd name="T15" fmla="*/ 330 h 332"/>
                <a:gd name="T16" fmla="*/ 631 w 665"/>
                <a:gd name="T17" fmla="*/ 288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65" h="332">
                  <a:moveTo>
                    <a:pt x="4" y="0"/>
                  </a:moveTo>
                  <a:lnTo>
                    <a:pt x="628" y="309"/>
                  </a:lnTo>
                  <a:lnTo>
                    <a:pt x="624" y="316"/>
                  </a:lnTo>
                  <a:lnTo>
                    <a:pt x="0" y="7"/>
                  </a:lnTo>
                  <a:lnTo>
                    <a:pt x="4" y="0"/>
                  </a:lnTo>
                  <a:close/>
                  <a:moveTo>
                    <a:pt x="631" y="288"/>
                  </a:moveTo>
                  <a:lnTo>
                    <a:pt x="665" y="332"/>
                  </a:lnTo>
                  <a:lnTo>
                    <a:pt x="606" y="330"/>
                  </a:lnTo>
                  <a:lnTo>
                    <a:pt x="631" y="288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2495" y="1971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495" y="2218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61"/>
            <p:cNvSpPr>
              <a:spLocks noChangeArrowheads="1"/>
            </p:cNvSpPr>
            <p:nvPr/>
          </p:nvSpPr>
          <p:spPr bwMode="auto">
            <a:xfrm>
              <a:off x="2082" y="2084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6"/>
            <p:cNvSpPr>
              <a:spLocks noChangeArrowheads="1"/>
            </p:cNvSpPr>
            <p:nvPr/>
          </p:nvSpPr>
          <p:spPr bwMode="auto">
            <a:xfrm>
              <a:off x="3403" y="2802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70"/>
            <p:cNvSpPr>
              <a:spLocks noChangeArrowheads="1"/>
            </p:cNvSpPr>
            <p:nvPr/>
          </p:nvSpPr>
          <p:spPr bwMode="auto">
            <a:xfrm>
              <a:off x="1612" y="2428"/>
              <a:ext cx="73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6"/>
            <p:cNvSpPr>
              <a:spLocks noChangeArrowheads="1"/>
            </p:cNvSpPr>
            <p:nvPr/>
          </p:nvSpPr>
          <p:spPr bwMode="auto">
            <a:xfrm>
              <a:off x="3959" y="2431"/>
              <a:ext cx="65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850597" y="5503928"/>
            <a:ext cx="110113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ea typeface="Calibri" panose="020F0502020204030204" pitchFamily="34" charset="0"/>
              </a:rPr>
              <a:t>Significant 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overlay in neurological mechanisms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84655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dysregulation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Attachment issues </a:t>
            </a:r>
          </a:p>
          <a:p>
            <a:r>
              <a:rPr lang="en-US" sz="4800" dirty="0"/>
              <a:t>Intergenerational transmission</a:t>
            </a:r>
          </a:p>
          <a:p>
            <a:r>
              <a:rPr lang="en-US" sz="4800" dirty="0"/>
              <a:t>Interpersonal integrity</a:t>
            </a:r>
          </a:p>
          <a:p>
            <a:r>
              <a:rPr lang="en-US" sz="4800" dirty="0"/>
              <a:t>Alexithymia</a:t>
            </a:r>
          </a:p>
        </p:txBody>
      </p:sp>
    </p:spTree>
    <p:extLst>
      <p:ext uri="{BB962C8B-B14F-4D97-AF65-F5344CB8AC3E}">
        <p14:creationId xmlns:p14="http://schemas.microsoft.com/office/powerpoint/2010/main" val="3089899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Underreported interpersonal dysfunction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Trauma versus interpersonal dysfunction</a:t>
            </a:r>
          </a:p>
          <a:p>
            <a:r>
              <a:rPr lang="en-US" sz="4000" dirty="0"/>
              <a:t>Intergenerational transmission (minimizing or unaware)</a:t>
            </a:r>
          </a:p>
          <a:p>
            <a:r>
              <a:rPr lang="en-US" sz="4000" dirty="0"/>
              <a:t>Alexithymia (inability to report)</a:t>
            </a:r>
          </a:p>
          <a:p>
            <a:r>
              <a:rPr lang="en-US" sz="4000" dirty="0"/>
              <a:t>Low motivation (noncompliance)</a:t>
            </a:r>
          </a:p>
        </p:txBody>
      </p:sp>
    </p:spTree>
    <p:extLst>
      <p:ext uri="{BB962C8B-B14F-4D97-AF65-F5344CB8AC3E}">
        <p14:creationId xmlns:p14="http://schemas.microsoft.com/office/powerpoint/2010/main" val="239245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5633"/>
          </a:xfrm>
        </p:spPr>
        <p:txBody>
          <a:bodyPr/>
          <a:lstStyle/>
          <a:p>
            <a:r>
              <a:rPr lang="en-US" dirty="0"/>
              <a:t>Limitations and Clarifications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487" y="1178351"/>
            <a:ext cx="11453567" cy="5420412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These are only suggestive assertions based on recent published literature.</a:t>
            </a:r>
          </a:p>
          <a:p>
            <a:r>
              <a:rPr lang="en-US" sz="2800" dirty="0"/>
              <a:t>Based on research utilizing a systematic review of literature, coupled with clinical experience.</a:t>
            </a:r>
          </a:p>
          <a:p>
            <a:r>
              <a:rPr lang="en-US" sz="2800" dirty="0"/>
              <a:t>Encouraging more research and speculation.</a:t>
            </a:r>
          </a:p>
          <a:p>
            <a:r>
              <a:rPr lang="en-US" sz="2800" dirty="0"/>
              <a:t>Focuses primarily on etiologies, rather than clinical implications, although there will be some discussion.</a:t>
            </a:r>
          </a:p>
          <a:p>
            <a:r>
              <a:rPr lang="en-US" sz="2800" dirty="0"/>
              <a:t>May not be applicable to every person with addictive disorders.</a:t>
            </a:r>
          </a:p>
          <a:p>
            <a:r>
              <a:rPr lang="en-US" sz="2800" dirty="0"/>
              <a:t>Addiction is complex.</a:t>
            </a:r>
          </a:p>
          <a:p>
            <a:r>
              <a:rPr lang="en-US" sz="2800" dirty="0"/>
              <a:t>Improve clinical approaches and reduce relapse rates.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11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Interpersonal trauma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70582"/>
            <a:ext cx="8946541" cy="4777818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Developmental trauma</a:t>
            </a:r>
          </a:p>
          <a:p>
            <a:r>
              <a:rPr lang="en-US" sz="3600" dirty="0"/>
              <a:t>Trauma or lack of attunement exposure leads to dysregulation of stress system</a:t>
            </a:r>
          </a:p>
          <a:p>
            <a:r>
              <a:rPr lang="en-US" sz="3600" dirty="0"/>
              <a:t>Symptoms of dysphoria and negative affect</a:t>
            </a:r>
          </a:p>
          <a:p>
            <a:r>
              <a:rPr lang="en-US" sz="3600" dirty="0"/>
              <a:t>Substance use to mitigate the symptoms</a:t>
            </a:r>
          </a:p>
        </p:txBody>
      </p:sp>
    </p:spTree>
    <p:extLst>
      <p:ext uri="{BB962C8B-B14F-4D97-AF65-F5344CB8AC3E}">
        <p14:creationId xmlns:p14="http://schemas.microsoft.com/office/powerpoint/2010/main" val="8956822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Alexithymia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40264"/>
            <a:ext cx="10161719" cy="460813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3600" dirty="0"/>
              <a:t>45% to 67% present with (SUD)alexithymia</a:t>
            </a:r>
          </a:p>
          <a:p>
            <a:r>
              <a:rPr lang="en-US" sz="3600" dirty="0"/>
              <a:t>Difficulties identifying and describing emotions</a:t>
            </a:r>
          </a:p>
          <a:p>
            <a:r>
              <a:rPr lang="en-US" sz="3600" dirty="0"/>
              <a:t>Extrinsic focus to regulate</a:t>
            </a:r>
          </a:p>
          <a:p>
            <a:r>
              <a:rPr lang="en-US" sz="3600" dirty="0"/>
              <a:t>Similar to disassociation</a:t>
            </a:r>
          </a:p>
          <a:p>
            <a:r>
              <a:rPr lang="en-US" sz="3600" dirty="0"/>
              <a:t>Complications in treatment</a:t>
            </a:r>
          </a:p>
        </p:txBody>
      </p:sp>
    </p:spTree>
    <p:extLst>
      <p:ext uri="{BB962C8B-B14F-4D97-AF65-F5344CB8AC3E}">
        <p14:creationId xmlns:p14="http://schemas.microsoft.com/office/powerpoint/2010/main" val="4168395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854590" cy="1400530"/>
          </a:xfrm>
        </p:spPr>
        <p:txBody>
          <a:bodyPr/>
          <a:lstStyle/>
          <a:p>
            <a:r>
              <a:rPr lang="en-US" sz="4400" dirty="0"/>
              <a:t>Attachment issues </a:t>
            </a:r>
            <a:r>
              <a:rPr lang="en-US" sz="2800" dirty="0"/>
              <a:t>(Fletcher, </a:t>
            </a:r>
            <a:r>
              <a:rPr lang="en-US" sz="2800" dirty="0" err="1"/>
              <a:t>Nutton</a:t>
            </a:r>
            <a:r>
              <a:rPr lang="en-US" sz="2800" dirty="0"/>
              <a:t>, </a:t>
            </a:r>
            <a:r>
              <a:rPr lang="en-US" sz="2800" dirty="0" err="1"/>
              <a:t>Brend</a:t>
            </a:r>
            <a:r>
              <a:rPr lang="en-US" sz="2800" dirty="0"/>
              <a:t>, 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852" y="2052918"/>
            <a:ext cx="10378911" cy="4195481"/>
          </a:xfrm>
        </p:spPr>
        <p:txBody>
          <a:bodyPr>
            <a:normAutofit/>
          </a:bodyPr>
          <a:lstStyle/>
          <a:p>
            <a:r>
              <a:rPr lang="en-US" sz="3600" dirty="0"/>
              <a:t>Addiction as an attachment disorder</a:t>
            </a:r>
          </a:p>
          <a:p>
            <a:r>
              <a:rPr lang="en-US" sz="3600" dirty="0"/>
              <a:t>Suggested an association between addiction and insecure attachment</a:t>
            </a:r>
          </a:p>
          <a:p>
            <a:r>
              <a:rPr lang="en-US" sz="3600" dirty="0"/>
              <a:t>Fearful avoidant attachment</a:t>
            </a:r>
          </a:p>
          <a:p>
            <a:r>
              <a:rPr lang="en-US" sz="3600" dirty="0"/>
              <a:t>Substance acts as a substitutionary object</a:t>
            </a:r>
          </a:p>
          <a:p>
            <a:r>
              <a:rPr lang="en-US" sz="3600" dirty="0"/>
              <a:t>Isolation exacerbates dysregulation</a:t>
            </a:r>
          </a:p>
        </p:txBody>
      </p:sp>
    </p:spTree>
    <p:extLst>
      <p:ext uri="{BB962C8B-B14F-4D97-AF65-F5344CB8AC3E}">
        <p14:creationId xmlns:p14="http://schemas.microsoft.com/office/powerpoint/2010/main" val="17727143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Intergenerational 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Transmission of parental neurology</a:t>
            </a:r>
          </a:p>
          <a:p>
            <a:r>
              <a:rPr lang="en-US" sz="4000" dirty="0"/>
              <a:t>In utero and/or environmentally</a:t>
            </a:r>
          </a:p>
          <a:p>
            <a:r>
              <a:rPr lang="en-US" sz="4000" dirty="0"/>
              <a:t>Transference of trauma and interpersonal issues</a:t>
            </a:r>
          </a:p>
          <a:p>
            <a:r>
              <a:rPr lang="en-US" sz="4000" dirty="0"/>
              <a:t>Holocaust exposure studies </a:t>
            </a:r>
            <a:r>
              <a:rPr lang="en-US" sz="3600" dirty="0"/>
              <a:t>(Yehuda, 2015)</a:t>
            </a:r>
          </a:p>
          <a:p>
            <a:r>
              <a:rPr lang="en-US" sz="4300" dirty="0"/>
              <a:t>Hyperactive stress systems</a:t>
            </a:r>
          </a:p>
        </p:txBody>
      </p:sp>
    </p:spTree>
    <p:extLst>
      <p:ext uri="{BB962C8B-B14F-4D97-AF65-F5344CB8AC3E}">
        <p14:creationId xmlns:p14="http://schemas.microsoft.com/office/powerpoint/2010/main" val="1700448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0"/>
            <a:ext cx="9404723" cy="1564849"/>
          </a:xfrm>
        </p:spPr>
        <p:txBody>
          <a:bodyPr/>
          <a:lstStyle/>
          <a:p>
            <a:r>
              <a:rPr lang="en-US" dirty="0"/>
              <a:t>Treatment for emotional dysregulation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63" y="1564850"/>
            <a:ext cx="11840066" cy="4683550"/>
          </a:xfrm>
        </p:spPr>
        <p:txBody>
          <a:bodyPr>
            <a:normAutofit/>
          </a:bodyPr>
          <a:lstStyle/>
          <a:p>
            <a:r>
              <a:rPr lang="en-US" sz="3600" dirty="0"/>
              <a:t>More research on which one of these domain is more critical in addiction/relapse</a:t>
            </a:r>
          </a:p>
          <a:p>
            <a:r>
              <a:rPr lang="en-US" sz="3600" dirty="0"/>
              <a:t>Healthy emotional regulation is contingent on the functionality on all five domains.</a:t>
            </a:r>
          </a:p>
          <a:p>
            <a:r>
              <a:rPr lang="en-US" sz="3600" dirty="0"/>
              <a:t>Treatment modalities focusing on all the next effectiveness of treatment.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556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regulation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0078" y="1480008"/>
            <a:ext cx="8956796" cy="483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6385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Situation selection</a:t>
            </a:r>
            <a:r>
              <a:rPr lang="en-US" sz="3600" dirty="0"/>
              <a:t> involves making a choice anticipating the probability of or absence of an emotional response. The nature of the response can be positive or negative. </a:t>
            </a:r>
          </a:p>
        </p:txBody>
      </p:sp>
    </p:spTree>
    <p:extLst>
      <p:ext uri="{BB962C8B-B14F-4D97-AF65-F5344CB8AC3E}">
        <p14:creationId xmlns:p14="http://schemas.microsoft.com/office/powerpoint/2010/main" val="30223665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Situational modification</a:t>
            </a:r>
            <a:r>
              <a:rPr lang="en-US" sz="4000" dirty="0"/>
              <a:t> is also based off the choice. The choice is a matter of altering the situation to affect the emotional consequences.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289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426" y="2052918"/>
            <a:ext cx="10369484" cy="4195481"/>
          </a:xfrm>
        </p:spPr>
        <p:txBody>
          <a:bodyPr/>
          <a:lstStyle/>
          <a:p>
            <a:r>
              <a:rPr lang="en-US" sz="4000" b="1" dirty="0"/>
              <a:t>Attention deployment </a:t>
            </a:r>
            <a:r>
              <a:rPr lang="en-US" sz="4000" dirty="0"/>
              <a:t>is the directing or redirecting of attention anticipating a shift in affect for more desirable conditions.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2055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Cognitive change (CBT)</a:t>
            </a:r>
            <a:r>
              <a:rPr lang="en-US" sz="3600" dirty="0"/>
              <a:t> involves modulation or governing the evaluation of the situation. The therapeutic reframe is an accurate description of this domain. </a:t>
            </a:r>
          </a:p>
          <a:p>
            <a:r>
              <a:rPr lang="en-US" sz="3600" dirty="0"/>
              <a:t>Research suggests SSRIs may improve this phase</a:t>
            </a:r>
          </a:p>
          <a:p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80% relapse rate during the first six months of treatment (</a:t>
            </a:r>
            <a:r>
              <a:rPr lang="en-US" sz="3600" dirty="0" err="1"/>
              <a:t>Kassani</a:t>
            </a:r>
            <a:r>
              <a:rPr lang="en-US" sz="3600" dirty="0"/>
              <a:t>, </a:t>
            </a:r>
            <a:r>
              <a:rPr lang="en-US" sz="3600" dirty="0" err="1"/>
              <a:t>Niazi</a:t>
            </a:r>
            <a:r>
              <a:rPr lang="en-US" sz="3600" dirty="0"/>
              <a:t>, </a:t>
            </a:r>
            <a:r>
              <a:rPr lang="en-US" sz="3600" dirty="0" err="1"/>
              <a:t>Hassanzadeh</a:t>
            </a:r>
            <a:r>
              <a:rPr lang="en-US" sz="3600" dirty="0"/>
              <a:t>, &amp; </a:t>
            </a:r>
            <a:r>
              <a:rPr lang="en-US" sz="3600" dirty="0" err="1"/>
              <a:t>Menati</a:t>
            </a:r>
            <a:r>
              <a:rPr lang="en-US" sz="3600" dirty="0"/>
              <a:t>, 2015)</a:t>
            </a:r>
          </a:p>
          <a:p>
            <a:endParaRPr lang="en-US" sz="3200" dirty="0"/>
          </a:p>
          <a:p>
            <a:r>
              <a:rPr lang="en-US" sz="3600" dirty="0"/>
              <a:t>64% lapse in recovery after the first six months (Robinson, Robinson</a:t>
            </a:r>
            <a:r>
              <a:rPr lang="en-US" sz="3600"/>
              <a:t>, 2014</a:t>
            </a:r>
            <a:r>
              <a:rPr lang="en-US" sz="36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1852573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Response modulation</a:t>
            </a:r>
            <a:r>
              <a:rPr lang="en-US" sz="4800" dirty="0"/>
              <a:t> is essentially the reaction or response. This includes extrinsic coping mechanisms.  </a:t>
            </a:r>
          </a:p>
        </p:txBody>
      </p:sp>
    </p:spTree>
    <p:extLst>
      <p:ext uri="{BB962C8B-B14F-4D97-AF65-F5344CB8AC3E}">
        <p14:creationId xmlns:p14="http://schemas.microsoft.com/office/powerpoint/2010/main" val="36992732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dysregulation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52918"/>
            <a:ext cx="10873444" cy="4195481"/>
          </a:xfrm>
        </p:spPr>
        <p:txBody>
          <a:bodyPr>
            <a:normAutofit/>
          </a:bodyPr>
          <a:lstStyle/>
          <a:p>
            <a:r>
              <a:rPr lang="en-US" sz="3600" dirty="0"/>
              <a:t>Recognition and description of affect(alexithymia)</a:t>
            </a:r>
          </a:p>
          <a:p>
            <a:r>
              <a:rPr lang="en-US" sz="3600" dirty="0"/>
              <a:t>Difficulties in regulating negative affect</a:t>
            </a:r>
          </a:p>
          <a:p>
            <a:r>
              <a:rPr lang="en-US" sz="3600"/>
              <a:t>Low motivation to endure uncomfortable feelings</a:t>
            </a:r>
            <a:endParaRPr lang="en-US" sz="3600" dirty="0"/>
          </a:p>
          <a:p>
            <a:r>
              <a:rPr lang="en-US" sz="3600" dirty="0"/>
              <a:t>Poor choices in response</a:t>
            </a:r>
            <a:r>
              <a:rPr lang="en-US" sz="2400" dirty="0"/>
              <a:t>(Spence and </a:t>
            </a:r>
            <a:r>
              <a:rPr lang="en-US" sz="2400" dirty="0" err="1"/>
              <a:t>Courbasson</a:t>
            </a:r>
            <a:r>
              <a:rPr lang="en-US" sz="2400" dirty="0"/>
              <a:t>, 2012)</a:t>
            </a:r>
          </a:p>
          <a:p>
            <a:endParaRPr lang="en-US" sz="3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59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Content Placeholder 7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6110" y="602794"/>
            <a:ext cx="10948859" cy="575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2164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2874"/>
            <a:ext cx="8946541" cy="4815525"/>
          </a:xfrm>
        </p:spPr>
        <p:txBody>
          <a:bodyPr>
            <a:normAutofit/>
          </a:bodyPr>
          <a:lstStyle/>
          <a:p>
            <a:r>
              <a:rPr lang="en-US" sz="3200" dirty="0"/>
              <a:t>The nebulous role of alexithymia</a:t>
            </a:r>
          </a:p>
          <a:p>
            <a:r>
              <a:rPr lang="en-US" sz="3200" dirty="0"/>
              <a:t>Attunement and Mindsight ( Clinical tools)</a:t>
            </a:r>
          </a:p>
          <a:p>
            <a:r>
              <a:rPr lang="en-US" sz="3200" dirty="0"/>
              <a:t>Targeting emotional regulation dysfunctional domains</a:t>
            </a:r>
          </a:p>
          <a:p>
            <a:r>
              <a:rPr lang="en-US" sz="3200" dirty="0"/>
              <a:t>Underreported interpersonal trauma, due to alexithymia</a:t>
            </a:r>
          </a:p>
          <a:p>
            <a:r>
              <a:rPr lang="en-US" sz="3200" dirty="0"/>
              <a:t>Underreported interpersonal issues, due to intergenerational transmission</a:t>
            </a:r>
          </a:p>
        </p:txBody>
      </p:sp>
    </p:spTree>
    <p:extLst>
      <p:ext uri="{BB962C8B-B14F-4D97-AF65-F5344CB8AC3E}">
        <p14:creationId xmlns:p14="http://schemas.microsoft.com/office/powerpoint/2010/main" val="20549405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9F98E-C51C-4FE9-84C8-5643D09F9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819901"/>
          </a:xfrm>
        </p:spPr>
        <p:txBody>
          <a:bodyPr/>
          <a:lstStyle/>
          <a:p>
            <a:pPr algn="ctr"/>
            <a:r>
              <a:rPr lang="en-US" dirty="0"/>
              <a:t>Alexithymia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422AB-AFD3-446F-8A29-B563CBA6C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986" y="1272619"/>
            <a:ext cx="10680569" cy="4975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Asking a client “how do you feel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”?</a:t>
            </a:r>
          </a:p>
          <a:p>
            <a:pPr marL="0" indent="0"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/>
              <a:t>45% to 67% present with (SUD)alexithymia</a:t>
            </a:r>
          </a:p>
          <a:p>
            <a:r>
              <a:rPr lang="en-US" sz="4000" dirty="0"/>
              <a:t>Difficulties identifying and describing emotions</a:t>
            </a:r>
          </a:p>
          <a:p>
            <a:pPr marL="0" indent="0"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6183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58E03-AF8C-4286-A46F-C9A43325B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23595"/>
          </a:xfrm>
        </p:spPr>
        <p:txBody>
          <a:bodyPr/>
          <a:lstStyle/>
          <a:p>
            <a:r>
              <a:rPr lang="en-US" dirty="0"/>
              <a:t>Psycho-Drama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EC7B4-00B5-45E2-A0F9-3399FB63F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61156"/>
            <a:ext cx="8946541" cy="47872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Psychodrama as an affective means of bypassing cognitive defenses to access the right prefrontal cortex, anterior cingulate cortex, and insula. This could be a possible means overcoming the </a:t>
            </a:r>
            <a:r>
              <a:rPr lang="en-US" sz="3600" dirty="0" err="1"/>
              <a:t>alexithymic</a:t>
            </a:r>
            <a:r>
              <a:rPr lang="en-US" sz="3600" dirty="0"/>
              <a:t> condition.</a:t>
            </a:r>
          </a:p>
        </p:txBody>
      </p:sp>
    </p:spTree>
    <p:extLst>
      <p:ext uri="{BB962C8B-B14F-4D97-AF65-F5344CB8AC3E}">
        <p14:creationId xmlns:p14="http://schemas.microsoft.com/office/powerpoint/2010/main" val="10590653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31CD9-C0C7-4CEE-B0D9-B4212B9D1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Dream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4E593-660A-4D0F-8CB1-3CE19864C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By-passing defensives and alexithymia</a:t>
            </a:r>
          </a:p>
        </p:txBody>
      </p:sp>
    </p:spTree>
    <p:extLst>
      <p:ext uri="{BB962C8B-B14F-4D97-AF65-F5344CB8AC3E}">
        <p14:creationId xmlns:p14="http://schemas.microsoft.com/office/powerpoint/2010/main" val="41640799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95EF5-6FCC-4133-BA87-01C38FD87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0156"/>
          </a:xfrm>
        </p:spPr>
        <p:txBody>
          <a:bodyPr/>
          <a:lstStyle/>
          <a:p>
            <a:r>
              <a:rPr lang="en-US" dirty="0"/>
              <a:t>Social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33822-F7EA-4CCD-8786-70E17AD81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12 step communities</a:t>
            </a:r>
          </a:p>
          <a:p>
            <a:r>
              <a:rPr lang="en-US" sz="3600" dirty="0"/>
              <a:t>Refuge Recovery and Smart Recovery</a:t>
            </a:r>
          </a:p>
          <a:p>
            <a:r>
              <a:rPr lang="en-US" sz="3600" dirty="0"/>
              <a:t>Mitigating isolation</a:t>
            </a:r>
          </a:p>
          <a:p>
            <a:r>
              <a:rPr lang="en-US" sz="3600" dirty="0"/>
              <a:t>Unconditional positive regard</a:t>
            </a:r>
          </a:p>
          <a:p>
            <a:r>
              <a:rPr lang="en-US" sz="3600" dirty="0"/>
              <a:t>Ventromedial PFC (</a:t>
            </a:r>
            <a:r>
              <a:rPr lang="en-US" sz="3600" dirty="0" err="1"/>
              <a:t>atunement</a:t>
            </a:r>
            <a:r>
              <a:rPr lang="en-US" sz="36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8848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1418C-343C-4C64-B2EF-0E08C5096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Speculations and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C1EBE-F580-407B-A85E-741BCDD32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4" y="1564850"/>
            <a:ext cx="10501460" cy="4683550"/>
          </a:xfrm>
        </p:spPr>
        <p:txBody>
          <a:bodyPr>
            <a:normAutofit/>
          </a:bodyPr>
          <a:lstStyle/>
          <a:p>
            <a:r>
              <a:rPr lang="en-US" sz="3200" dirty="0"/>
              <a:t>Is CBT and DBT fully sufficient for treatment of substance use disorder related to interpersonal trauma and alexithymia?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Creative ways to improve working memory and engage the ventromedial prefrontal cortex and insula.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9062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6E49-85B9-4092-8DAF-BA9DEA02C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390" y="452718"/>
            <a:ext cx="11755224" cy="999010"/>
          </a:xfrm>
        </p:spPr>
        <p:txBody>
          <a:bodyPr/>
          <a:lstStyle/>
          <a:p>
            <a:r>
              <a:rPr lang="en-US" sz="3600" dirty="0"/>
              <a:t>Other areas of research etiologies of addiction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77CDF-5EC3-492C-AF12-7277CDD0D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010" y="1451728"/>
            <a:ext cx="10916239" cy="4796671"/>
          </a:xfrm>
        </p:spPr>
        <p:txBody>
          <a:bodyPr/>
          <a:lstStyle/>
          <a:p>
            <a:r>
              <a:rPr lang="en-US" sz="3600" dirty="0"/>
              <a:t>Maladaptive learning</a:t>
            </a:r>
          </a:p>
          <a:p>
            <a:r>
              <a:rPr lang="en-US" sz="3600" dirty="0"/>
              <a:t>Response inhibition dysfunction</a:t>
            </a:r>
          </a:p>
          <a:p>
            <a:r>
              <a:rPr lang="en-US" sz="3600" dirty="0"/>
              <a:t>Working memory limitations</a:t>
            </a:r>
          </a:p>
          <a:p>
            <a:r>
              <a:rPr lang="en-US" sz="3600" dirty="0"/>
              <a:t>Value circuits dysregulation</a:t>
            </a:r>
          </a:p>
          <a:p>
            <a:r>
              <a:rPr lang="en-US" sz="3600" dirty="0"/>
              <a:t>The role of the insula</a:t>
            </a:r>
          </a:p>
          <a:p>
            <a:r>
              <a:rPr lang="en-US" sz="3600" dirty="0"/>
              <a:t>Sensory and motor functions related to cue induced triggers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60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Genetic Predisposition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634" y="1715678"/>
            <a:ext cx="11491274" cy="4532721"/>
          </a:xfrm>
        </p:spPr>
        <p:txBody>
          <a:bodyPr>
            <a:noAutofit/>
          </a:bodyPr>
          <a:lstStyle/>
          <a:p>
            <a:r>
              <a:rPr lang="en-US" sz="3200" dirty="0"/>
              <a:t>Agrawal et al. (2013) craving is a genetic dynamic</a:t>
            </a:r>
          </a:p>
          <a:p>
            <a:r>
              <a:rPr lang="en-US" sz="3200" dirty="0"/>
              <a:t>A-</a:t>
            </a:r>
            <a:r>
              <a:rPr lang="en-US" sz="3200" dirty="0" err="1"/>
              <a:t>synuclein</a:t>
            </a:r>
            <a:r>
              <a:rPr lang="en-US" sz="3200" dirty="0"/>
              <a:t> in alcoholics (proteins linked to cravings)</a:t>
            </a:r>
          </a:p>
          <a:p>
            <a:r>
              <a:rPr lang="en-US" sz="3200" dirty="0"/>
              <a:t>Schuckit et al., (2012) high responders versus low responders.</a:t>
            </a:r>
          </a:p>
          <a:p>
            <a:r>
              <a:rPr lang="en-US" sz="3200" dirty="0"/>
              <a:t>Low responders require more alcohol for the desired effect.</a:t>
            </a:r>
          </a:p>
          <a:p>
            <a:r>
              <a:rPr lang="en-US" sz="3200" dirty="0" err="1"/>
              <a:t>Juli</a:t>
            </a:r>
            <a:r>
              <a:rPr lang="en-US" sz="3200" dirty="0"/>
              <a:t> and </a:t>
            </a:r>
            <a:r>
              <a:rPr lang="en-US" sz="3200" dirty="0" err="1"/>
              <a:t>Juli</a:t>
            </a:r>
            <a:r>
              <a:rPr lang="en-US" sz="3200" dirty="0"/>
              <a:t> (2015) a common genetic pathway with smoking, alcohol, and opioid use disorders.</a:t>
            </a:r>
          </a:p>
        </p:txBody>
      </p:sp>
    </p:spTree>
    <p:extLst>
      <p:ext uri="{BB962C8B-B14F-4D97-AF65-F5344CB8AC3E}">
        <p14:creationId xmlns:p14="http://schemas.microsoft.com/office/powerpoint/2010/main" val="1145074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Popular Theories of SUD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Incentive sensitization theory</a:t>
            </a:r>
          </a:p>
          <a:p>
            <a:r>
              <a:rPr lang="en-US" sz="4400" dirty="0"/>
              <a:t>Reward deficiency syndrome</a:t>
            </a:r>
          </a:p>
          <a:p>
            <a:r>
              <a:rPr lang="en-US" sz="4400" dirty="0"/>
              <a:t>Dysregulation of stress systems</a:t>
            </a:r>
          </a:p>
        </p:txBody>
      </p:sp>
    </p:spTree>
    <p:extLst>
      <p:ext uri="{BB962C8B-B14F-4D97-AF65-F5344CB8AC3E}">
        <p14:creationId xmlns:p14="http://schemas.microsoft.com/office/powerpoint/2010/main" val="250685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Incentive sensitization theory </a:t>
            </a:r>
            <a:r>
              <a:rPr lang="en-US" sz="3200" dirty="0"/>
              <a:t>(</a:t>
            </a:r>
            <a:r>
              <a:rPr lang="en-US" sz="3200" dirty="0" err="1"/>
              <a:t>Berridge</a:t>
            </a:r>
            <a:r>
              <a:rPr lang="en-US" sz="3200" dirty="0"/>
              <a:t> &amp; Robinson, 2016)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Dopaminergic system (not  hedonic)</a:t>
            </a:r>
          </a:p>
          <a:p>
            <a:r>
              <a:rPr lang="en-US" sz="3600" dirty="0"/>
              <a:t>Dopamine (motivation, desire, wanting, rewards based learning)</a:t>
            </a:r>
          </a:p>
          <a:p>
            <a:r>
              <a:rPr lang="en-US" sz="3600" dirty="0"/>
              <a:t>Endogenous opioids ( hedonic, liking)</a:t>
            </a:r>
          </a:p>
        </p:txBody>
      </p:sp>
    </p:spTree>
    <p:extLst>
      <p:ext uri="{BB962C8B-B14F-4D97-AF65-F5344CB8AC3E}">
        <p14:creationId xmlns:p14="http://schemas.microsoft.com/office/powerpoint/2010/main" val="1433463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Incentive sensitization theory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2400" dirty="0"/>
              <a:t>(</a:t>
            </a:r>
            <a:r>
              <a:rPr lang="en-US" sz="2400" dirty="0" err="1"/>
              <a:t>Berridge</a:t>
            </a:r>
            <a:r>
              <a:rPr lang="en-US" sz="2400" dirty="0"/>
              <a:t> &amp; Robinson, 2016)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Sensitization of the reward pathway</a:t>
            </a:r>
          </a:p>
          <a:p>
            <a:r>
              <a:rPr lang="en-US" sz="3600" dirty="0"/>
              <a:t>Incentive salience causing strong associations</a:t>
            </a:r>
          </a:p>
          <a:p>
            <a:r>
              <a:rPr lang="en-US" sz="3600" dirty="0"/>
              <a:t>Long-lasting neuroplasticity</a:t>
            </a:r>
          </a:p>
          <a:p>
            <a:r>
              <a:rPr lang="en-US" sz="3600" dirty="0"/>
              <a:t>Increases after abstinence</a:t>
            </a:r>
          </a:p>
          <a:p>
            <a:r>
              <a:rPr lang="en-US" sz="3600" dirty="0"/>
              <a:t>“incubation of craving”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10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049" y="424438"/>
            <a:ext cx="9404723" cy="1400530"/>
          </a:xfrm>
        </p:spPr>
        <p:txBody>
          <a:bodyPr/>
          <a:lstStyle/>
          <a:p>
            <a:r>
              <a:rPr lang="en-US" dirty="0"/>
              <a:t>Reward Deficiency Syndrome </a:t>
            </a:r>
            <a:br>
              <a:rPr lang="en-US" dirty="0"/>
            </a:br>
            <a:r>
              <a:rPr lang="en-US" sz="2800" dirty="0"/>
              <a:t>(Blum, Gardner, Oscar-Berman, &amp; Gold, 2015)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DRD2 receptor gene</a:t>
            </a:r>
          </a:p>
          <a:p>
            <a:r>
              <a:rPr lang="en-US" sz="3200" dirty="0"/>
              <a:t>Predisposed due lower amounts of dopamine</a:t>
            </a:r>
          </a:p>
          <a:p>
            <a:r>
              <a:rPr lang="en-US" sz="3200" dirty="0"/>
              <a:t>Substance seeking (regulate imbalance)</a:t>
            </a:r>
          </a:p>
          <a:p>
            <a:r>
              <a:rPr lang="en-US" sz="4000" dirty="0"/>
              <a:t>Irritability, dysthymia, and stress</a:t>
            </a:r>
          </a:p>
          <a:p>
            <a:r>
              <a:rPr lang="en-US" sz="4000" dirty="0"/>
              <a:t>Reward cascade</a:t>
            </a:r>
          </a:p>
        </p:txBody>
      </p:sp>
    </p:spTree>
    <p:extLst>
      <p:ext uri="{BB962C8B-B14F-4D97-AF65-F5344CB8AC3E}">
        <p14:creationId xmlns:p14="http://schemas.microsoft.com/office/powerpoint/2010/main" val="2819130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1346</TotalTime>
  <Words>1187</Words>
  <Application>Microsoft Office PowerPoint</Application>
  <PresentationFormat>Widescreen</PresentationFormat>
  <Paragraphs>211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Century Gothic</vt:lpstr>
      <vt:lpstr>Times New Roman</vt:lpstr>
      <vt:lpstr>Wingdings 3</vt:lpstr>
      <vt:lpstr>Ion</vt:lpstr>
      <vt:lpstr>Etiologies of Addiction</vt:lpstr>
      <vt:lpstr>Limitations and Clarifications</vt:lpstr>
      <vt:lpstr>The Problem</vt:lpstr>
      <vt:lpstr>Other areas of research etiologies of addiction</vt:lpstr>
      <vt:lpstr>Genetic Predisposition</vt:lpstr>
      <vt:lpstr>Popular Theories of SUD</vt:lpstr>
      <vt:lpstr>Incentive sensitization theory (Berridge &amp; Robinson, 2016)</vt:lpstr>
      <vt:lpstr>Incentive sensitization theory  (Berridge &amp; Robinson, 2016)</vt:lpstr>
      <vt:lpstr>Reward Deficiency Syndrome  (Blum, Gardner, Oscar-Berman, &amp; Gold, 2015) </vt:lpstr>
      <vt:lpstr>Dysregulated stress systems (Koob, 2015)</vt:lpstr>
      <vt:lpstr>Interpersonal trauma</vt:lpstr>
      <vt:lpstr>PowerPoint Presentation</vt:lpstr>
      <vt:lpstr>Dopamine and dysregulation/interpersonal Trauma   </vt:lpstr>
      <vt:lpstr>Dopamine and dysregulation/interpersonal</vt:lpstr>
      <vt:lpstr>Dopamine and dysregulation/interpersonal</vt:lpstr>
      <vt:lpstr>Emotional regulation</vt:lpstr>
      <vt:lpstr>Emotional dysregulation</vt:lpstr>
      <vt:lpstr>Emotional dysregulation</vt:lpstr>
      <vt:lpstr>Underreported interpersonal dysfunction</vt:lpstr>
      <vt:lpstr>Interpersonal trauma</vt:lpstr>
      <vt:lpstr>Alexithymia</vt:lpstr>
      <vt:lpstr>Attachment issues (Fletcher, Nutton, Brend, 2014)</vt:lpstr>
      <vt:lpstr>Intergenerational transmission</vt:lpstr>
      <vt:lpstr>Treatment for emotional dysregulation</vt:lpstr>
      <vt:lpstr>Emotional regulation</vt:lpstr>
      <vt:lpstr>Emotional regulation</vt:lpstr>
      <vt:lpstr>Emotional regulation</vt:lpstr>
      <vt:lpstr>Emotional regulation</vt:lpstr>
      <vt:lpstr>Emotional regulation</vt:lpstr>
      <vt:lpstr>Emotional regulation</vt:lpstr>
      <vt:lpstr>Emotional dysregulation</vt:lpstr>
      <vt:lpstr>PowerPoint Presentation</vt:lpstr>
      <vt:lpstr>Clinical implications</vt:lpstr>
      <vt:lpstr>Alexithymia</vt:lpstr>
      <vt:lpstr>Psycho-Drama Therapy</vt:lpstr>
      <vt:lpstr>Dream analysis</vt:lpstr>
      <vt:lpstr>Social engagement</vt:lpstr>
      <vt:lpstr>Speculations and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Etiologies of Addiction</dc:title>
  <dc:creator>John Airsman</dc:creator>
  <cp:lastModifiedBy>John Airsman</cp:lastModifiedBy>
  <cp:revision>375</cp:revision>
  <dcterms:created xsi:type="dcterms:W3CDTF">2017-08-15T17:36:06Z</dcterms:created>
  <dcterms:modified xsi:type="dcterms:W3CDTF">2018-04-13T21:00:39Z</dcterms:modified>
</cp:coreProperties>
</file>